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handoutMasterIdLst>
    <p:handoutMasterId r:id="rId57"/>
  </p:handoutMasterIdLst>
  <p:sldIdLst>
    <p:sldId id="256" r:id="rId2"/>
    <p:sldId id="257" r:id="rId3"/>
    <p:sldId id="267" r:id="rId4"/>
    <p:sldId id="311" r:id="rId5"/>
    <p:sldId id="313" r:id="rId6"/>
    <p:sldId id="314" r:id="rId7"/>
    <p:sldId id="269" r:id="rId8"/>
    <p:sldId id="268" r:id="rId9"/>
    <p:sldId id="266" r:id="rId10"/>
    <p:sldId id="270" r:id="rId11"/>
    <p:sldId id="271" r:id="rId12"/>
    <p:sldId id="295" r:id="rId13"/>
    <p:sldId id="261" r:id="rId14"/>
    <p:sldId id="274" r:id="rId15"/>
    <p:sldId id="276" r:id="rId16"/>
    <p:sldId id="275" r:id="rId17"/>
    <p:sldId id="303" r:id="rId18"/>
    <p:sldId id="264" r:id="rId19"/>
    <p:sldId id="277" r:id="rId20"/>
    <p:sldId id="278" r:id="rId21"/>
    <p:sldId id="302" r:id="rId22"/>
    <p:sldId id="259" r:id="rId23"/>
    <p:sldId id="280" r:id="rId24"/>
    <p:sldId id="281" r:id="rId25"/>
    <p:sldId id="279" r:id="rId26"/>
    <p:sldId id="300" r:id="rId27"/>
    <p:sldId id="258" r:id="rId28"/>
    <p:sldId id="282" r:id="rId29"/>
    <p:sldId id="283" r:id="rId30"/>
    <p:sldId id="301" r:id="rId31"/>
    <p:sldId id="263" r:id="rId32"/>
    <p:sldId id="284" r:id="rId33"/>
    <p:sldId id="285" r:id="rId34"/>
    <p:sldId id="298" r:id="rId35"/>
    <p:sldId id="262" r:id="rId36"/>
    <p:sldId id="288" r:id="rId37"/>
    <p:sldId id="289" r:id="rId38"/>
    <p:sldId id="297" r:id="rId39"/>
    <p:sldId id="260" r:id="rId40"/>
    <p:sldId id="286" r:id="rId41"/>
    <p:sldId id="287" r:id="rId42"/>
    <p:sldId id="296" r:id="rId43"/>
    <p:sldId id="265" r:id="rId44"/>
    <p:sldId id="290" r:id="rId45"/>
    <p:sldId id="291" r:id="rId46"/>
    <p:sldId id="293" r:id="rId47"/>
    <p:sldId id="294" r:id="rId48"/>
    <p:sldId id="305" r:id="rId49"/>
    <p:sldId id="306" r:id="rId50"/>
    <p:sldId id="307" r:id="rId51"/>
    <p:sldId id="308" r:id="rId52"/>
    <p:sldId id="310" r:id="rId53"/>
    <p:sldId id="304" r:id="rId54"/>
    <p:sldId id="292" r:id="rId5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003300"/>
    <a:srgbClr val="A5002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55" autoAdjust="0"/>
    <p:restoredTop sz="94658" autoAdjust="0"/>
  </p:normalViewPr>
  <p:slideViewPr>
    <p:cSldViewPr>
      <p:cViewPr varScale="1">
        <p:scale>
          <a:sx n="65" d="100"/>
          <a:sy n="65" d="100"/>
        </p:scale>
        <p:origin x="-55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17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14AFB6BF-D717-4DB3-A24B-202D0B2078A0}" type="datetimeFigureOut">
              <a:rPr lang="en-US" smtClean="0"/>
              <a:pPr/>
              <a:t>10/27/2010</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40187471-A3E2-4890-B69E-7F5675909E2D}"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42B15A3C-81B2-4A94-86D0-EE36F4743D06}" type="datetimeFigureOut">
              <a:rPr lang="en-US" smtClean="0"/>
              <a:pPr/>
              <a:t>10/27/2010</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993207A3-8200-4042-B732-08C85488965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EC32A57-8574-4044-A5E2-17671187D734}"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93207A3-8200-4042-B732-08C854889655}"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54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EC32A57-8574-4044-A5E2-17671187D734}"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3207A3-8200-4042-B732-08C854889655}"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96FE4F43-361A-4725-B910-8737F3D321A7}" type="datetime1">
              <a:rPr lang="en-US" smtClean="0"/>
              <a:pPr/>
              <a:t>10/27/2010</a:t>
            </a:fld>
            <a:endParaRPr lang="en-US"/>
          </a:p>
        </p:txBody>
      </p:sp>
      <p:sp>
        <p:nvSpPr>
          <p:cNvPr id="16" name="Slide Number Placeholder 15"/>
          <p:cNvSpPr>
            <a:spLocks noGrp="1"/>
          </p:cNvSpPr>
          <p:nvPr>
            <p:ph type="sldNum" sz="quarter" idx="11"/>
          </p:nvPr>
        </p:nvSpPr>
        <p:spPr/>
        <p:txBody>
          <a:bodyPr/>
          <a:lstStyle/>
          <a:p>
            <a:fld id="{73F0674A-C1D1-4583-8C45-EA7B8638D34B}" type="slidenum">
              <a:rPr lang="en-US" smtClean="0"/>
              <a:pPr/>
              <a:t>‹#›</a:t>
            </a:fld>
            <a:r>
              <a:rPr lang="en-US" dirty="0" smtClean="0"/>
              <a:t>/54</a:t>
            </a:r>
            <a:endParaRPr lang="en-US" dirty="0"/>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AC0D007-5101-42D7-A44D-2B734A425D9E}" type="datetime1">
              <a:rPr lang="en-US" smtClean="0"/>
              <a:pPr/>
              <a:t>10/27/2010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0674A-C1D1-4583-8C45-EA7B8638D34B}" type="slidenum">
              <a:rPr lang="en-US" smtClean="0"/>
              <a:pPr/>
              <a:t>‹#›</a:t>
            </a:fld>
            <a:r>
              <a:rPr lang="en-US" dirty="0" smtClean="0"/>
              <a:t>/54</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6E4DA29-7A98-4F43-867B-AB3270833CF8}" type="datetime1">
              <a:rPr lang="en-US" smtClean="0"/>
              <a:pPr/>
              <a:t>10/27/2010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fld id="{73F0674A-C1D1-4583-8C45-EA7B8638D34B}" type="slidenum">
              <a:rPr lang="en-US" smtClean="0"/>
              <a:pPr/>
              <a:t>‹#›</a:t>
            </a:fld>
            <a:r>
              <a:rPr lang="en-US" dirty="0" smtClean="0"/>
              <a:t>/54</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99878049-2EE3-4682-A213-6192950808AB}" type="datetime1">
              <a:rPr lang="en-US" smtClean="0"/>
              <a:pPr/>
              <a:t>10/27/2010</a:t>
            </a:fld>
            <a:endParaRPr lang="en-US"/>
          </a:p>
        </p:txBody>
      </p:sp>
      <p:sp>
        <p:nvSpPr>
          <p:cNvPr id="15" name="Slide Number Placeholder 14"/>
          <p:cNvSpPr>
            <a:spLocks noGrp="1"/>
          </p:cNvSpPr>
          <p:nvPr>
            <p:ph type="sldNum" sz="quarter" idx="15"/>
          </p:nvPr>
        </p:nvSpPr>
        <p:spPr/>
        <p:txBody>
          <a:bodyPr/>
          <a:lstStyle>
            <a:lvl1pPr algn="ctr">
              <a:defRPr/>
            </a:lvl1pPr>
          </a:lstStyle>
          <a:p>
            <a:fld id="{73F0674A-C1D1-4583-8C45-EA7B8638D34B}" type="slidenum">
              <a:rPr lang="en-US" smtClean="0"/>
              <a:pPr/>
              <a:t>‹#›</a:t>
            </a:fld>
            <a:r>
              <a:rPr lang="en-US" dirty="0" smtClean="0"/>
              <a:t>/54</a:t>
            </a:r>
            <a:endParaRPr lang="en-US" dirty="0"/>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F06437E-3C8C-4107-B9C4-F26E7F3AC8A9}" type="datetime1">
              <a:rPr lang="en-US" smtClean="0"/>
              <a:pPr/>
              <a:t>10/27/2010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0674A-C1D1-4583-8C45-EA7B8638D34B}" type="slidenum">
              <a:rPr lang="en-US" smtClean="0"/>
              <a:pPr/>
              <a:t>‹#›</a:t>
            </a:fld>
            <a:r>
              <a:rPr lang="en-US" dirty="0" smtClean="0"/>
              <a:t>/54</a:t>
            </a:r>
            <a:endParaRPr lang="en-US" dirty="0"/>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59CC32D-FA1D-4EA7-977F-6686437B17FF}" type="datetime1">
              <a:rPr lang="en-US" smtClean="0"/>
              <a:pPr/>
              <a:t>10/27/2010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0674A-C1D1-4583-8C45-EA7B8638D34B}" type="slidenum">
              <a:rPr lang="en-US" smtClean="0"/>
              <a:pPr/>
              <a:t>‹#›</a:t>
            </a:fld>
            <a:r>
              <a:rPr lang="en-US" dirty="0" smtClean="0"/>
              <a:t>/54</a:t>
            </a:r>
            <a:endParaRPr lang="en-US" dirty="0"/>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3F0674A-C1D1-4583-8C45-EA7B8638D34B}" type="slidenum">
              <a:rPr lang="en-US" smtClean="0"/>
              <a:pPr/>
              <a:t>‹#›</a:t>
            </a:fld>
            <a:r>
              <a:rPr lang="en-US" dirty="0" smtClean="0"/>
              <a:t>/54</a:t>
            </a:r>
            <a:endParaRPr lang="en-US" dirty="0"/>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9C208405-3419-4D65-9750-A5DD7D3F0E68}" type="datetime1">
              <a:rPr lang="en-US" smtClean="0"/>
              <a:pPr/>
              <a:t>10/27/2010</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323E1C0-6D4F-456E-84D0-F25F4BDED898}" type="datetime1">
              <a:rPr lang="en-US" smtClean="0"/>
              <a:pPr/>
              <a:t>10/27/2010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F0674A-C1D1-4583-8C45-EA7B8638D34B}" type="slidenum">
              <a:rPr lang="en-US" smtClean="0"/>
              <a:pPr/>
              <a:t>‹#›</a:t>
            </a:fld>
            <a:r>
              <a:rPr lang="en-US" dirty="0" smtClean="0"/>
              <a:t>/54</a:t>
            </a:r>
            <a:endParaRPr lang="en-US" dirty="0"/>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AAAF1E-BD32-4373-9732-F88CFA369F99}" type="datetime1">
              <a:rPr lang="en-US" smtClean="0"/>
              <a:pPr/>
              <a:t>10/27/2010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F0674A-C1D1-4583-8C45-EA7B8638D34B}" type="slidenum">
              <a:rPr lang="en-US" smtClean="0"/>
              <a:pPr/>
              <a:t>‹#›</a:t>
            </a:fld>
            <a:r>
              <a:rPr lang="en-US" dirty="0" smtClean="0"/>
              <a:t>/54</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3DC4C7BE-D2BD-4124-828A-03E4C6FAC3A5}" type="datetime1">
              <a:rPr lang="en-US" smtClean="0"/>
              <a:pPr/>
              <a:t>10/27/2010</a:t>
            </a:fld>
            <a:endParaRPr lang="en-US"/>
          </a:p>
        </p:txBody>
      </p:sp>
      <p:sp>
        <p:nvSpPr>
          <p:cNvPr id="9" name="Slide Number Placeholder 8"/>
          <p:cNvSpPr>
            <a:spLocks noGrp="1"/>
          </p:cNvSpPr>
          <p:nvPr>
            <p:ph type="sldNum" sz="quarter" idx="15"/>
          </p:nvPr>
        </p:nvSpPr>
        <p:spPr/>
        <p:txBody>
          <a:bodyPr/>
          <a:lstStyle/>
          <a:p>
            <a:fld id="{73F0674A-C1D1-4583-8C45-EA7B8638D34B}" type="slidenum">
              <a:rPr lang="en-US" smtClean="0"/>
              <a:pPr/>
              <a:t>‹#›</a:t>
            </a:fld>
            <a:r>
              <a:rPr lang="en-US" dirty="0" smtClean="0"/>
              <a:t>/54</a:t>
            </a:r>
            <a:endParaRPr lang="en-US" dirty="0"/>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DF9F4D89-A843-4290-B9BD-2562A1F415B1}" type="datetime1">
              <a:rPr lang="en-US" smtClean="0"/>
              <a:pPr/>
              <a:t>10/27/2010</a:t>
            </a:fld>
            <a:endParaRPr lang="en-US"/>
          </a:p>
        </p:txBody>
      </p:sp>
      <p:sp>
        <p:nvSpPr>
          <p:cNvPr id="9" name="Slide Number Placeholder 8"/>
          <p:cNvSpPr>
            <a:spLocks noGrp="1"/>
          </p:cNvSpPr>
          <p:nvPr>
            <p:ph type="sldNum" sz="quarter" idx="11"/>
          </p:nvPr>
        </p:nvSpPr>
        <p:spPr/>
        <p:txBody>
          <a:bodyPr/>
          <a:lstStyle/>
          <a:p>
            <a:fld id="{73F0674A-C1D1-4583-8C45-EA7B8638D34B}" type="slidenum">
              <a:rPr lang="en-US" smtClean="0"/>
              <a:pPr/>
              <a:t>‹#›</a:t>
            </a:fld>
            <a:r>
              <a:rPr lang="en-US" dirty="0" smtClean="0"/>
              <a:t>/54</a:t>
            </a:r>
            <a:endParaRPr lang="en-US" dirty="0"/>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2DE89264-DAC2-49BC-884F-F34823F5EA91}" type="datetime1">
              <a:rPr lang="en-US" smtClean="0"/>
              <a:pPr/>
              <a:t>10/27/2010</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73F0674A-C1D1-4583-8C45-EA7B8638D34B}" type="slidenum">
              <a:rPr lang="en-US" smtClean="0"/>
              <a:pPr/>
              <a:t>‹#›</a:t>
            </a:fld>
            <a:r>
              <a:rPr lang="en-US" dirty="0" smtClean="0"/>
              <a:t>/54</a:t>
            </a:r>
            <a:endParaRPr lang="en-US" dirty="0"/>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csmres.jmu.edu/geollab/fichter/IgnRx/IgEvweb.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csmres.jmu.edu/geollab/fichter/IgnRx/IgEvweb.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mindat.org/min-1584.html" TargetMode="External"/><Relationship Id="rId7" Type="http://schemas.openxmlformats.org/officeDocument/2006/relationships/hyperlink" Target="http://csmres.jmu.edu/geollab/fichter/IgnRx/IgEvweb.html"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hyperlink" Target="http://www.mindat.org/min-2983.html" TargetMode="External"/><Relationship Id="rId4" Type="http://schemas.openxmlformats.org/officeDocument/2006/relationships/hyperlink" Target="http://www.mindat.org/min-1458.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mindat.org/min-2983.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www.mindat.org/min-2983.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pitt.edu/~cejones/GeoImages/2IgneousRocks/IgneousTextures/1CoarseGrained.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facstaff.gpc.edu/~pgore/Earth&amp;Space/GPS/Igneous.html"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www.mindat.org/min-10967.html" TargetMode="External"/><Relationship Id="rId3" Type="http://schemas.openxmlformats.org/officeDocument/2006/relationships/hyperlink" Target="http://en.wikipedia.org/wiki/Calcium" TargetMode="External"/><Relationship Id="rId7" Type="http://schemas.openxmlformats.org/officeDocument/2006/relationships/hyperlink" Target="http://www.mindat.org/min-7630.html" TargetMode="External"/><Relationship Id="rId12"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en.wikipedia.org/wiki/Magnesium" TargetMode="External"/><Relationship Id="rId11" Type="http://schemas.openxmlformats.org/officeDocument/2006/relationships/image" Target="../media/image15.png"/><Relationship Id="rId5" Type="http://schemas.openxmlformats.org/officeDocument/2006/relationships/hyperlink" Target="http://en.wikipedia.org/wiki/Iron" TargetMode="External"/><Relationship Id="rId10" Type="http://schemas.openxmlformats.org/officeDocument/2006/relationships/hyperlink" Target="http://www.mindat.org/min-9767.html" TargetMode="External"/><Relationship Id="rId4" Type="http://schemas.openxmlformats.org/officeDocument/2006/relationships/hyperlink" Target="http://en.wikipedia.org/wiki/Sodium" TargetMode="External"/><Relationship Id="rId9" Type="http://schemas.openxmlformats.org/officeDocument/2006/relationships/hyperlink" Target="http://en.wikipedia.org/wiki/Pyroxen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en.wikipedia.org/wiki/Pyroxen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www.mindat.org/min-9767.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en.wikipedia.org/wiki/Pyroxene" TargetMode="External"/><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www.pitt.edu/~cejones/GeoImages/1Minerals/1IgneousMineralz/Pyroxene.html" TargetMode="External"/><Relationship Id="rId4" Type="http://schemas.openxmlformats.org/officeDocument/2006/relationships/hyperlink" Target="http://www.mindat.org/min-9767.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geology.csupomona.edu/alert/igneous/igmin.ht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www.kabrna.com/cpgs/rocks/igneous/gabbro.ht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en.wikipedia.org/wiki/Hornblend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mindat.org/min-207.html" TargetMode="External"/><Relationship Id="rId4" Type="http://schemas.openxmlformats.org/officeDocument/2006/relationships/hyperlink" Target="http://en.wikipedia.org/wiki/Amphibol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en.wikipedia.org/wiki/Amphibol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mindat.org/min-207.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en.wikipedia.org/wiki/Hornblende" TargetMode="External"/><Relationship Id="rId7"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www.pitt.edu/~cejones/GeoImages/1Minerals/1IgneousMineralz/Amphiboles.html" TargetMode="External"/><Relationship Id="rId4" Type="http://schemas.openxmlformats.org/officeDocument/2006/relationships/hyperlink" Target="http://www.mindat.org/min-1930.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hyperlink" Target="http://www4.nau.edu/meteorite/Meteorite/Images/CleavageChainSilicate.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geology.com/rocks/igneous-rocks.shtml" TargetMode="External"/><Relationship Id="rId4" Type="http://schemas.openxmlformats.org/officeDocument/2006/relationships/hyperlink" Target="http://geology.csupomona.edu/alert/igneous/igmin.htm"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en.wikipedia.org/w/index.php?title=Annite&amp;action=edit&amp;redlink=1"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www.mindat.org/min-677.html" TargetMode="External"/><Relationship Id="rId5" Type="http://schemas.openxmlformats.org/officeDocument/2006/relationships/hyperlink" Target="http://en.wikipedia.org/wiki/Biotite" TargetMode="External"/><Relationship Id="rId4" Type="http://schemas.openxmlformats.org/officeDocument/2006/relationships/hyperlink" Target="http://en.wikipedia.org/wiki/Phlogopite"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en.wikipedia.org/wiki/Biotite"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www.mindat.org/min-677.html"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Biotite" TargetMode="External"/><Relationship Id="rId7"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www.pitt.edu/~cejones/GeoImages/1Minerals/1IgneousMineralz/Micas.html" TargetMode="External"/><Relationship Id="rId4" Type="http://schemas.openxmlformats.org/officeDocument/2006/relationships/hyperlink" Target="http://www.mindat.org/min-677.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geology.csupomona.edu/alert/igneous/igmin.htm"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www.pitt.edu/~cejones/GeoImages/2IgneousRocks/IgneousCompositions/6Granite/GraniteBarn2CUp.jp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en.wikipedia.org/wiki/Albit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www.mindat.org/min-3231.html" TargetMode="External"/><Relationship Id="rId5" Type="http://schemas.openxmlformats.org/officeDocument/2006/relationships/hyperlink" Target="http://en.wikipedia.org/wiki/Plagioclase" TargetMode="External"/><Relationship Id="rId4" Type="http://schemas.openxmlformats.org/officeDocument/2006/relationships/hyperlink" Target="http://en.wikipedia.org/wiki/Anorthit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en.wikipedia.org/wiki/Plagioclase"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www.mindat.org/min-3231.html"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en.wikipedia.org/wiki/Plagioclase"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www.mindat.org/min-3231.html"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geology.csupomona.edu/alert/igneous/igmin.ht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2.png"/><Relationship Id="rId4" Type="http://schemas.openxmlformats.org/officeDocument/2006/relationships/hyperlink" Target="http://geology.com/rocks/igneous-rocks.shtml"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en.wikipedia.org/wiki/Plagioclas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www.mindat.org/min-3231.html"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en.wikipedia.org/wiki/Plagioclas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www.mindat.org/min-3231.html"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en.wikipedia.org/wiki/Orthoclase" TargetMode="External"/><Relationship Id="rId7"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bearspace.baylor.edu/Vince_Cronin/www/PhysGeolLab/orthoclase.feldspar1.jpg" TargetMode="External"/><Relationship Id="rId5" Type="http://schemas.openxmlformats.org/officeDocument/2006/relationships/hyperlink" Target="http://www.pitt.edu/~cejones/GeoImages/1Minerals/1IgneousMineralz/Feldspars.html" TargetMode="External"/><Relationship Id="rId4" Type="http://schemas.openxmlformats.org/officeDocument/2006/relationships/hyperlink" Target="http://www.mindat.org/min-3026.html"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pitt.edu/~cejones/GeoImages/2IgneousRocks/IgneousTextures/5Pegmatitic.html"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www.csulb.edu/~rodrigue/geog140/lectures/crustmaterials.html"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faculty.uml.edu/nelson_eby/89.306/Assiognments/Igneous%20Rock%20Textures.pdf" TargetMode="External"/><Relationship Id="rId4" Type="http://schemas.openxmlformats.org/officeDocument/2006/relationships/hyperlink" Target="http://seismo.berkeley.edu/~jill/wisc/jpeg/l4s5.jpeg"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www.tulane.edu/~sanelson/eens211/silicate_structures08.htm"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www.mindat.org/min-2815.html"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en.wikipedia.org/wiki/Muscovite" TargetMode="External"/><Relationship Id="rId7"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geology.com/minerals/muscovite.shtml" TargetMode="External"/><Relationship Id="rId5" Type="http://schemas.openxmlformats.org/officeDocument/2006/relationships/hyperlink" Target="http://www.pitt.edu/~cejones/GeoImages/1Minerals/1IgneousMineralz/Micas.html" TargetMode="External"/><Relationship Id="rId4" Type="http://schemas.openxmlformats.org/officeDocument/2006/relationships/hyperlink" Target="http://www.mindat.org/min-2815.htm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scs.sk.ca/science/science/Rocks/Pegmatite.jpg"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geology.csupomona.edu/alert/igneous/igmin.htm"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en.wikipedia.org/wiki/Quartz"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www.tulane.edu/~sanelson/eens211/silicate_structures08.htm" TargetMode="External"/><Relationship Id="rId4" Type="http://schemas.openxmlformats.org/officeDocument/2006/relationships/hyperlink" Target="http://www.mindat.org/min-3337.html"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en.wikipedia.org/wiki/Quartz" TargetMode="External"/><Relationship Id="rId7"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www.pitt.edu/~cejones/GeoImages/1Minerals/1IgneousMineralz/Quartz.html" TargetMode="External"/><Relationship Id="rId4" Type="http://schemas.openxmlformats.org/officeDocument/2006/relationships/hyperlink" Target="http://www.mindat.org/min-3337.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geology.csupomona.edu/alert/igneous/igmin.htm" TargetMode="External"/><Relationship Id="rId5" Type="http://schemas.openxmlformats.org/officeDocument/2006/relationships/hyperlink" Target="http://www.pitt.edu/~cejones/GeoImages/2IgneousRocks/IgneousTextures/5Pegmatitic.html" TargetMode="Externa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hyperlink" Target="http://www.quartzpage.de/gen_rock.html"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en.wikipedia.org/wiki/Tourmaline"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hyperlink" Target="http://www.tulane.edu/~sanelson/eens211/silicate_structures08.htm" TargetMode="External"/><Relationship Id="rId4" Type="http://schemas.openxmlformats.org/officeDocument/2006/relationships/hyperlink" Target="http://www.mindat.org/min-3578.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http://www.mindat.org/min-3578.html" TargetMode="External"/><Relationship Id="rId4" Type="http://schemas.openxmlformats.org/officeDocument/2006/relationships/hyperlink" Target="http://en.wikipedia.org/wiki/Tourmaline"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en.wikipedia.org/wiki/Magnetitie"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www.mindat.org/min-2538.html"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en.wikipedia.org/wiki/Magnetitie" TargetMode="External"/><Relationship Id="rId7"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hyperlink" Target="http://webmineral.com/data/Magnetite.shtml" TargetMode="External"/><Relationship Id="rId4" Type="http://schemas.openxmlformats.org/officeDocument/2006/relationships/hyperlink" Target="http://www.mindat.org/min-2538.html"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csmres.jmu.edu/geollab/fichter/IgnRx/IgEvweb.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csmres.jmu.edu/geollab/fichter/IgnRx/IgEvweb.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2" name="Title 1"/>
          <p:cNvSpPr>
            <a:spLocks noGrp="1"/>
          </p:cNvSpPr>
          <p:nvPr>
            <p:ph type="ctrTitle"/>
          </p:nvPr>
        </p:nvSpPr>
        <p:spPr/>
        <p:txBody>
          <a:bodyPr/>
          <a:lstStyle/>
          <a:p>
            <a:r>
              <a:rPr dirty="0" smtClean="0"/>
              <a:t>Igneous Minerals</a:t>
            </a:r>
            <a:endParaRPr lang="en-US" dirty="0"/>
          </a:p>
        </p:txBody>
      </p:sp>
      <p:sp>
        <p:nvSpPr>
          <p:cNvPr id="6" name="Slide Number Placeholder 5"/>
          <p:cNvSpPr>
            <a:spLocks noGrp="1"/>
          </p:cNvSpPr>
          <p:nvPr>
            <p:ph type="sldNum" sz="quarter" idx="11"/>
          </p:nvPr>
        </p:nvSpPr>
        <p:spPr/>
        <p:txBody>
          <a:bodyPr/>
          <a:lstStyle/>
          <a:p>
            <a:fld id="{73F0674A-C1D1-4583-8C45-EA7B8638D34B}" type="slidenum">
              <a:rPr lang="en-US" smtClean="0"/>
              <a:pPr/>
              <a:t>1</a:t>
            </a:fld>
            <a:r>
              <a:rPr lang="en-US" smtClean="0"/>
              <a:t>/54</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Recall that the minerals at the top of the series . . .</a:t>
            </a:r>
          </a:p>
          <a:p>
            <a:pPr lvl="1"/>
            <a:r>
              <a:rPr lang="en-US" dirty="0" smtClean="0"/>
              <a:t> Have the highest melting temperatures</a:t>
            </a:r>
          </a:p>
          <a:p>
            <a:pPr lvl="1"/>
            <a:r>
              <a:rPr lang="en-US" dirty="0" smtClean="0"/>
              <a:t>Are dark in color</a:t>
            </a:r>
          </a:p>
          <a:p>
            <a:pPr lvl="1"/>
            <a:r>
              <a:rPr lang="en-US" dirty="0" smtClean="0"/>
              <a:t>Are rich in Ca (</a:t>
            </a:r>
            <a:r>
              <a:rPr lang="en-US" dirty="0" err="1" smtClean="0"/>
              <a:t>anorthite</a:t>
            </a:r>
            <a:r>
              <a:rPr lang="en-US" dirty="0" smtClean="0"/>
              <a:t>) Fe and Mg (e.g. olivine)</a:t>
            </a:r>
          </a:p>
          <a:p>
            <a:pPr lvl="1"/>
            <a:r>
              <a:rPr lang="en-US" dirty="0" smtClean="0"/>
              <a:t>And have the highest specific gravity.</a:t>
            </a:r>
            <a:endParaRPr lang="en-US" dirty="0"/>
          </a:p>
        </p:txBody>
      </p:sp>
      <p:sp>
        <p:nvSpPr>
          <p:cNvPr id="3" name="Title 2"/>
          <p:cNvSpPr>
            <a:spLocks noGrp="1"/>
          </p:cNvSpPr>
          <p:nvPr>
            <p:ph type="title"/>
          </p:nvPr>
        </p:nvSpPr>
        <p:spPr/>
        <p:txBody>
          <a:bodyPr/>
          <a:lstStyle/>
          <a:p>
            <a:r>
              <a:rPr smtClean="0"/>
              <a:t>Bowen's Reaction Series</a:t>
            </a:r>
            <a:endParaRPr lang="en-US" dirty="0"/>
          </a:p>
        </p:txBody>
      </p:sp>
      <p:sp>
        <p:nvSpPr>
          <p:cNvPr id="4" name="TextBox 3"/>
          <p:cNvSpPr txBox="1"/>
          <p:nvPr/>
        </p:nvSpPr>
        <p:spPr>
          <a:xfrm>
            <a:off x="152400" y="6172200"/>
            <a:ext cx="1203535"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2</a:t>
            </a:r>
            <a:endParaRPr lang="en-US" sz="1600" dirty="0"/>
          </a:p>
        </p:txBody>
      </p:sp>
      <p:sp>
        <p:nvSpPr>
          <p:cNvPr id="7" name="Slide Number Placeholder 6"/>
          <p:cNvSpPr>
            <a:spLocks noGrp="1"/>
          </p:cNvSpPr>
          <p:nvPr>
            <p:ph type="sldNum" sz="quarter" idx="15"/>
          </p:nvPr>
        </p:nvSpPr>
        <p:spPr/>
        <p:txBody>
          <a:bodyPr/>
          <a:lstStyle/>
          <a:p>
            <a:fld id="{73F0674A-C1D1-4583-8C45-EA7B8638D34B}" type="slidenum">
              <a:rPr lang="en-US" smtClean="0"/>
              <a:pPr/>
              <a:t>10</a:t>
            </a:fld>
            <a:r>
              <a:rPr lang="en-US" smtClean="0"/>
              <a:t>/54</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Minerals at the bottom of the series. . .</a:t>
            </a:r>
          </a:p>
          <a:p>
            <a:pPr lvl="1"/>
            <a:r>
              <a:rPr lang="en-US" dirty="0" smtClean="0"/>
              <a:t> Are light colored.</a:t>
            </a:r>
          </a:p>
          <a:p>
            <a:pPr lvl="1"/>
            <a:r>
              <a:rPr lang="en-US" dirty="0" smtClean="0"/>
              <a:t> Are rich in Na (albite), K (orthoclase) and Si (quartz).</a:t>
            </a:r>
          </a:p>
          <a:p>
            <a:pPr lvl="1"/>
            <a:r>
              <a:rPr lang="en-US" dirty="0" smtClean="0"/>
              <a:t> And are of low specific gravity.</a:t>
            </a:r>
            <a:endParaRPr lang="en-US" dirty="0"/>
          </a:p>
        </p:txBody>
      </p:sp>
      <p:sp>
        <p:nvSpPr>
          <p:cNvPr id="3" name="Title 2"/>
          <p:cNvSpPr>
            <a:spLocks noGrp="1"/>
          </p:cNvSpPr>
          <p:nvPr>
            <p:ph type="title"/>
          </p:nvPr>
        </p:nvSpPr>
        <p:spPr/>
        <p:txBody>
          <a:bodyPr/>
          <a:lstStyle/>
          <a:p>
            <a:r>
              <a:rPr smtClean="0"/>
              <a:t>Bowen's Reaction Series</a:t>
            </a:r>
            <a:endParaRPr lang="en-US" dirty="0"/>
          </a:p>
        </p:txBody>
      </p:sp>
      <p:sp>
        <p:nvSpPr>
          <p:cNvPr id="4" name="TextBox 3"/>
          <p:cNvSpPr txBox="1"/>
          <p:nvPr/>
        </p:nvSpPr>
        <p:spPr>
          <a:xfrm>
            <a:off x="168065" y="6172200"/>
            <a:ext cx="1203535"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2</a:t>
            </a:r>
            <a:endParaRPr lang="en-US" sz="1600" dirty="0"/>
          </a:p>
        </p:txBody>
      </p:sp>
      <p:sp>
        <p:nvSpPr>
          <p:cNvPr id="7" name="Slide Number Placeholder 6"/>
          <p:cNvSpPr>
            <a:spLocks noGrp="1"/>
          </p:cNvSpPr>
          <p:nvPr>
            <p:ph type="sldNum" sz="quarter" idx="15"/>
          </p:nvPr>
        </p:nvSpPr>
        <p:spPr/>
        <p:txBody>
          <a:bodyPr/>
          <a:lstStyle/>
          <a:p>
            <a:fld id="{73F0674A-C1D1-4583-8C45-EA7B8638D34B}" type="slidenum">
              <a:rPr lang="en-US" smtClean="0"/>
              <a:pPr/>
              <a:t>11</a:t>
            </a:fld>
            <a:r>
              <a:rPr lang="en-US" smtClean="0"/>
              <a:t>/54</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Grp="1" noChangeAspect="1" noChangeArrowheads="1"/>
          </p:cNvPicPr>
          <p:nvPr>
            <p:ph idx="4294967295"/>
          </p:nvPr>
        </p:nvPicPr>
        <p:blipFill>
          <a:blip r:embed="rId3" cstate="print"/>
          <a:srcRect l="866" t="2222" r="1299" b="2222"/>
          <a:stretch>
            <a:fillRect/>
          </a:stretch>
        </p:blipFill>
        <p:spPr bwMode="auto">
          <a:xfrm>
            <a:off x="137886" y="0"/>
            <a:ext cx="8839200" cy="6727179"/>
          </a:xfrm>
          <a:prstGeom prst="rect">
            <a:avLst/>
          </a:prstGeom>
          <a:noFill/>
          <a:ln w="9525">
            <a:noFill/>
            <a:miter lim="800000"/>
            <a:headEnd/>
            <a:tailEnd/>
          </a:ln>
        </p:spPr>
      </p:pic>
      <p:sp>
        <p:nvSpPr>
          <p:cNvPr id="7" name="Rectangle 6"/>
          <p:cNvSpPr/>
          <p:nvPr/>
        </p:nvSpPr>
        <p:spPr>
          <a:xfrm>
            <a:off x="3124200" y="6581001"/>
            <a:ext cx="2922275" cy="276999"/>
          </a:xfrm>
          <a:prstGeom prst="rect">
            <a:avLst/>
          </a:prstGeom>
        </p:spPr>
        <p:txBody>
          <a:bodyPr wrap="none">
            <a:spAutoFit/>
          </a:bodyPr>
          <a:lstStyle/>
          <a:p>
            <a:r>
              <a:rPr lang="en-US" sz="1200" dirty="0" smtClean="0">
                <a:solidFill>
                  <a:schemeClr val="bg1"/>
                </a:solidFill>
              </a:rPr>
              <a:t>(From Understanding Earth, 4th Edition)</a:t>
            </a:r>
            <a:endParaRPr lang="en-US" sz="1200" dirty="0">
              <a:solidFill>
                <a:schemeClr val="bg1"/>
              </a:solidFill>
            </a:endParaRPr>
          </a:p>
        </p:txBody>
      </p:sp>
      <p:sp>
        <p:nvSpPr>
          <p:cNvPr id="6" name="Slide Number Placeholder 5"/>
          <p:cNvSpPr>
            <a:spLocks noGrp="1"/>
          </p:cNvSpPr>
          <p:nvPr>
            <p:ph type="sldNum" sz="quarter" idx="12"/>
          </p:nvPr>
        </p:nvSpPr>
        <p:spPr/>
        <p:txBody>
          <a:bodyPr/>
          <a:lstStyle/>
          <a:p>
            <a:fld id="{73F0674A-C1D1-4583-8C45-EA7B8638D34B}" type="slidenum">
              <a:rPr lang="en-US" smtClean="0"/>
              <a:pPr/>
              <a:t>12</a:t>
            </a:fld>
            <a:r>
              <a:rPr lang="en-US" smtClean="0"/>
              <a:t>/54</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smtClean="0"/>
              <a:t>Olivine Group</a:t>
            </a:r>
            <a:endParaRPr lang="en-US" dirty="0"/>
          </a:p>
        </p:txBody>
      </p:sp>
      <p:sp>
        <p:nvSpPr>
          <p:cNvPr id="5" name="Content Placeholder 4"/>
          <p:cNvSpPr>
            <a:spLocks noGrp="1"/>
          </p:cNvSpPr>
          <p:nvPr>
            <p:ph sz="half" idx="1"/>
          </p:nvPr>
        </p:nvSpPr>
        <p:spPr>
          <a:xfrm>
            <a:off x="457200" y="1524000"/>
            <a:ext cx="5105400" cy="4572000"/>
          </a:xfrm>
        </p:spPr>
        <p:txBody>
          <a:bodyPr/>
          <a:lstStyle/>
          <a:p>
            <a:r>
              <a:rPr lang="en-US" dirty="0" smtClean="0"/>
              <a:t>Fe Mg silicate</a:t>
            </a:r>
          </a:p>
          <a:p>
            <a:r>
              <a:rPr lang="en-US" dirty="0" smtClean="0"/>
              <a:t>First to form in </a:t>
            </a:r>
            <a:br>
              <a:rPr lang="en-US" dirty="0" smtClean="0"/>
            </a:br>
            <a:r>
              <a:rPr lang="en-US" dirty="0" smtClean="0"/>
              <a:t>discontinuous </a:t>
            </a:r>
            <a:r>
              <a:rPr lang="en-US" dirty="0" err="1" smtClean="0"/>
              <a:t>rxn</a:t>
            </a:r>
            <a:r>
              <a:rPr lang="en-US" dirty="0" smtClean="0"/>
              <a:t> series</a:t>
            </a:r>
          </a:p>
          <a:p>
            <a:r>
              <a:rPr lang="en-US" dirty="0" smtClean="0"/>
              <a:t>Composition ranges from:</a:t>
            </a:r>
            <a:br>
              <a:rPr lang="en-US" dirty="0" smtClean="0"/>
            </a:br>
            <a:endParaRPr lang="en-US" dirty="0" smtClean="0"/>
          </a:p>
          <a:p>
            <a:pPr lvl="1">
              <a:buNone/>
            </a:pPr>
            <a:r>
              <a:rPr lang="en-US" dirty="0" smtClean="0"/>
              <a:t>    Mg</a:t>
            </a:r>
            <a:r>
              <a:rPr lang="en-US" baseline="-25000" dirty="0" smtClean="0"/>
              <a:t>2</a:t>
            </a:r>
            <a:r>
              <a:rPr lang="en-US" dirty="0" smtClean="0"/>
              <a:t>[SiO</a:t>
            </a:r>
            <a:r>
              <a:rPr lang="en-US" baseline="-25000" dirty="0" smtClean="0"/>
              <a:t>4</a:t>
            </a:r>
            <a:r>
              <a:rPr lang="en-US" dirty="0" smtClean="0"/>
              <a:t>] (</a:t>
            </a:r>
            <a:r>
              <a:rPr lang="en-US" dirty="0" err="1" smtClean="0">
                <a:hlinkClick r:id="rId3"/>
              </a:rPr>
              <a:t>Forsterite</a:t>
            </a:r>
            <a:r>
              <a:rPr lang="en-US" dirty="0" smtClean="0"/>
              <a:t>)</a:t>
            </a:r>
          </a:p>
          <a:p>
            <a:pPr lvl="1">
              <a:buNone/>
            </a:pPr>
            <a:r>
              <a:rPr lang="en-US" dirty="0" smtClean="0"/>
              <a:t>                   to</a:t>
            </a:r>
            <a:br>
              <a:rPr lang="en-US" dirty="0" smtClean="0"/>
            </a:br>
            <a:r>
              <a:rPr lang="en-US" dirty="0" smtClean="0"/>
              <a:t>Fe</a:t>
            </a:r>
            <a:r>
              <a:rPr lang="en-US" baseline="-25000" dirty="0" smtClean="0"/>
              <a:t>2</a:t>
            </a:r>
            <a:r>
              <a:rPr lang="en-US" baseline="30000" dirty="0" smtClean="0"/>
              <a:t>+2</a:t>
            </a:r>
            <a:r>
              <a:rPr lang="en-US" dirty="0" smtClean="0"/>
              <a:t>[SiO</a:t>
            </a:r>
            <a:r>
              <a:rPr lang="en-US" baseline="-25000" dirty="0" smtClean="0"/>
              <a:t>4</a:t>
            </a:r>
            <a:r>
              <a:rPr lang="en-US" dirty="0" smtClean="0"/>
              <a:t>] (</a:t>
            </a:r>
            <a:r>
              <a:rPr lang="en-US" dirty="0" err="1" smtClean="0">
                <a:hlinkClick r:id="rId4"/>
              </a:rPr>
              <a:t>Fayalite</a:t>
            </a:r>
            <a:r>
              <a:rPr lang="en-US" dirty="0" smtClean="0"/>
              <a:t>)</a:t>
            </a:r>
          </a:p>
          <a:p>
            <a:pPr lvl="1">
              <a:buNone/>
            </a:pPr>
            <a:endParaRPr lang="en-US" dirty="0" smtClean="0"/>
          </a:p>
          <a:p>
            <a:r>
              <a:rPr lang="en-US" dirty="0" smtClean="0">
                <a:hlinkClick r:id="rId5"/>
              </a:rPr>
              <a:t>Olivine</a:t>
            </a:r>
            <a:r>
              <a:rPr lang="en-US" dirty="0" smtClean="0"/>
              <a:t> = (Mg,Fe</a:t>
            </a:r>
            <a:r>
              <a:rPr lang="en-US" baseline="30000" dirty="0" smtClean="0"/>
              <a:t>2+</a:t>
            </a:r>
            <a:r>
              <a:rPr lang="en-US" dirty="0" smtClean="0"/>
              <a:t> )</a:t>
            </a:r>
            <a:r>
              <a:rPr lang="en-US" baseline="-25000" dirty="0" smtClean="0"/>
              <a:t>2</a:t>
            </a:r>
            <a:r>
              <a:rPr lang="en-US" dirty="0" smtClean="0"/>
              <a:t>[SiO</a:t>
            </a:r>
            <a:r>
              <a:rPr lang="en-US" baseline="-25000" dirty="0" smtClean="0"/>
              <a:t>4</a:t>
            </a:r>
            <a:r>
              <a:rPr lang="en-US" dirty="0" smtClean="0"/>
              <a:t>]</a:t>
            </a:r>
          </a:p>
        </p:txBody>
      </p:sp>
      <p:pic>
        <p:nvPicPr>
          <p:cNvPr id="7" name="Picture 2"/>
          <p:cNvPicPr>
            <a:picLocks noGrp="1" noChangeAspect="1" noChangeArrowheads="1"/>
          </p:cNvPicPr>
          <p:nvPr>
            <p:ph sz="half" idx="2"/>
          </p:nvPr>
        </p:nvPicPr>
        <p:blipFill>
          <a:blip r:embed="rId6" cstate="print"/>
          <a:srcRect/>
          <a:stretch>
            <a:fillRect/>
          </a:stretch>
        </p:blipFill>
        <p:spPr bwMode="auto">
          <a:xfrm>
            <a:off x="4732894" y="1600200"/>
            <a:ext cx="4118227" cy="3705225"/>
          </a:xfrm>
          <a:prstGeom prst="rect">
            <a:avLst/>
          </a:prstGeom>
          <a:noFill/>
          <a:ln w="9525">
            <a:noFill/>
            <a:miter lim="800000"/>
            <a:headEnd/>
            <a:tailEnd/>
          </a:ln>
          <a:effectLst/>
        </p:spPr>
      </p:pic>
      <p:sp>
        <p:nvSpPr>
          <p:cNvPr id="8" name="TextBox 7"/>
          <p:cNvSpPr txBox="1"/>
          <p:nvPr/>
        </p:nvSpPr>
        <p:spPr>
          <a:xfrm>
            <a:off x="152400" y="6172200"/>
            <a:ext cx="1203535" cy="338554"/>
          </a:xfrm>
          <a:prstGeom prst="rect">
            <a:avLst/>
          </a:prstGeom>
          <a:noFill/>
        </p:spPr>
        <p:txBody>
          <a:bodyPr wrap="none" rtlCol="0">
            <a:spAutoFit/>
          </a:bodyPr>
          <a:lstStyle/>
          <a:p>
            <a:r>
              <a:rPr lang="en-US" sz="1600" dirty="0" smtClean="0"/>
              <a:t>Source:  </a:t>
            </a:r>
            <a:r>
              <a:rPr lang="en-US" sz="1600" dirty="0" smtClean="0">
                <a:hlinkClick r:id="rId7"/>
              </a:rPr>
              <a:t>1</a:t>
            </a:r>
            <a:r>
              <a:rPr lang="en-US" sz="1600" dirty="0" smtClean="0"/>
              <a:t>, </a:t>
            </a:r>
            <a:r>
              <a:rPr lang="en-US" sz="1600" dirty="0" smtClean="0">
                <a:hlinkClick r:id="rId5"/>
              </a:rPr>
              <a:t>2</a:t>
            </a:r>
            <a:endParaRPr lang="en-US" sz="1600" dirty="0"/>
          </a:p>
        </p:txBody>
      </p:sp>
      <p:sp>
        <p:nvSpPr>
          <p:cNvPr id="10" name="Slide Number Placeholder 9"/>
          <p:cNvSpPr>
            <a:spLocks noGrp="1"/>
          </p:cNvSpPr>
          <p:nvPr>
            <p:ph type="sldNum" sz="quarter" idx="12"/>
          </p:nvPr>
        </p:nvSpPr>
        <p:spPr/>
        <p:txBody>
          <a:bodyPr/>
          <a:lstStyle/>
          <a:p>
            <a:fld id="{73F0674A-C1D1-4583-8C45-EA7B8638D34B}" type="slidenum">
              <a:rPr lang="en-US" smtClean="0"/>
              <a:pPr/>
              <a:t>13</a:t>
            </a:fld>
            <a:r>
              <a:rPr lang="en-US" smtClean="0"/>
              <a:t>/54</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b="1" dirty="0" smtClean="0"/>
              <a:t>Crystal Structure</a:t>
            </a:r>
          </a:p>
          <a:p>
            <a:pPr lvl="1"/>
            <a:r>
              <a:rPr lang="en-US" b="1" dirty="0" err="1" smtClean="0"/>
              <a:t>Nesosilicate</a:t>
            </a:r>
            <a:r>
              <a:rPr lang="en-US" b="1" dirty="0" smtClean="0"/>
              <a:t> (single isolated </a:t>
            </a:r>
            <a:r>
              <a:rPr lang="en-US" b="1" dirty="0" err="1" smtClean="0"/>
              <a:t>tetrahedra</a:t>
            </a:r>
            <a:r>
              <a:rPr lang="en-US" b="1" dirty="0" smtClean="0"/>
              <a:t>)</a:t>
            </a:r>
          </a:p>
          <a:p>
            <a:pPr marL="3887788" lvl="1" indent="-273050"/>
            <a:endParaRPr lang="en-US" dirty="0" smtClean="0"/>
          </a:p>
          <a:p>
            <a:pPr marL="3603625" lvl="1" indent="11113">
              <a:buNone/>
            </a:pPr>
            <a:r>
              <a:rPr lang="en-US" sz="2000" dirty="0" smtClean="0"/>
              <a:t>Oxygen is shown in red, silicon in pink, and magnesium/iron in blue. </a:t>
            </a:r>
          </a:p>
          <a:p>
            <a:pPr marL="3603625" lvl="1" indent="11113">
              <a:buNone/>
            </a:pPr>
            <a:r>
              <a:rPr lang="en-US" sz="2000" dirty="0" smtClean="0"/>
              <a:t>A projection of the unit cell is shown by the black rectangle</a:t>
            </a:r>
          </a:p>
          <a:p>
            <a:pPr marL="3603625" lvl="1" indent="11113">
              <a:buNone/>
            </a:pPr>
            <a:endParaRPr lang="en-US" sz="2000" b="1" dirty="0" smtClean="0"/>
          </a:p>
          <a:p>
            <a:pPr marL="3603625" lvl="1" indent="11113">
              <a:buNone/>
            </a:pPr>
            <a:endParaRPr lang="en-US" sz="2000" b="1" dirty="0" smtClean="0"/>
          </a:p>
          <a:p>
            <a:pPr marL="3603625" lvl="1" indent="11113">
              <a:buNone/>
            </a:pPr>
            <a:endParaRPr lang="en-US" sz="2000" b="1" dirty="0" smtClean="0"/>
          </a:p>
          <a:p>
            <a:pPr marL="682625" lvl="1" indent="-287338"/>
            <a:r>
              <a:rPr lang="en-US" b="1" dirty="0" smtClean="0"/>
              <a:t>Simple structure reflects the fact that this mineral is the first to form in the magma</a:t>
            </a:r>
          </a:p>
        </p:txBody>
      </p:sp>
      <p:sp>
        <p:nvSpPr>
          <p:cNvPr id="3" name="Title 2"/>
          <p:cNvSpPr>
            <a:spLocks noGrp="1"/>
          </p:cNvSpPr>
          <p:nvPr>
            <p:ph type="title"/>
          </p:nvPr>
        </p:nvSpPr>
        <p:spPr/>
        <p:txBody>
          <a:bodyPr/>
          <a:lstStyle/>
          <a:p>
            <a:r>
              <a:rPr smtClean="0"/>
              <a:t>Olivine = (Mg,Fe2+ )2[SiO4]</a:t>
            </a:r>
          </a:p>
        </p:txBody>
      </p:sp>
      <p:sp>
        <p:nvSpPr>
          <p:cNvPr id="10" name="TextBox 9"/>
          <p:cNvSpPr txBox="1"/>
          <p:nvPr/>
        </p:nvSpPr>
        <p:spPr>
          <a:xfrm>
            <a:off x="152400" y="6172200"/>
            <a:ext cx="1203535"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2</a:t>
            </a:r>
            <a:endParaRPr lang="en-US" sz="1600" dirty="0"/>
          </a:p>
        </p:txBody>
      </p:sp>
      <p:pic>
        <p:nvPicPr>
          <p:cNvPr id="2052" name="Picture 4"/>
          <p:cNvPicPr>
            <a:picLocks noChangeAspect="1" noChangeArrowheads="1"/>
          </p:cNvPicPr>
          <p:nvPr/>
        </p:nvPicPr>
        <p:blipFill>
          <a:blip r:embed="rId4" cstate="print"/>
          <a:srcRect/>
          <a:stretch>
            <a:fillRect/>
          </a:stretch>
        </p:blipFill>
        <p:spPr bwMode="auto">
          <a:xfrm>
            <a:off x="1219200" y="2514600"/>
            <a:ext cx="2857500" cy="2457450"/>
          </a:xfrm>
          <a:prstGeom prst="rect">
            <a:avLst/>
          </a:prstGeom>
          <a:noFill/>
          <a:ln w="9525">
            <a:noFill/>
            <a:miter lim="800000"/>
            <a:headEnd/>
            <a:tailEnd/>
          </a:ln>
          <a:effectLst/>
        </p:spPr>
      </p:pic>
      <p:sp>
        <p:nvSpPr>
          <p:cNvPr id="8" name="Slide Number Placeholder 7"/>
          <p:cNvSpPr>
            <a:spLocks noGrp="1"/>
          </p:cNvSpPr>
          <p:nvPr>
            <p:ph type="sldNum" sz="quarter" idx="15"/>
          </p:nvPr>
        </p:nvSpPr>
        <p:spPr/>
        <p:txBody>
          <a:bodyPr/>
          <a:lstStyle/>
          <a:p>
            <a:fld id="{73F0674A-C1D1-4583-8C45-EA7B8638D34B}" type="slidenum">
              <a:rPr lang="en-US" smtClean="0"/>
              <a:pPr/>
              <a:t>14</a:t>
            </a:fld>
            <a:r>
              <a:rPr lang="en-US" smtClean="0"/>
              <a:t>/54</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b="1" dirty="0" smtClean="0"/>
              <a:t>How olivine gets into basaltic lava flows</a:t>
            </a:r>
            <a:r>
              <a:rPr lang="en-US" dirty="0" smtClean="0"/>
              <a:t> </a:t>
            </a:r>
          </a:p>
        </p:txBody>
      </p:sp>
      <p:sp>
        <p:nvSpPr>
          <p:cNvPr id="3" name="Title 2"/>
          <p:cNvSpPr>
            <a:spLocks noGrp="1"/>
          </p:cNvSpPr>
          <p:nvPr>
            <p:ph type="title"/>
          </p:nvPr>
        </p:nvSpPr>
        <p:spPr/>
        <p:txBody>
          <a:bodyPr/>
          <a:lstStyle/>
          <a:p>
            <a:r>
              <a:rPr smtClean="0"/>
              <a:t>Olivine = (Mg,Fe2+ )2[SiO4]</a:t>
            </a:r>
          </a:p>
        </p:txBody>
      </p:sp>
      <p:sp>
        <p:nvSpPr>
          <p:cNvPr id="7" name="Oval 6"/>
          <p:cNvSpPr/>
          <p:nvPr/>
        </p:nvSpPr>
        <p:spPr>
          <a:xfrm>
            <a:off x="685800" y="3505200"/>
            <a:ext cx="2971800" cy="2971800"/>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950720" y="4191000"/>
            <a:ext cx="182880" cy="182880"/>
          </a:xfrm>
          <a:prstGeom prst="ellipse">
            <a:avLst/>
          </a:prstGeom>
          <a:solidFill>
            <a:schemeClr val="bg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371600" y="4191000"/>
            <a:ext cx="182880" cy="182880"/>
          </a:xfrm>
          <a:prstGeom prst="ellipse">
            <a:avLst/>
          </a:prstGeom>
          <a:solidFill>
            <a:schemeClr val="bg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645920" y="4495800"/>
            <a:ext cx="182880" cy="182880"/>
          </a:xfrm>
          <a:prstGeom prst="ellipse">
            <a:avLst/>
          </a:prstGeom>
          <a:solidFill>
            <a:schemeClr val="bg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67000" y="4114800"/>
            <a:ext cx="182880" cy="182880"/>
          </a:xfrm>
          <a:prstGeom prst="ellipse">
            <a:avLst/>
          </a:prstGeom>
          <a:solidFill>
            <a:schemeClr val="bg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636520" y="4495800"/>
            <a:ext cx="182880" cy="182880"/>
          </a:xfrm>
          <a:prstGeom prst="ellipse">
            <a:avLst/>
          </a:prstGeom>
          <a:solidFill>
            <a:schemeClr val="bg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362200" y="4343400"/>
            <a:ext cx="182880" cy="182880"/>
          </a:xfrm>
          <a:prstGeom prst="ellipse">
            <a:avLst/>
          </a:prstGeom>
          <a:solidFill>
            <a:schemeClr val="bg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057400" y="4495800"/>
            <a:ext cx="182880" cy="182880"/>
          </a:xfrm>
          <a:prstGeom prst="ellipse">
            <a:avLst/>
          </a:prstGeom>
          <a:solidFill>
            <a:schemeClr val="bg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143000" y="3745468"/>
            <a:ext cx="2065374" cy="369332"/>
          </a:xfrm>
          <a:prstGeom prst="rect">
            <a:avLst/>
          </a:prstGeom>
          <a:noFill/>
        </p:spPr>
        <p:txBody>
          <a:bodyPr wrap="none" rtlCol="0">
            <a:spAutoFit/>
          </a:bodyPr>
          <a:lstStyle/>
          <a:p>
            <a:r>
              <a:rPr lang="en-US" dirty="0" smtClean="0"/>
              <a:t>Olivine crystallizes</a:t>
            </a:r>
            <a:endParaRPr lang="en-US" dirty="0"/>
          </a:p>
        </p:txBody>
      </p:sp>
      <p:sp>
        <p:nvSpPr>
          <p:cNvPr id="17" name="TextBox 16"/>
          <p:cNvSpPr txBox="1"/>
          <p:nvPr/>
        </p:nvSpPr>
        <p:spPr>
          <a:xfrm>
            <a:off x="1066800" y="5257800"/>
            <a:ext cx="2311467" cy="646331"/>
          </a:xfrm>
          <a:prstGeom prst="rect">
            <a:avLst/>
          </a:prstGeom>
          <a:noFill/>
        </p:spPr>
        <p:txBody>
          <a:bodyPr wrap="none" rtlCol="0">
            <a:spAutoFit/>
          </a:bodyPr>
          <a:lstStyle/>
          <a:p>
            <a:pPr algn="ctr"/>
            <a:r>
              <a:rPr lang="en-US" dirty="0" smtClean="0"/>
              <a:t>Settles to the bottom </a:t>
            </a:r>
            <a:br>
              <a:rPr lang="en-US" dirty="0" smtClean="0"/>
            </a:br>
            <a:r>
              <a:rPr lang="en-US" dirty="0" smtClean="0"/>
              <a:t>of the chamber</a:t>
            </a:r>
            <a:endParaRPr lang="en-US" dirty="0"/>
          </a:p>
        </p:txBody>
      </p:sp>
      <p:sp>
        <p:nvSpPr>
          <p:cNvPr id="18" name="Curved Down Arrow 17"/>
          <p:cNvSpPr/>
          <p:nvPr/>
        </p:nvSpPr>
        <p:spPr>
          <a:xfrm>
            <a:off x="1981200" y="2133600"/>
            <a:ext cx="4572000" cy="1371600"/>
          </a:xfrm>
          <a:prstGeom prst="curvedDownArrow">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2866003" y="2819400"/>
            <a:ext cx="2620397" cy="369332"/>
          </a:xfrm>
          <a:prstGeom prst="rect">
            <a:avLst/>
          </a:prstGeom>
          <a:noFill/>
        </p:spPr>
        <p:txBody>
          <a:bodyPr wrap="none" rtlCol="0">
            <a:spAutoFit/>
          </a:bodyPr>
          <a:lstStyle/>
          <a:p>
            <a:r>
              <a:rPr lang="en-US" dirty="0" smtClean="0"/>
              <a:t>Magma erupts to surface</a:t>
            </a:r>
            <a:endParaRPr lang="en-US" dirty="0"/>
          </a:p>
        </p:txBody>
      </p:sp>
      <p:sp>
        <p:nvSpPr>
          <p:cNvPr id="20" name="Oval 19"/>
          <p:cNvSpPr/>
          <p:nvPr/>
        </p:nvSpPr>
        <p:spPr>
          <a:xfrm>
            <a:off x="4267200" y="3810000"/>
            <a:ext cx="1371600" cy="1371600"/>
          </a:xfrm>
          <a:prstGeom prst="ellipse">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858000" y="3810000"/>
            <a:ext cx="1371600" cy="1371600"/>
          </a:xfrm>
          <a:prstGeom prst="ellipse">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657601" y="5257800"/>
            <a:ext cx="2667000" cy="1477328"/>
          </a:xfrm>
          <a:prstGeom prst="rect">
            <a:avLst/>
          </a:prstGeom>
          <a:noFill/>
        </p:spPr>
        <p:txBody>
          <a:bodyPr wrap="square" rtlCol="0">
            <a:spAutoFit/>
          </a:bodyPr>
          <a:lstStyle/>
          <a:p>
            <a:pPr algn="ctr"/>
            <a:r>
              <a:rPr lang="en-US" dirty="0" smtClean="0"/>
              <a:t>Magma from top of chamber  has no olivine crystals, therefore basaltic lava flow</a:t>
            </a:r>
            <a:br>
              <a:rPr lang="en-US" dirty="0" smtClean="0"/>
            </a:br>
            <a:r>
              <a:rPr lang="en-US" dirty="0" smtClean="0"/>
              <a:t>has no olivine</a:t>
            </a:r>
            <a:endParaRPr lang="en-US" dirty="0"/>
          </a:p>
        </p:txBody>
      </p:sp>
      <p:sp>
        <p:nvSpPr>
          <p:cNvPr id="24" name="TextBox 23"/>
          <p:cNvSpPr txBox="1"/>
          <p:nvPr/>
        </p:nvSpPr>
        <p:spPr>
          <a:xfrm>
            <a:off x="6248400" y="5257800"/>
            <a:ext cx="2667000" cy="1477328"/>
          </a:xfrm>
          <a:prstGeom prst="rect">
            <a:avLst/>
          </a:prstGeom>
          <a:noFill/>
        </p:spPr>
        <p:txBody>
          <a:bodyPr wrap="square" rtlCol="0">
            <a:spAutoFit/>
          </a:bodyPr>
          <a:lstStyle/>
          <a:p>
            <a:pPr algn="ctr"/>
            <a:r>
              <a:rPr lang="en-US" dirty="0" smtClean="0"/>
              <a:t>Magma from deeper in the chamber  has olivine crystals, therefore basaltic lava flow</a:t>
            </a:r>
            <a:br>
              <a:rPr lang="en-US" dirty="0" smtClean="0"/>
            </a:br>
            <a:r>
              <a:rPr lang="en-US" dirty="0" smtClean="0"/>
              <a:t>has olivine</a:t>
            </a:r>
            <a:endParaRPr lang="en-US" dirty="0"/>
          </a:p>
        </p:txBody>
      </p:sp>
      <p:sp>
        <p:nvSpPr>
          <p:cNvPr id="25" name="Oval 24"/>
          <p:cNvSpPr/>
          <p:nvPr/>
        </p:nvSpPr>
        <p:spPr>
          <a:xfrm>
            <a:off x="7239000" y="4114800"/>
            <a:ext cx="182880" cy="182880"/>
          </a:xfrm>
          <a:prstGeom prst="ellipse">
            <a:avLst/>
          </a:prstGeom>
          <a:solidFill>
            <a:schemeClr val="bg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162800" y="4465320"/>
            <a:ext cx="182880" cy="182880"/>
          </a:xfrm>
          <a:prstGeom prst="ellipse">
            <a:avLst/>
          </a:prstGeom>
          <a:solidFill>
            <a:schemeClr val="bg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848600" y="4267200"/>
            <a:ext cx="182880" cy="182880"/>
          </a:xfrm>
          <a:prstGeom prst="ellipse">
            <a:avLst/>
          </a:prstGeom>
          <a:solidFill>
            <a:schemeClr val="bg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391400" y="4693920"/>
            <a:ext cx="182880" cy="182880"/>
          </a:xfrm>
          <a:prstGeom prst="ellipse">
            <a:avLst/>
          </a:prstGeom>
          <a:solidFill>
            <a:schemeClr val="bg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665720" y="4541520"/>
            <a:ext cx="182880" cy="182880"/>
          </a:xfrm>
          <a:prstGeom prst="ellipse">
            <a:avLst/>
          </a:prstGeom>
          <a:solidFill>
            <a:schemeClr val="bg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513320" y="4038600"/>
            <a:ext cx="182880" cy="182880"/>
          </a:xfrm>
          <a:prstGeom prst="ellipse">
            <a:avLst/>
          </a:prstGeom>
          <a:solidFill>
            <a:schemeClr val="bg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cstate="print"/>
          <a:srcRect/>
          <a:stretch>
            <a:fillRect/>
          </a:stretch>
        </p:blipFill>
        <p:spPr bwMode="auto">
          <a:xfrm>
            <a:off x="3671248" y="4433248"/>
            <a:ext cx="2560320" cy="1920240"/>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6324600" y="4419600"/>
            <a:ext cx="2560320" cy="1920240"/>
          </a:xfrm>
          <a:prstGeom prst="rect">
            <a:avLst/>
          </a:prstGeom>
          <a:noFill/>
          <a:ln w="9525">
            <a:noFill/>
            <a:miter lim="800000"/>
            <a:headEnd/>
            <a:tailEnd/>
          </a:ln>
          <a:effectLst/>
        </p:spPr>
      </p:pic>
      <p:sp>
        <p:nvSpPr>
          <p:cNvPr id="31" name="Slide Number Placeholder 30"/>
          <p:cNvSpPr>
            <a:spLocks noGrp="1"/>
          </p:cNvSpPr>
          <p:nvPr>
            <p:ph type="sldNum" sz="quarter" idx="15"/>
          </p:nvPr>
        </p:nvSpPr>
        <p:spPr/>
        <p:txBody>
          <a:bodyPr/>
          <a:lstStyle/>
          <a:p>
            <a:fld id="{73F0674A-C1D1-4583-8C45-EA7B8638D34B}" type="slidenum">
              <a:rPr lang="en-US" smtClean="0"/>
              <a:pPr/>
              <a:t>15</a:t>
            </a:fld>
            <a:r>
              <a:rPr lang="en-US" smtClean="0"/>
              <a:t>/54</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par>
                          <p:cTn id="32" fill="hold">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dissolv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1" nodeType="clickEffect">
                                  <p:stCondLst>
                                    <p:cond delay="0"/>
                                  </p:stCondLst>
                                  <p:childTnLst>
                                    <p:animMotion origin="layout" path="M 2.77778E-6 1.11933E-6 L -0.0066 0.29764 " pathEditMode="relative" rAng="0" ptsTypes="AA">
                                      <p:cBhvr>
                                        <p:cTn id="39" dur="2000" fill="hold"/>
                                        <p:tgtEl>
                                          <p:spTgt spid="8"/>
                                        </p:tgtEl>
                                        <p:attrNameLst>
                                          <p:attrName>ppt_x</p:attrName>
                                          <p:attrName>ppt_y</p:attrName>
                                        </p:attrNameLst>
                                      </p:cBhvr>
                                      <p:rCtr x="-3" y="149"/>
                                    </p:animMotion>
                                  </p:childTnLst>
                                </p:cTn>
                              </p:par>
                              <p:par>
                                <p:cTn id="40" presetID="42" presetClass="path" presetSubtype="0" accel="50000" decel="50000" fill="hold" grpId="1" nodeType="withEffect">
                                  <p:stCondLst>
                                    <p:cond delay="0"/>
                                  </p:stCondLst>
                                  <p:childTnLst>
                                    <p:animMotion origin="layout" path="M 8.33333E-7 1.11933E-6 L -0.00156 0.27544 " pathEditMode="relative" rAng="0" ptsTypes="AA">
                                      <p:cBhvr>
                                        <p:cTn id="41" dur="2000" fill="hold"/>
                                        <p:tgtEl>
                                          <p:spTgt spid="9"/>
                                        </p:tgtEl>
                                        <p:attrNameLst>
                                          <p:attrName>ppt_x</p:attrName>
                                          <p:attrName>ppt_y</p:attrName>
                                        </p:attrNameLst>
                                      </p:cBhvr>
                                      <p:rCtr x="-1" y="138"/>
                                    </p:animMotion>
                                  </p:childTnLst>
                                </p:cTn>
                              </p:par>
                              <p:par>
                                <p:cTn id="42" presetID="42" presetClass="path" presetSubtype="0" accel="50000" decel="50000" fill="hold" grpId="1" nodeType="withEffect">
                                  <p:stCondLst>
                                    <p:cond delay="0"/>
                                  </p:stCondLst>
                                  <p:childTnLst>
                                    <p:animMotion origin="layout" path="M -3.88889E-6 -2.21092E-6 L 0.00174 0.24214 " pathEditMode="relative" rAng="0" ptsTypes="AA">
                                      <p:cBhvr>
                                        <p:cTn id="43" dur="2000" fill="hold"/>
                                        <p:tgtEl>
                                          <p:spTgt spid="11"/>
                                        </p:tgtEl>
                                        <p:attrNameLst>
                                          <p:attrName>ppt_x</p:attrName>
                                          <p:attrName>ppt_y</p:attrName>
                                        </p:attrNameLst>
                                      </p:cBhvr>
                                      <p:rCtr x="1" y="121"/>
                                    </p:animMotion>
                                  </p:childTnLst>
                                </p:cTn>
                              </p:par>
                              <p:par>
                                <p:cTn id="44" presetID="42" presetClass="path" presetSubtype="0" accel="50000" decel="50000" fill="hold" grpId="1" nodeType="withEffect">
                                  <p:stCondLst>
                                    <p:cond delay="0"/>
                                  </p:stCondLst>
                                  <p:childTnLst>
                                    <p:animMotion origin="layout" path="M -3.33333E-6 2.52544E-6 L -3.33333E-6 0.29972 " pathEditMode="relative" rAng="0" ptsTypes="AA">
                                      <p:cBhvr>
                                        <p:cTn id="45" dur="2000" fill="hold"/>
                                        <p:tgtEl>
                                          <p:spTgt spid="12"/>
                                        </p:tgtEl>
                                        <p:attrNameLst>
                                          <p:attrName>ppt_x</p:attrName>
                                          <p:attrName>ppt_y</p:attrName>
                                        </p:attrNameLst>
                                      </p:cBhvr>
                                      <p:rCtr x="0" y="150"/>
                                    </p:animMotion>
                                  </p:childTnLst>
                                </p:cTn>
                              </p:par>
                              <p:par>
                                <p:cTn id="46" presetID="42" presetClass="path" presetSubtype="0" accel="50000" decel="50000" fill="hold" grpId="1" nodeType="withEffect">
                                  <p:stCondLst>
                                    <p:cond delay="0"/>
                                  </p:stCondLst>
                                  <p:childTnLst>
                                    <p:animMotion origin="layout" path="M 2.77778E-6 -2.21092E-6 L 0.00173 0.24214 " pathEditMode="relative" rAng="0" ptsTypes="AA">
                                      <p:cBhvr>
                                        <p:cTn id="47" dur="2000" fill="hold"/>
                                        <p:tgtEl>
                                          <p:spTgt spid="13"/>
                                        </p:tgtEl>
                                        <p:attrNameLst>
                                          <p:attrName>ppt_x</p:attrName>
                                          <p:attrName>ppt_y</p:attrName>
                                        </p:attrNameLst>
                                      </p:cBhvr>
                                      <p:rCtr x="1" y="121"/>
                                    </p:animMotion>
                                  </p:childTnLst>
                                </p:cTn>
                              </p:par>
                              <p:par>
                                <p:cTn id="48" presetID="42" presetClass="path" presetSubtype="0" accel="50000" decel="50000" fill="hold" grpId="1" nodeType="withEffect">
                                  <p:stCondLst>
                                    <p:cond delay="0"/>
                                  </p:stCondLst>
                                  <p:childTnLst>
                                    <p:animMotion origin="layout" path="M 1.11022E-16 8.60315E-7 L 1.11022E-16 0.27752 " pathEditMode="relative" rAng="0" ptsTypes="AA">
                                      <p:cBhvr>
                                        <p:cTn id="49" dur="2000" fill="hold"/>
                                        <p:tgtEl>
                                          <p:spTgt spid="14"/>
                                        </p:tgtEl>
                                        <p:attrNameLst>
                                          <p:attrName>ppt_x</p:attrName>
                                          <p:attrName>ppt_y</p:attrName>
                                        </p:attrNameLst>
                                      </p:cBhvr>
                                      <p:rCtr x="0" y="139"/>
                                    </p:animMotion>
                                  </p:childTnLst>
                                </p:cTn>
                              </p:par>
                              <p:par>
                                <p:cTn id="50" presetID="42" presetClass="path" presetSubtype="0" accel="50000" decel="50000" fill="hold" grpId="1" nodeType="withEffect">
                                  <p:stCondLst>
                                    <p:cond delay="0"/>
                                  </p:stCondLst>
                                  <p:childTnLst>
                                    <p:animMotion origin="layout" path="M 8.33333E-7 -2.21092E-6 L -0.00156 0.26434 " pathEditMode="relative" rAng="0" ptsTypes="AA">
                                      <p:cBhvr>
                                        <p:cTn id="51" dur="2000" fill="hold"/>
                                        <p:tgtEl>
                                          <p:spTgt spid="15"/>
                                        </p:tgtEl>
                                        <p:attrNameLst>
                                          <p:attrName>ppt_x</p:attrName>
                                          <p:attrName>ppt_y</p:attrName>
                                        </p:attrNameLst>
                                      </p:cBhvr>
                                      <p:rCtr x="-1" y="132"/>
                                    </p:animMotion>
                                  </p:childTnLst>
                                </p:cTn>
                              </p:par>
                            </p:childTnLst>
                          </p:cTn>
                        </p:par>
                        <p:par>
                          <p:cTn id="52" fill="hold">
                            <p:stCondLst>
                              <p:cond delay="2000"/>
                            </p:stCondLst>
                            <p:childTnLst>
                              <p:par>
                                <p:cTn id="53" presetID="1" presetClass="exit" presetSubtype="0" fill="hold" grpId="1" nodeType="afterEffect">
                                  <p:stCondLst>
                                    <p:cond delay="0"/>
                                  </p:stCondLst>
                                  <p:childTnLst>
                                    <p:set>
                                      <p:cBhvr>
                                        <p:cTn id="54" dur="1" fill="hold">
                                          <p:stCondLst>
                                            <p:cond delay="0"/>
                                          </p:stCondLst>
                                        </p:cTn>
                                        <p:tgtEl>
                                          <p:spTgt spid="16"/>
                                        </p:tgtEl>
                                        <p:attrNameLst>
                                          <p:attrName>style.visibility</p:attrName>
                                        </p:attrNameLst>
                                      </p:cBhvr>
                                      <p:to>
                                        <p:strVal val="hidden"/>
                                      </p:to>
                                    </p:set>
                                  </p:childTnLst>
                                </p:cTn>
                              </p:par>
                              <p:par>
                                <p:cTn id="55" presetID="9"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dissolv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17"/>
                                        </p:tgtEl>
                                        <p:attrNameLst>
                                          <p:attrName>style.visibility</p:attrName>
                                        </p:attrNameLst>
                                      </p:cBhvr>
                                      <p:to>
                                        <p:strVal val="hidden"/>
                                      </p:to>
                                    </p:set>
                                  </p:childTnLst>
                                </p:cTn>
                              </p:par>
                            </p:childTnLst>
                          </p:cTn>
                        </p:par>
                        <p:par>
                          <p:cTn id="62" fill="hold">
                            <p:stCondLst>
                              <p:cond delay="0"/>
                            </p:stCondLst>
                            <p:childTnLst>
                              <p:par>
                                <p:cTn id="63" presetID="42" presetClass="entr" presetSubtype="0" fill="hold" grpId="1"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1000"/>
                                        <p:tgtEl>
                                          <p:spTgt spid="18"/>
                                        </p:tgtEl>
                                      </p:cBhvr>
                                    </p:animEffect>
                                    <p:anim calcmode="lin" valueType="num">
                                      <p:cBhvr>
                                        <p:cTn id="66" dur="1000" fill="hold"/>
                                        <p:tgtEl>
                                          <p:spTgt spid="18"/>
                                        </p:tgtEl>
                                        <p:attrNameLst>
                                          <p:attrName>ppt_x</p:attrName>
                                        </p:attrNameLst>
                                      </p:cBhvr>
                                      <p:tavLst>
                                        <p:tav tm="0">
                                          <p:val>
                                            <p:strVal val="#ppt_x"/>
                                          </p:val>
                                        </p:tav>
                                        <p:tav tm="100000">
                                          <p:val>
                                            <p:strVal val="#ppt_x"/>
                                          </p:val>
                                        </p:tav>
                                      </p:tavLst>
                                    </p:anim>
                                    <p:anim calcmode="lin" valueType="num">
                                      <p:cBhvr>
                                        <p:cTn id="67" dur="1000" fill="hold"/>
                                        <p:tgtEl>
                                          <p:spTgt spid="18"/>
                                        </p:tgtEl>
                                        <p:attrNameLst>
                                          <p:attrName>ppt_y</p:attrName>
                                        </p:attrNameLst>
                                      </p:cBhvr>
                                      <p:tavLst>
                                        <p:tav tm="0">
                                          <p:val>
                                            <p:strVal val="#ppt_y+.1"/>
                                          </p:val>
                                        </p:tav>
                                        <p:tav tm="100000">
                                          <p:val>
                                            <p:strVal val="#ppt_y"/>
                                          </p:val>
                                        </p:tav>
                                      </p:tavLst>
                                    </p:anim>
                                  </p:childTnLst>
                                </p:cTn>
                              </p:par>
                              <p:par>
                                <p:cTn id="68" presetID="9" presetClass="entr" presetSubtype="0" fill="hold" grpId="1"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dissolve">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dissolve">
                                      <p:cBhvr>
                                        <p:cTn id="75" dur="500"/>
                                        <p:tgtEl>
                                          <p:spTgt spid="20"/>
                                        </p:tgtEl>
                                      </p:cBhvr>
                                    </p:animEffect>
                                  </p:childTnLst>
                                </p:cTn>
                              </p:par>
                              <p:par>
                                <p:cTn id="76" presetID="9" presetClass="entr" presetSubtype="0" fill="hold" grpId="0" nodeType="withEffect">
                                  <p:stCondLst>
                                    <p:cond delay="2000"/>
                                  </p:stCondLst>
                                  <p:childTnLst>
                                    <p:set>
                                      <p:cBhvr>
                                        <p:cTn id="77" dur="1" fill="hold">
                                          <p:stCondLst>
                                            <p:cond delay="0"/>
                                          </p:stCondLst>
                                        </p:cTn>
                                        <p:tgtEl>
                                          <p:spTgt spid="22"/>
                                        </p:tgtEl>
                                        <p:attrNameLst>
                                          <p:attrName>style.visibility</p:attrName>
                                        </p:attrNameLst>
                                      </p:cBhvr>
                                      <p:to>
                                        <p:strVal val="visible"/>
                                      </p:to>
                                    </p:set>
                                    <p:animEffect transition="in" filter="dissolve">
                                      <p:cBhvr>
                                        <p:cTn id="78" dur="500"/>
                                        <p:tgtEl>
                                          <p:spTgt spid="22"/>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dissolve">
                                      <p:cBhvr>
                                        <p:cTn id="83" dur="500"/>
                                        <p:tgtEl>
                                          <p:spTgt spid="21"/>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dissolve">
                                      <p:cBhvr>
                                        <p:cTn id="86" dur="500"/>
                                        <p:tgtEl>
                                          <p:spTgt spid="24"/>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dissolve">
                                      <p:cBhvr>
                                        <p:cTn id="89" dur="500"/>
                                        <p:tgtEl>
                                          <p:spTgt spid="25"/>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dissolve">
                                      <p:cBhvr>
                                        <p:cTn id="92" dur="500"/>
                                        <p:tgtEl>
                                          <p:spTgt spid="26"/>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dissolve">
                                      <p:cBhvr>
                                        <p:cTn id="95" dur="500"/>
                                        <p:tgtEl>
                                          <p:spTgt spid="27"/>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dissolve">
                                      <p:cBhvr>
                                        <p:cTn id="98" dur="500"/>
                                        <p:tgtEl>
                                          <p:spTgt spid="28"/>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dissolve">
                                      <p:cBhvr>
                                        <p:cTn id="101" dur="500"/>
                                        <p:tgtEl>
                                          <p:spTgt spid="29"/>
                                        </p:tgtEl>
                                      </p:cBhvr>
                                    </p:animEffect>
                                  </p:childTnLst>
                                </p:cTn>
                              </p:par>
                              <p:par>
                                <p:cTn id="102" presetID="9" presetClass="entr" presetSubtype="0" fill="hold" grpId="0" nodeType="with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dissolve">
                                      <p:cBhvr>
                                        <p:cTn id="104" dur="500"/>
                                        <p:tgtEl>
                                          <p:spTgt spid="30"/>
                                        </p:tgtEl>
                                      </p:cBhvr>
                                    </p:animEffect>
                                  </p:childTnLst>
                                </p:cTn>
                              </p:par>
                            </p:childTnLst>
                          </p:cTn>
                        </p:par>
                      </p:childTnLst>
                    </p:cTn>
                  </p:par>
                  <p:par>
                    <p:cTn id="105" fill="hold">
                      <p:stCondLst>
                        <p:cond delay="indefinite"/>
                      </p:stCondLst>
                      <p:childTnLst>
                        <p:par>
                          <p:cTn id="106" fill="hold">
                            <p:stCondLst>
                              <p:cond delay="0"/>
                            </p:stCondLst>
                            <p:childTnLst>
                              <p:par>
                                <p:cTn id="107" presetID="34" presetClass="entr" presetSubtype="0" fill="hold" nodeType="clickEffect">
                                  <p:stCondLst>
                                    <p:cond delay="0"/>
                                  </p:stCondLst>
                                  <p:childTnLst>
                                    <p:set>
                                      <p:cBhvr>
                                        <p:cTn id="108" dur="1" fill="hold">
                                          <p:stCondLst>
                                            <p:cond delay="0"/>
                                          </p:stCondLst>
                                        </p:cTn>
                                        <p:tgtEl>
                                          <p:spTgt spid="3074"/>
                                        </p:tgtEl>
                                        <p:attrNameLst>
                                          <p:attrName>style.visibility</p:attrName>
                                        </p:attrNameLst>
                                      </p:cBhvr>
                                      <p:to>
                                        <p:strVal val="visible"/>
                                      </p:to>
                                    </p:set>
                                    <p:anim from="(-#ppt_w/2)" to="(#ppt_x)" calcmode="lin" valueType="num">
                                      <p:cBhvr>
                                        <p:cTn id="109" dur="600" fill="hold">
                                          <p:stCondLst>
                                            <p:cond delay="0"/>
                                          </p:stCondLst>
                                        </p:cTn>
                                        <p:tgtEl>
                                          <p:spTgt spid="3074"/>
                                        </p:tgtEl>
                                        <p:attrNameLst>
                                          <p:attrName>ppt_x</p:attrName>
                                        </p:attrNameLst>
                                      </p:cBhvr>
                                    </p:anim>
                                    <p:anim from="0" to="-1.0" calcmode="lin" valueType="num">
                                      <p:cBhvr>
                                        <p:cTn id="110" dur="200" decel="50000" autoRev="1" fill="hold">
                                          <p:stCondLst>
                                            <p:cond delay="600"/>
                                          </p:stCondLst>
                                        </p:cTn>
                                        <p:tgtEl>
                                          <p:spTgt spid="3074"/>
                                        </p:tgtEl>
                                        <p:attrNameLst>
                                          <p:attrName>xshear</p:attrName>
                                        </p:attrNameLst>
                                      </p:cBhvr>
                                    </p:anim>
                                    <p:animScale>
                                      <p:cBhvr>
                                        <p:cTn id="111" dur="200" decel="100000" autoRev="1" fill="hold">
                                          <p:stCondLst>
                                            <p:cond delay="600"/>
                                          </p:stCondLst>
                                        </p:cTn>
                                        <p:tgtEl>
                                          <p:spTgt spid="3074"/>
                                        </p:tgtEl>
                                      </p:cBhvr>
                                      <p:from x="100000" y="100000"/>
                                      <p:to x="80000" y="100000"/>
                                    </p:animScale>
                                    <p:anim by="(#ppt_h/3+#ppt_w*0.1)" calcmode="lin" valueType="num">
                                      <p:cBhvr additive="sum">
                                        <p:cTn id="112" dur="200" decel="100000" autoRev="1" fill="hold">
                                          <p:stCondLst>
                                            <p:cond delay="600"/>
                                          </p:stCondLst>
                                        </p:cTn>
                                        <p:tgtEl>
                                          <p:spTgt spid="3074"/>
                                        </p:tgtEl>
                                        <p:attrNameLst>
                                          <p:attrName>ppt_x</p:attrName>
                                        </p:attrNameLst>
                                      </p:cBhvr>
                                    </p:anim>
                                  </p:childTnLst>
                                </p:cTn>
                              </p:par>
                            </p:childTnLst>
                          </p:cTn>
                        </p:par>
                      </p:childTnLst>
                    </p:cTn>
                  </p:par>
                  <p:par>
                    <p:cTn id="113" fill="hold">
                      <p:stCondLst>
                        <p:cond delay="indefinite"/>
                      </p:stCondLst>
                      <p:childTnLst>
                        <p:par>
                          <p:cTn id="114" fill="hold">
                            <p:stCondLst>
                              <p:cond delay="0"/>
                            </p:stCondLst>
                            <p:childTnLst>
                              <p:par>
                                <p:cTn id="115" presetID="34" presetClass="entr" presetSubtype="0" fill="hold" nodeType="clickEffect">
                                  <p:stCondLst>
                                    <p:cond delay="0"/>
                                  </p:stCondLst>
                                  <p:childTnLst>
                                    <p:set>
                                      <p:cBhvr>
                                        <p:cTn id="116" dur="1" fill="hold">
                                          <p:stCondLst>
                                            <p:cond delay="0"/>
                                          </p:stCondLst>
                                        </p:cTn>
                                        <p:tgtEl>
                                          <p:spTgt spid="3075"/>
                                        </p:tgtEl>
                                        <p:attrNameLst>
                                          <p:attrName>style.visibility</p:attrName>
                                        </p:attrNameLst>
                                      </p:cBhvr>
                                      <p:to>
                                        <p:strVal val="visible"/>
                                      </p:to>
                                    </p:set>
                                    <p:anim from="(-#ppt_w/2)" to="(#ppt_x)" calcmode="lin" valueType="num">
                                      <p:cBhvr>
                                        <p:cTn id="117" dur="600" fill="hold">
                                          <p:stCondLst>
                                            <p:cond delay="0"/>
                                          </p:stCondLst>
                                        </p:cTn>
                                        <p:tgtEl>
                                          <p:spTgt spid="3075"/>
                                        </p:tgtEl>
                                        <p:attrNameLst>
                                          <p:attrName>ppt_x</p:attrName>
                                        </p:attrNameLst>
                                      </p:cBhvr>
                                    </p:anim>
                                    <p:anim from="0" to="-1.0" calcmode="lin" valueType="num">
                                      <p:cBhvr>
                                        <p:cTn id="118" dur="200" decel="50000" autoRev="1" fill="hold">
                                          <p:stCondLst>
                                            <p:cond delay="600"/>
                                          </p:stCondLst>
                                        </p:cTn>
                                        <p:tgtEl>
                                          <p:spTgt spid="3075"/>
                                        </p:tgtEl>
                                        <p:attrNameLst>
                                          <p:attrName>xshear</p:attrName>
                                        </p:attrNameLst>
                                      </p:cBhvr>
                                    </p:anim>
                                    <p:animScale>
                                      <p:cBhvr>
                                        <p:cTn id="119" dur="200" decel="100000" autoRev="1" fill="hold">
                                          <p:stCondLst>
                                            <p:cond delay="600"/>
                                          </p:stCondLst>
                                        </p:cTn>
                                        <p:tgtEl>
                                          <p:spTgt spid="3075"/>
                                        </p:tgtEl>
                                      </p:cBhvr>
                                      <p:from x="100000" y="100000"/>
                                      <p:to x="80000" y="100000"/>
                                    </p:animScale>
                                    <p:anim by="(#ppt_h/3+#ppt_w*0.1)" calcmode="lin" valueType="num">
                                      <p:cBhvr additive="sum">
                                        <p:cTn id="120" dur="200" decel="100000" autoRev="1" fill="hold">
                                          <p:stCondLst>
                                            <p:cond delay="600"/>
                                          </p:stCondLst>
                                        </p:cTn>
                                        <p:tgtEl>
                                          <p:spTgt spid="307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p:bldP spid="16" grpId="1"/>
      <p:bldP spid="17" grpId="0"/>
      <p:bldP spid="17" grpId="1"/>
      <p:bldP spid="18" grpId="1" animBg="1"/>
      <p:bldP spid="19" grpId="1"/>
      <p:bldP spid="20" grpId="0" animBg="1"/>
      <p:bldP spid="21" grpId="0" animBg="1"/>
      <p:bldP spid="22" grpId="0"/>
      <p:bldP spid="24" grpId="0"/>
      <p:bldP spid="25" grpId="0" animBg="1"/>
      <p:bldP spid="26" grpId="0" animBg="1"/>
      <p:bldP spid="27" grpId="0" animBg="1"/>
      <p:bldP spid="28" grpId="0" animBg="1"/>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b="1" dirty="0" smtClean="0"/>
              <a:t>Physical Properties of Olivine</a:t>
            </a:r>
          </a:p>
          <a:p>
            <a:pPr lvl="1"/>
            <a:r>
              <a:rPr lang="en-US" dirty="0" smtClean="0"/>
              <a:t>Luster: Vitreous</a:t>
            </a:r>
          </a:p>
          <a:p>
            <a:pPr lvl="1"/>
            <a:r>
              <a:rPr lang="en-US" dirty="0" smtClean="0"/>
              <a:t>Color: Yellowish green, </a:t>
            </a:r>
            <a:br>
              <a:rPr lang="en-US" dirty="0" smtClean="0"/>
            </a:br>
            <a:r>
              <a:rPr lang="en-US" dirty="0" smtClean="0"/>
              <a:t>olive green, </a:t>
            </a:r>
          </a:p>
          <a:p>
            <a:pPr lvl="1"/>
            <a:r>
              <a:rPr lang="en-US" dirty="0" smtClean="0"/>
              <a:t>Streak: White</a:t>
            </a:r>
          </a:p>
          <a:p>
            <a:pPr lvl="1"/>
            <a:r>
              <a:rPr lang="en-US" dirty="0" smtClean="0"/>
              <a:t>Hardness (Mohs): 6½ - 7</a:t>
            </a:r>
          </a:p>
          <a:p>
            <a:pPr lvl="1"/>
            <a:r>
              <a:rPr lang="en-US" dirty="0" smtClean="0"/>
              <a:t>Cleavage:  none</a:t>
            </a:r>
          </a:p>
        </p:txBody>
      </p:sp>
      <p:sp>
        <p:nvSpPr>
          <p:cNvPr id="3" name="Title 2"/>
          <p:cNvSpPr>
            <a:spLocks noGrp="1"/>
          </p:cNvSpPr>
          <p:nvPr>
            <p:ph type="title"/>
          </p:nvPr>
        </p:nvSpPr>
        <p:spPr/>
        <p:txBody>
          <a:bodyPr/>
          <a:lstStyle/>
          <a:p>
            <a:r>
              <a:rPr dirty="0" smtClean="0"/>
              <a:t>Olivine = (Mg,Fe2+ )2[SiO4]</a:t>
            </a:r>
          </a:p>
        </p:txBody>
      </p:sp>
      <p:pic>
        <p:nvPicPr>
          <p:cNvPr id="2050" name="Picture 2"/>
          <p:cNvPicPr>
            <a:picLocks noChangeAspect="1" noChangeArrowheads="1"/>
          </p:cNvPicPr>
          <p:nvPr/>
        </p:nvPicPr>
        <p:blipFill>
          <a:blip r:embed="rId3" cstate="print"/>
          <a:srcRect/>
          <a:stretch>
            <a:fillRect/>
          </a:stretch>
        </p:blipFill>
        <p:spPr bwMode="auto">
          <a:xfrm>
            <a:off x="5616003" y="3867150"/>
            <a:ext cx="3143249" cy="2286000"/>
          </a:xfrm>
          <a:prstGeom prst="rect">
            <a:avLst/>
          </a:prstGeom>
          <a:noFill/>
          <a:ln w="9525">
            <a:noFill/>
            <a:miter lim="800000"/>
            <a:headEnd/>
            <a:tailEnd/>
          </a:ln>
          <a:effectLst/>
        </p:spPr>
      </p:pic>
      <p:sp>
        <p:nvSpPr>
          <p:cNvPr id="10" name="TextBox 9"/>
          <p:cNvSpPr txBox="1"/>
          <p:nvPr/>
        </p:nvSpPr>
        <p:spPr>
          <a:xfrm>
            <a:off x="152400" y="6172200"/>
            <a:ext cx="1203535" cy="338554"/>
          </a:xfrm>
          <a:prstGeom prst="rect">
            <a:avLst/>
          </a:prstGeom>
          <a:noFill/>
        </p:spPr>
        <p:txBody>
          <a:bodyPr wrap="none" rtlCol="0">
            <a:spAutoFit/>
          </a:bodyPr>
          <a:lstStyle/>
          <a:p>
            <a:r>
              <a:rPr lang="en-US" sz="1600" dirty="0" smtClean="0"/>
              <a:t>Source:  </a:t>
            </a:r>
            <a:r>
              <a:rPr lang="en-US" sz="1600" dirty="0" smtClean="0">
                <a:hlinkClick r:id="rId4"/>
              </a:rPr>
              <a:t>1</a:t>
            </a:r>
            <a:r>
              <a:rPr lang="en-US" sz="1600" dirty="0" smtClean="0"/>
              <a:t>, 2</a:t>
            </a:r>
            <a:endParaRPr lang="en-US" sz="1600" dirty="0"/>
          </a:p>
        </p:txBody>
      </p:sp>
      <p:pic>
        <p:nvPicPr>
          <p:cNvPr id="2051" name="Picture 3"/>
          <p:cNvPicPr>
            <a:picLocks noChangeAspect="1" noChangeArrowheads="1"/>
          </p:cNvPicPr>
          <p:nvPr/>
        </p:nvPicPr>
        <p:blipFill>
          <a:blip r:embed="rId5" cstate="print"/>
          <a:srcRect l="22222" t="32222"/>
          <a:stretch>
            <a:fillRect/>
          </a:stretch>
        </p:blipFill>
        <p:spPr bwMode="auto">
          <a:xfrm>
            <a:off x="5527623" y="1676400"/>
            <a:ext cx="3235377" cy="2114550"/>
          </a:xfrm>
          <a:prstGeom prst="rect">
            <a:avLst/>
          </a:prstGeom>
          <a:noFill/>
          <a:ln w="9525">
            <a:noFill/>
            <a:miter lim="800000"/>
            <a:headEnd/>
            <a:tailEnd/>
          </a:ln>
          <a:effectLst/>
        </p:spPr>
      </p:pic>
      <p:sp>
        <p:nvSpPr>
          <p:cNvPr id="9" name="Slide Number Placeholder 8"/>
          <p:cNvSpPr>
            <a:spLocks noGrp="1"/>
          </p:cNvSpPr>
          <p:nvPr>
            <p:ph type="sldNum" sz="quarter" idx="15"/>
          </p:nvPr>
        </p:nvSpPr>
        <p:spPr/>
        <p:txBody>
          <a:bodyPr/>
          <a:lstStyle/>
          <a:p>
            <a:fld id="{73F0674A-C1D1-4583-8C45-EA7B8638D34B}" type="slidenum">
              <a:rPr lang="en-US" smtClean="0"/>
              <a:pPr/>
              <a:t>16</a:t>
            </a:fld>
            <a:r>
              <a:rPr lang="en-US" smtClean="0"/>
              <a:t>/54</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How to find in an igneous rock:</a:t>
            </a:r>
          </a:p>
          <a:p>
            <a:pPr lvl="1"/>
            <a:r>
              <a:rPr lang="en-US" dirty="0" smtClean="0"/>
              <a:t>Roundish glassy crystals</a:t>
            </a:r>
          </a:p>
          <a:p>
            <a:pPr lvl="1"/>
            <a:r>
              <a:rPr lang="en-US" dirty="0" smtClean="0"/>
              <a:t>Light to olive green color</a:t>
            </a:r>
          </a:p>
          <a:p>
            <a:pPr lvl="1"/>
            <a:r>
              <a:rPr lang="en-US" dirty="0" smtClean="0"/>
              <a:t>Cannot be scratched with a knife</a:t>
            </a:r>
          </a:p>
          <a:p>
            <a:pPr lvl="1"/>
            <a:r>
              <a:rPr lang="en-US" dirty="0" smtClean="0"/>
              <a:t>Usually occurs in </a:t>
            </a:r>
            <a:br>
              <a:rPr lang="en-US" dirty="0" smtClean="0"/>
            </a:br>
            <a:r>
              <a:rPr lang="en-US" dirty="0" err="1" smtClean="0"/>
              <a:t>ultramafic</a:t>
            </a:r>
            <a:r>
              <a:rPr lang="en-US" dirty="0" smtClean="0"/>
              <a:t> rocks</a:t>
            </a:r>
          </a:p>
        </p:txBody>
      </p:sp>
      <p:sp>
        <p:nvSpPr>
          <p:cNvPr id="3" name="Title 2"/>
          <p:cNvSpPr>
            <a:spLocks noGrp="1"/>
          </p:cNvSpPr>
          <p:nvPr>
            <p:ph type="title"/>
          </p:nvPr>
        </p:nvSpPr>
        <p:spPr/>
        <p:txBody>
          <a:bodyPr>
            <a:normAutofit/>
          </a:bodyPr>
          <a:lstStyle/>
          <a:p>
            <a:r>
              <a:rPr lang="en-US" dirty="0" smtClean="0"/>
              <a:t>Olivine = (Mg,Fe2+ )2[SiO4]</a:t>
            </a:r>
            <a:endParaRPr lang="en-US" dirty="0"/>
          </a:p>
        </p:txBody>
      </p:sp>
      <p:sp>
        <p:nvSpPr>
          <p:cNvPr id="8" name="TextBox 7"/>
          <p:cNvSpPr txBox="1"/>
          <p:nvPr/>
        </p:nvSpPr>
        <p:spPr>
          <a:xfrm>
            <a:off x="152400" y="6172200"/>
            <a:ext cx="1203535"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a:t>
            </a:r>
            <a:r>
              <a:rPr lang="en-US" sz="1600" dirty="0" smtClean="0">
                <a:hlinkClick r:id="rId4"/>
              </a:rPr>
              <a:t>2</a:t>
            </a:r>
            <a:endParaRPr lang="en-US" sz="1600" dirty="0"/>
          </a:p>
        </p:txBody>
      </p:sp>
      <p:pic>
        <p:nvPicPr>
          <p:cNvPr id="10242" name="Picture 2"/>
          <p:cNvPicPr>
            <a:picLocks noChangeAspect="1" noChangeArrowheads="1"/>
          </p:cNvPicPr>
          <p:nvPr/>
        </p:nvPicPr>
        <p:blipFill>
          <a:blip r:embed="rId5" cstate="print"/>
          <a:srcRect/>
          <a:stretch>
            <a:fillRect/>
          </a:stretch>
        </p:blipFill>
        <p:spPr bwMode="auto">
          <a:xfrm>
            <a:off x="3886200" y="3886200"/>
            <a:ext cx="3333750" cy="2505075"/>
          </a:xfrm>
          <a:prstGeom prst="rect">
            <a:avLst/>
          </a:prstGeom>
          <a:noFill/>
          <a:ln w="9525">
            <a:noFill/>
            <a:miter lim="800000"/>
            <a:headEnd/>
            <a:tailEnd/>
          </a:ln>
        </p:spPr>
      </p:pic>
      <p:pic>
        <p:nvPicPr>
          <p:cNvPr id="10243" name="Picture 3"/>
          <p:cNvPicPr>
            <a:picLocks noChangeAspect="1" noChangeArrowheads="1"/>
          </p:cNvPicPr>
          <p:nvPr/>
        </p:nvPicPr>
        <p:blipFill>
          <a:blip r:embed="rId6" cstate="print"/>
          <a:srcRect/>
          <a:stretch>
            <a:fillRect/>
          </a:stretch>
        </p:blipFill>
        <p:spPr bwMode="auto">
          <a:xfrm>
            <a:off x="5562600" y="1600200"/>
            <a:ext cx="3333750" cy="2714625"/>
          </a:xfrm>
          <a:prstGeom prst="rect">
            <a:avLst/>
          </a:prstGeom>
          <a:noFill/>
          <a:ln w="9525">
            <a:noFill/>
            <a:miter lim="800000"/>
            <a:headEnd/>
            <a:tailEnd/>
          </a:ln>
        </p:spPr>
      </p:pic>
      <p:sp>
        <p:nvSpPr>
          <p:cNvPr id="10" name="Slide Number Placeholder 9"/>
          <p:cNvSpPr>
            <a:spLocks noGrp="1"/>
          </p:cNvSpPr>
          <p:nvPr>
            <p:ph type="sldNum" sz="quarter" idx="15"/>
          </p:nvPr>
        </p:nvSpPr>
        <p:spPr/>
        <p:txBody>
          <a:bodyPr/>
          <a:lstStyle/>
          <a:p>
            <a:fld id="{73F0674A-C1D1-4583-8C45-EA7B8638D34B}" type="slidenum">
              <a:rPr lang="en-US" smtClean="0"/>
              <a:pPr/>
              <a:t>17</a:t>
            </a:fld>
            <a:r>
              <a:rPr lang="en-US" smtClean="0"/>
              <a:t>/54</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Second to form in the </a:t>
            </a:r>
            <a:br>
              <a:rPr lang="en-US" dirty="0" smtClean="0"/>
            </a:br>
            <a:r>
              <a:rPr lang="en-US" dirty="0" smtClean="0"/>
              <a:t>discontinuous </a:t>
            </a:r>
            <a:r>
              <a:rPr lang="en-US" dirty="0" err="1" smtClean="0"/>
              <a:t>rxn</a:t>
            </a:r>
            <a:r>
              <a:rPr lang="en-US" dirty="0" smtClean="0"/>
              <a:t>  series</a:t>
            </a:r>
          </a:p>
          <a:p>
            <a:r>
              <a:rPr lang="en-US" dirty="0" smtClean="0"/>
              <a:t>General formula </a:t>
            </a:r>
            <a:br>
              <a:rPr lang="en-US" dirty="0" smtClean="0"/>
            </a:br>
            <a:r>
              <a:rPr lang="en-US" dirty="0" smtClean="0"/>
              <a:t>XY(</a:t>
            </a:r>
            <a:r>
              <a:rPr lang="en-US" dirty="0" err="1" smtClean="0"/>
              <a:t>Si,Al</a:t>
            </a:r>
            <a:r>
              <a:rPr lang="en-US" dirty="0" smtClean="0"/>
              <a:t>)</a:t>
            </a:r>
            <a:r>
              <a:rPr lang="en-US" baseline="-25000" dirty="0" smtClean="0"/>
              <a:t>2</a:t>
            </a:r>
            <a:r>
              <a:rPr lang="en-US" dirty="0" smtClean="0"/>
              <a:t>O</a:t>
            </a:r>
            <a:r>
              <a:rPr lang="en-US" baseline="-25000" dirty="0" smtClean="0"/>
              <a:t>6</a:t>
            </a:r>
            <a:r>
              <a:rPr lang="en-US" dirty="0" smtClean="0"/>
              <a:t> </a:t>
            </a:r>
          </a:p>
          <a:p>
            <a:pPr lvl="1"/>
            <a:r>
              <a:rPr lang="en-US" dirty="0" smtClean="0"/>
              <a:t>X = </a:t>
            </a:r>
            <a:r>
              <a:rPr lang="en-US" dirty="0" smtClean="0">
                <a:hlinkClick r:id="rId3" tooltip="Calcium"/>
              </a:rPr>
              <a:t>calcium</a:t>
            </a:r>
            <a:r>
              <a:rPr lang="en-US" dirty="0" smtClean="0"/>
              <a:t>, </a:t>
            </a:r>
            <a:r>
              <a:rPr lang="en-US" dirty="0" smtClean="0">
                <a:hlinkClick r:id="rId4" tooltip="Sodium"/>
              </a:rPr>
              <a:t>sodium</a:t>
            </a:r>
            <a:r>
              <a:rPr lang="en-US" dirty="0" smtClean="0"/>
              <a:t>, </a:t>
            </a:r>
            <a:r>
              <a:rPr lang="en-US" dirty="0" smtClean="0">
                <a:hlinkClick r:id="rId5" tooltip="Iron"/>
              </a:rPr>
              <a:t>iron</a:t>
            </a:r>
            <a:r>
              <a:rPr lang="en-US" baseline="30000" dirty="0" smtClean="0"/>
              <a:t>+2</a:t>
            </a:r>
            <a:r>
              <a:rPr lang="en-US" dirty="0" smtClean="0"/>
              <a:t> </a:t>
            </a:r>
            <a:br>
              <a:rPr lang="en-US" dirty="0" smtClean="0"/>
            </a:br>
            <a:r>
              <a:rPr lang="en-US" dirty="0" smtClean="0"/>
              <a:t>and </a:t>
            </a:r>
            <a:r>
              <a:rPr lang="en-US" dirty="0" smtClean="0">
                <a:hlinkClick r:id="rId6" tooltip="Magnesium"/>
              </a:rPr>
              <a:t>magnesium</a:t>
            </a:r>
            <a:endParaRPr lang="en-US" dirty="0" smtClean="0"/>
          </a:p>
          <a:p>
            <a:r>
              <a:rPr lang="en-US" dirty="0" smtClean="0"/>
              <a:t>Divided into</a:t>
            </a:r>
          </a:p>
          <a:p>
            <a:pPr lvl="1"/>
            <a:r>
              <a:rPr lang="en-US" dirty="0" err="1" smtClean="0">
                <a:hlinkClick r:id="rId7"/>
              </a:rPr>
              <a:t>Clinopyroxene</a:t>
            </a:r>
            <a:r>
              <a:rPr lang="en-US" dirty="0" smtClean="0">
                <a:hlinkClick r:id="rId7"/>
              </a:rPr>
              <a:t> Subgroup</a:t>
            </a:r>
            <a:r>
              <a:rPr lang="en-US" dirty="0" smtClean="0"/>
              <a:t> </a:t>
            </a:r>
            <a:br>
              <a:rPr lang="en-US" dirty="0" smtClean="0"/>
            </a:br>
            <a:r>
              <a:rPr lang="en-US" dirty="0" err="1" smtClean="0">
                <a:hlinkClick r:id="rId8"/>
              </a:rPr>
              <a:t>Orthopyroxene</a:t>
            </a:r>
            <a:r>
              <a:rPr lang="en-US" dirty="0" smtClean="0">
                <a:hlinkClick r:id="rId8"/>
              </a:rPr>
              <a:t> Subgroup</a:t>
            </a:r>
            <a:endParaRPr lang="en-US" dirty="0" smtClean="0"/>
          </a:p>
          <a:p>
            <a:r>
              <a:rPr lang="en-US" dirty="0" err="1" smtClean="0"/>
              <a:t>Augite</a:t>
            </a:r>
            <a:r>
              <a:rPr lang="en-US" dirty="0" smtClean="0"/>
              <a:t> most common</a:t>
            </a:r>
          </a:p>
        </p:txBody>
      </p:sp>
      <p:sp>
        <p:nvSpPr>
          <p:cNvPr id="3" name="Title 2"/>
          <p:cNvSpPr>
            <a:spLocks noGrp="1"/>
          </p:cNvSpPr>
          <p:nvPr>
            <p:ph type="title"/>
          </p:nvPr>
        </p:nvSpPr>
        <p:spPr/>
        <p:txBody>
          <a:bodyPr/>
          <a:lstStyle/>
          <a:p>
            <a:r>
              <a:rPr lang="en-US" smtClean="0"/>
              <a:t>Pyroxene Group</a:t>
            </a:r>
            <a:endParaRPr lang="en-US" dirty="0"/>
          </a:p>
        </p:txBody>
      </p:sp>
      <p:sp>
        <p:nvSpPr>
          <p:cNvPr id="5" name="TextBox 4"/>
          <p:cNvSpPr txBox="1"/>
          <p:nvPr/>
        </p:nvSpPr>
        <p:spPr>
          <a:xfrm>
            <a:off x="152400" y="6172200"/>
            <a:ext cx="1203535" cy="338554"/>
          </a:xfrm>
          <a:prstGeom prst="rect">
            <a:avLst/>
          </a:prstGeom>
          <a:noFill/>
        </p:spPr>
        <p:txBody>
          <a:bodyPr wrap="none" rtlCol="0">
            <a:spAutoFit/>
          </a:bodyPr>
          <a:lstStyle/>
          <a:p>
            <a:r>
              <a:rPr lang="en-US" sz="1600" dirty="0" smtClean="0"/>
              <a:t>Source:  </a:t>
            </a:r>
            <a:r>
              <a:rPr lang="en-US" sz="1600" dirty="0" smtClean="0">
                <a:hlinkClick r:id="rId9"/>
              </a:rPr>
              <a:t>1</a:t>
            </a:r>
            <a:r>
              <a:rPr lang="en-US" sz="1600" dirty="0" smtClean="0"/>
              <a:t>, </a:t>
            </a:r>
            <a:r>
              <a:rPr lang="en-US" sz="1600" dirty="0" smtClean="0">
                <a:hlinkClick r:id="rId10"/>
              </a:rPr>
              <a:t>2</a:t>
            </a:r>
            <a:endParaRPr lang="en-US" sz="1600" dirty="0"/>
          </a:p>
        </p:txBody>
      </p:sp>
      <p:pic>
        <p:nvPicPr>
          <p:cNvPr id="4100" name="Picture 4"/>
          <p:cNvPicPr>
            <a:picLocks noChangeAspect="1" noChangeArrowheads="1"/>
          </p:cNvPicPr>
          <p:nvPr/>
        </p:nvPicPr>
        <p:blipFill>
          <a:blip r:embed="rId11" cstate="print"/>
          <a:srcRect/>
          <a:stretch>
            <a:fillRect/>
          </a:stretch>
        </p:blipFill>
        <p:spPr bwMode="auto">
          <a:xfrm>
            <a:off x="5410200" y="533400"/>
            <a:ext cx="3392874" cy="2194560"/>
          </a:xfrm>
          <a:prstGeom prst="rect">
            <a:avLst/>
          </a:prstGeom>
          <a:noFill/>
          <a:ln w="9525">
            <a:noFill/>
            <a:miter lim="800000"/>
            <a:headEnd/>
            <a:tailEnd/>
          </a:ln>
          <a:effectLst/>
        </p:spPr>
      </p:pic>
      <p:sp>
        <p:nvSpPr>
          <p:cNvPr id="8" name="TextBox 7"/>
          <p:cNvSpPr txBox="1"/>
          <p:nvPr/>
        </p:nvSpPr>
        <p:spPr>
          <a:xfrm>
            <a:off x="5410200" y="2727960"/>
            <a:ext cx="3429000" cy="523220"/>
          </a:xfrm>
          <a:prstGeom prst="rect">
            <a:avLst/>
          </a:prstGeom>
          <a:noFill/>
        </p:spPr>
        <p:txBody>
          <a:bodyPr wrap="square" rtlCol="0">
            <a:spAutoFit/>
          </a:bodyPr>
          <a:lstStyle/>
          <a:p>
            <a:pPr algn="ctr"/>
            <a:r>
              <a:rPr lang="en-US" sz="1400" dirty="0" smtClean="0"/>
              <a:t>The nomenclature of the calcium, magnesium, iron pyroxenes.</a:t>
            </a:r>
            <a:endParaRPr lang="en-US" sz="1400" dirty="0"/>
          </a:p>
        </p:txBody>
      </p:sp>
      <p:pic>
        <p:nvPicPr>
          <p:cNvPr id="4101" name="Picture 5"/>
          <p:cNvPicPr>
            <a:picLocks noChangeAspect="1" noChangeArrowheads="1"/>
          </p:cNvPicPr>
          <p:nvPr/>
        </p:nvPicPr>
        <p:blipFill>
          <a:blip r:embed="rId12" cstate="print"/>
          <a:srcRect/>
          <a:stretch>
            <a:fillRect/>
          </a:stretch>
        </p:blipFill>
        <p:spPr bwMode="auto">
          <a:xfrm>
            <a:off x="5410199" y="3429000"/>
            <a:ext cx="3395798" cy="2331720"/>
          </a:xfrm>
          <a:prstGeom prst="rect">
            <a:avLst/>
          </a:prstGeom>
          <a:noFill/>
          <a:ln w="9525">
            <a:noFill/>
            <a:miter lim="800000"/>
            <a:headEnd/>
            <a:tailEnd/>
          </a:ln>
          <a:effectLst/>
        </p:spPr>
      </p:pic>
      <p:sp>
        <p:nvSpPr>
          <p:cNvPr id="10" name="TextBox 9"/>
          <p:cNvSpPr txBox="1"/>
          <p:nvPr/>
        </p:nvSpPr>
        <p:spPr>
          <a:xfrm>
            <a:off x="5410200" y="5725180"/>
            <a:ext cx="3429000" cy="523220"/>
          </a:xfrm>
          <a:prstGeom prst="rect">
            <a:avLst/>
          </a:prstGeom>
          <a:noFill/>
        </p:spPr>
        <p:txBody>
          <a:bodyPr wrap="square" rtlCol="0">
            <a:spAutoFit/>
          </a:bodyPr>
          <a:lstStyle/>
          <a:p>
            <a:pPr algn="ctr"/>
            <a:r>
              <a:rPr lang="en-US" sz="1400" dirty="0" smtClean="0"/>
              <a:t>The nomenclature of the sodium pyroxenes.</a:t>
            </a:r>
            <a:endParaRPr lang="en-US" sz="1400" dirty="0"/>
          </a:p>
        </p:txBody>
      </p:sp>
      <p:sp>
        <p:nvSpPr>
          <p:cNvPr id="12" name="Slide Number Placeholder 11"/>
          <p:cNvSpPr>
            <a:spLocks noGrp="1"/>
          </p:cNvSpPr>
          <p:nvPr>
            <p:ph type="sldNum" sz="quarter" idx="15"/>
          </p:nvPr>
        </p:nvSpPr>
        <p:spPr/>
        <p:txBody>
          <a:bodyPr/>
          <a:lstStyle/>
          <a:p>
            <a:fld id="{73F0674A-C1D1-4583-8C45-EA7B8638D34B}" type="slidenum">
              <a:rPr lang="en-US" smtClean="0"/>
              <a:pPr/>
              <a:t>18</a:t>
            </a:fld>
            <a:r>
              <a:rPr lang="en-US" smtClean="0"/>
              <a:t>/54</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Crystal Structure</a:t>
            </a:r>
          </a:p>
          <a:p>
            <a:pPr lvl="1"/>
            <a:r>
              <a:rPr lang="en-US" dirty="0" err="1" smtClean="0"/>
              <a:t>Inosilicates</a:t>
            </a:r>
            <a:r>
              <a:rPr lang="en-US" dirty="0" smtClean="0"/>
              <a:t> (Single Chain Silicates)</a:t>
            </a:r>
          </a:p>
          <a:p>
            <a:pPr lvl="1"/>
            <a:r>
              <a:rPr lang="en-US" dirty="0" smtClean="0"/>
              <a:t>Slightly more complicated structure</a:t>
            </a:r>
          </a:p>
        </p:txBody>
      </p:sp>
      <p:sp>
        <p:nvSpPr>
          <p:cNvPr id="3" name="Title 2"/>
          <p:cNvSpPr>
            <a:spLocks noGrp="1"/>
          </p:cNvSpPr>
          <p:nvPr>
            <p:ph type="title"/>
          </p:nvPr>
        </p:nvSpPr>
        <p:spPr/>
        <p:txBody>
          <a:bodyPr/>
          <a:lstStyle/>
          <a:p>
            <a:r>
              <a:rPr lang="it-IT" dirty="0" smtClean="0"/>
              <a:t>Augite: (Ca,Na)(Mg,Fe,Al)(Si,Al)</a:t>
            </a:r>
            <a:r>
              <a:rPr lang="it-IT" baseline="-25000" dirty="0" smtClean="0"/>
              <a:t>2</a:t>
            </a:r>
            <a:r>
              <a:rPr lang="it-IT" dirty="0" smtClean="0"/>
              <a:t>O</a:t>
            </a:r>
            <a:r>
              <a:rPr lang="it-IT" baseline="-25000" dirty="0" smtClean="0"/>
              <a:t>6</a:t>
            </a:r>
          </a:p>
        </p:txBody>
      </p:sp>
      <p:sp>
        <p:nvSpPr>
          <p:cNvPr id="5" name="TextBox 4"/>
          <p:cNvSpPr txBox="1"/>
          <p:nvPr/>
        </p:nvSpPr>
        <p:spPr>
          <a:xfrm>
            <a:off x="152400" y="6172200"/>
            <a:ext cx="1203535"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a:t>
            </a:r>
            <a:r>
              <a:rPr lang="en-US" sz="1600" dirty="0" smtClean="0">
                <a:hlinkClick r:id="rId4"/>
              </a:rPr>
              <a:t>2</a:t>
            </a:r>
            <a:endParaRPr lang="en-US" sz="1600" dirty="0"/>
          </a:p>
        </p:txBody>
      </p:sp>
      <p:sp>
        <p:nvSpPr>
          <p:cNvPr id="6" name="Slide Number Placeholder 5"/>
          <p:cNvSpPr>
            <a:spLocks noGrp="1"/>
          </p:cNvSpPr>
          <p:nvPr>
            <p:ph type="sldNum" sz="quarter" idx="15"/>
          </p:nvPr>
        </p:nvSpPr>
        <p:spPr/>
        <p:txBody>
          <a:bodyPr/>
          <a:lstStyle/>
          <a:p>
            <a:fld id="{73F0674A-C1D1-4583-8C45-EA7B8638D34B}" type="slidenum">
              <a:rPr lang="en-US" smtClean="0"/>
              <a:pPr/>
              <a:t>19</a:t>
            </a:fld>
            <a:r>
              <a:rPr lang="en-US" smtClean="0"/>
              <a:t>/54</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ctr">
              <a:buNone/>
            </a:pPr>
            <a:endParaRPr lang="en-US" sz="3200" dirty="0" smtClean="0"/>
          </a:p>
          <a:p>
            <a:pPr algn="ctr">
              <a:buNone/>
            </a:pPr>
            <a:endParaRPr lang="en-US" sz="3200" dirty="0" smtClean="0"/>
          </a:p>
          <a:p>
            <a:pPr algn="ctr">
              <a:buNone/>
            </a:pPr>
            <a:r>
              <a:rPr lang="en-US" sz="3200" dirty="0" smtClean="0"/>
              <a:t>Before you can learn to identify igneous rocks, you must first learn to identify the minerals that compose them.</a:t>
            </a:r>
            <a:endParaRPr lang="en-US" sz="3200" dirty="0"/>
          </a:p>
        </p:txBody>
      </p:sp>
      <p:sp>
        <p:nvSpPr>
          <p:cNvPr id="3" name="Title 2"/>
          <p:cNvSpPr>
            <a:spLocks noGrp="1"/>
          </p:cNvSpPr>
          <p:nvPr>
            <p:ph type="title"/>
          </p:nvPr>
        </p:nvSpPr>
        <p:spPr/>
        <p:txBody>
          <a:bodyPr/>
          <a:lstStyle/>
          <a:p>
            <a:r>
              <a:rPr smtClean="0"/>
              <a:t>Igneous Rock Forming Minerals</a:t>
            </a:r>
            <a:endParaRPr lang="en-US" dirty="0"/>
          </a:p>
        </p:txBody>
      </p:sp>
      <p:sp>
        <p:nvSpPr>
          <p:cNvPr id="6" name="Slide Number Placeholder 5"/>
          <p:cNvSpPr>
            <a:spLocks noGrp="1"/>
          </p:cNvSpPr>
          <p:nvPr>
            <p:ph type="sldNum" sz="quarter" idx="15"/>
          </p:nvPr>
        </p:nvSpPr>
        <p:spPr/>
        <p:txBody>
          <a:bodyPr/>
          <a:lstStyle/>
          <a:p>
            <a:fld id="{73F0674A-C1D1-4583-8C45-EA7B8638D34B}" type="slidenum">
              <a:rPr lang="en-US" smtClean="0"/>
              <a:pPr/>
              <a:t>2</a:t>
            </a:fld>
            <a:r>
              <a:rPr lang="en-US" smtClean="0"/>
              <a:t>/54</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Physical Properties</a:t>
            </a:r>
          </a:p>
          <a:p>
            <a:pPr lvl="1"/>
            <a:r>
              <a:rPr lang="en-US" dirty="0" smtClean="0"/>
              <a:t>Luster: Vitreous, Resinous, Dull</a:t>
            </a:r>
          </a:p>
          <a:p>
            <a:pPr lvl="1"/>
            <a:r>
              <a:rPr lang="en-US" dirty="0" smtClean="0"/>
              <a:t>Color: black, </a:t>
            </a:r>
            <a:r>
              <a:rPr lang="en-US" u="sng" dirty="0" smtClean="0"/>
              <a:t>green-black</a:t>
            </a:r>
          </a:p>
          <a:p>
            <a:pPr lvl="1"/>
            <a:r>
              <a:rPr lang="en-US" dirty="0" smtClean="0"/>
              <a:t>Streak: Greenish grey</a:t>
            </a:r>
          </a:p>
          <a:p>
            <a:pPr lvl="1"/>
            <a:r>
              <a:rPr lang="en-US" dirty="0" smtClean="0"/>
              <a:t>Hardness (Mohs): 5½ - 6</a:t>
            </a:r>
          </a:p>
          <a:p>
            <a:pPr lvl="1"/>
            <a:r>
              <a:rPr lang="en-US" dirty="0" smtClean="0"/>
              <a:t>Cleavage: Two distinctive </a:t>
            </a:r>
            <a:br>
              <a:rPr lang="en-US" dirty="0" smtClean="0"/>
            </a:br>
            <a:r>
              <a:rPr lang="en-US" dirty="0" smtClean="0"/>
              <a:t>cleavages at nearly 90°</a:t>
            </a:r>
          </a:p>
          <a:p>
            <a:pPr lvl="2"/>
            <a:r>
              <a:rPr lang="en-US" dirty="0" smtClean="0"/>
              <a:t>Cleavage not great</a:t>
            </a:r>
          </a:p>
          <a:p>
            <a:pPr lvl="2"/>
            <a:r>
              <a:rPr lang="en-US" dirty="0" smtClean="0"/>
              <a:t>Surfaces not shiny</a:t>
            </a:r>
          </a:p>
          <a:p>
            <a:endParaRPr lang="en-US" dirty="0" smtClean="0"/>
          </a:p>
        </p:txBody>
      </p:sp>
      <p:sp>
        <p:nvSpPr>
          <p:cNvPr id="3" name="Title 2"/>
          <p:cNvSpPr>
            <a:spLocks noGrp="1"/>
          </p:cNvSpPr>
          <p:nvPr>
            <p:ph type="title"/>
          </p:nvPr>
        </p:nvSpPr>
        <p:spPr/>
        <p:txBody>
          <a:bodyPr/>
          <a:lstStyle/>
          <a:p>
            <a:r>
              <a:rPr lang="it-IT" dirty="0" smtClean="0"/>
              <a:t>Augite: (Ca,Na)(Mg,Fe,Al)(Si,Al)</a:t>
            </a:r>
            <a:r>
              <a:rPr lang="it-IT" baseline="-25000" dirty="0" smtClean="0"/>
              <a:t>2</a:t>
            </a:r>
            <a:r>
              <a:rPr lang="it-IT" dirty="0" smtClean="0"/>
              <a:t>O</a:t>
            </a:r>
            <a:r>
              <a:rPr lang="it-IT" baseline="-25000" dirty="0" smtClean="0"/>
              <a:t>6</a:t>
            </a:r>
          </a:p>
        </p:txBody>
      </p:sp>
      <p:sp>
        <p:nvSpPr>
          <p:cNvPr id="5" name="TextBox 4"/>
          <p:cNvSpPr txBox="1"/>
          <p:nvPr/>
        </p:nvSpPr>
        <p:spPr>
          <a:xfrm>
            <a:off x="152400" y="6172200"/>
            <a:ext cx="1400704"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a:t>
            </a:r>
            <a:r>
              <a:rPr lang="en-US" sz="1600" dirty="0" smtClean="0">
                <a:hlinkClick r:id="rId4"/>
              </a:rPr>
              <a:t>2</a:t>
            </a:r>
            <a:r>
              <a:rPr lang="en-US" sz="1600" dirty="0" smtClean="0"/>
              <a:t>, </a:t>
            </a:r>
            <a:r>
              <a:rPr lang="en-US" sz="1600" dirty="0" smtClean="0">
                <a:hlinkClick r:id="rId5"/>
              </a:rPr>
              <a:t>3</a:t>
            </a:r>
            <a:endParaRPr lang="en-US" sz="1600" dirty="0"/>
          </a:p>
        </p:txBody>
      </p:sp>
      <p:pic>
        <p:nvPicPr>
          <p:cNvPr id="5122" name="Picture 2"/>
          <p:cNvPicPr>
            <a:picLocks noChangeAspect="1" noChangeArrowheads="1"/>
          </p:cNvPicPr>
          <p:nvPr/>
        </p:nvPicPr>
        <p:blipFill>
          <a:blip r:embed="rId6" cstate="print"/>
          <a:srcRect/>
          <a:stretch>
            <a:fillRect/>
          </a:stretch>
        </p:blipFill>
        <p:spPr bwMode="auto">
          <a:xfrm>
            <a:off x="5486400" y="1447800"/>
            <a:ext cx="3200400" cy="2404872"/>
          </a:xfrm>
          <a:prstGeom prst="rect">
            <a:avLst/>
          </a:prstGeom>
          <a:noFill/>
          <a:ln w="9525">
            <a:noFill/>
            <a:miter lim="800000"/>
            <a:headEnd/>
            <a:tailEnd/>
          </a:ln>
          <a:effectLst/>
        </p:spPr>
      </p:pic>
      <p:pic>
        <p:nvPicPr>
          <p:cNvPr id="5124" name="Picture 4"/>
          <p:cNvPicPr>
            <a:picLocks noChangeAspect="1" noChangeArrowheads="1"/>
          </p:cNvPicPr>
          <p:nvPr/>
        </p:nvPicPr>
        <p:blipFill>
          <a:blip r:embed="rId7" cstate="print"/>
          <a:srcRect/>
          <a:stretch>
            <a:fillRect/>
          </a:stretch>
        </p:blipFill>
        <p:spPr bwMode="auto">
          <a:xfrm>
            <a:off x="5486400" y="3907536"/>
            <a:ext cx="3200400" cy="2340864"/>
          </a:xfrm>
          <a:prstGeom prst="rect">
            <a:avLst/>
          </a:prstGeom>
          <a:noFill/>
          <a:ln w="9525">
            <a:noFill/>
            <a:miter lim="800000"/>
            <a:headEnd/>
            <a:tailEnd/>
          </a:ln>
          <a:effectLst/>
        </p:spPr>
      </p:pic>
      <p:sp>
        <p:nvSpPr>
          <p:cNvPr id="9" name="Slide Number Placeholder 8"/>
          <p:cNvSpPr>
            <a:spLocks noGrp="1"/>
          </p:cNvSpPr>
          <p:nvPr>
            <p:ph type="sldNum" sz="quarter" idx="15"/>
          </p:nvPr>
        </p:nvSpPr>
        <p:spPr/>
        <p:txBody>
          <a:bodyPr/>
          <a:lstStyle/>
          <a:p>
            <a:fld id="{73F0674A-C1D1-4583-8C45-EA7B8638D34B}" type="slidenum">
              <a:rPr lang="en-US" smtClean="0"/>
              <a:pPr/>
              <a:t>20</a:t>
            </a:fld>
            <a:r>
              <a:rPr lang="en-US" smtClean="0"/>
              <a:t>/54</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How to find in an igneous rock:</a:t>
            </a:r>
          </a:p>
          <a:p>
            <a:pPr lvl="1"/>
            <a:r>
              <a:rPr lang="en-US" dirty="0" smtClean="0"/>
              <a:t>Short, stubby crystals</a:t>
            </a:r>
          </a:p>
          <a:p>
            <a:pPr lvl="1"/>
            <a:r>
              <a:rPr lang="en-US" dirty="0" smtClean="0"/>
              <a:t>Dark green</a:t>
            </a:r>
          </a:p>
          <a:p>
            <a:pPr lvl="1"/>
            <a:r>
              <a:rPr lang="en-US" dirty="0" smtClean="0"/>
              <a:t>Cleavage</a:t>
            </a:r>
          </a:p>
          <a:p>
            <a:pPr lvl="1"/>
            <a:r>
              <a:rPr lang="en-US" dirty="0" smtClean="0"/>
              <a:t>Cannot be scratched with a knife</a:t>
            </a:r>
          </a:p>
          <a:p>
            <a:pPr lvl="1"/>
            <a:r>
              <a:rPr lang="en-US" dirty="0" smtClean="0"/>
              <a:t>Usually occurs in </a:t>
            </a:r>
            <a:br>
              <a:rPr lang="en-US" dirty="0" smtClean="0"/>
            </a:br>
            <a:r>
              <a:rPr lang="en-US" dirty="0" smtClean="0"/>
              <a:t>dark-colored rocks</a:t>
            </a:r>
          </a:p>
        </p:txBody>
      </p:sp>
      <p:sp>
        <p:nvSpPr>
          <p:cNvPr id="3" name="Title 2"/>
          <p:cNvSpPr>
            <a:spLocks noGrp="1"/>
          </p:cNvSpPr>
          <p:nvPr>
            <p:ph type="title"/>
          </p:nvPr>
        </p:nvSpPr>
        <p:spPr/>
        <p:txBody>
          <a:bodyPr>
            <a:normAutofit/>
          </a:bodyPr>
          <a:lstStyle/>
          <a:p>
            <a:r>
              <a:rPr lang="it-IT" dirty="0" smtClean="0"/>
              <a:t>Augite: (Ca,Na)(Mg,Fe,Al)(Si,Al)</a:t>
            </a:r>
            <a:r>
              <a:rPr lang="it-IT" baseline="-25000" dirty="0" smtClean="0"/>
              <a:t>2</a:t>
            </a:r>
            <a:r>
              <a:rPr lang="it-IT" dirty="0" smtClean="0"/>
              <a:t>O</a:t>
            </a:r>
            <a:r>
              <a:rPr lang="it-IT" baseline="-25000" dirty="0" smtClean="0"/>
              <a:t>6</a:t>
            </a:r>
            <a:endParaRPr lang="en-US" dirty="0"/>
          </a:p>
        </p:txBody>
      </p:sp>
      <p:sp>
        <p:nvSpPr>
          <p:cNvPr id="8" name="TextBox 7"/>
          <p:cNvSpPr txBox="1"/>
          <p:nvPr/>
        </p:nvSpPr>
        <p:spPr>
          <a:xfrm>
            <a:off x="152400" y="6172200"/>
            <a:ext cx="1203535"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a:t>
            </a:r>
            <a:r>
              <a:rPr lang="en-US" sz="1600" dirty="0" smtClean="0">
                <a:hlinkClick r:id="rId4"/>
              </a:rPr>
              <a:t>2</a:t>
            </a:r>
            <a:endParaRPr lang="en-US" sz="1600" dirty="0"/>
          </a:p>
        </p:txBody>
      </p:sp>
      <p:pic>
        <p:nvPicPr>
          <p:cNvPr id="9218" name="Picture 2"/>
          <p:cNvPicPr>
            <a:picLocks noChangeAspect="1" noChangeArrowheads="1"/>
          </p:cNvPicPr>
          <p:nvPr/>
        </p:nvPicPr>
        <p:blipFill>
          <a:blip r:embed="rId5" cstate="print"/>
          <a:srcRect/>
          <a:stretch>
            <a:fillRect/>
          </a:stretch>
        </p:blipFill>
        <p:spPr bwMode="auto">
          <a:xfrm>
            <a:off x="6275784" y="1447800"/>
            <a:ext cx="2496741" cy="2743200"/>
          </a:xfrm>
          <a:prstGeom prst="rect">
            <a:avLst/>
          </a:prstGeom>
          <a:noFill/>
          <a:ln w="9525">
            <a:noFill/>
            <a:miter lim="800000"/>
            <a:headEnd/>
            <a:tailEnd/>
          </a:ln>
        </p:spPr>
      </p:pic>
      <p:pic>
        <p:nvPicPr>
          <p:cNvPr id="9219" name="Picture 3"/>
          <p:cNvPicPr>
            <a:picLocks noChangeAspect="1" noChangeArrowheads="1"/>
          </p:cNvPicPr>
          <p:nvPr/>
        </p:nvPicPr>
        <p:blipFill>
          <a:blip r:embed="rId6" cstate="print"/>
          <a:srcRect/>
          <a:stretch>
            <a:fillRect/>
          </a:stretch>
        </p:blipFill>
        <p:spPr bwMode="auto">
          <a:xfrm>
            <a:off x="3810000" y="3657600"/>
            <a:ext cx="3352800" cy="2841498"/>
          </a:xfrm>
          <a:prstGeom prst="rect">
            <a:avLst/>
          </a:prstGeom>
          <a:noFill/>
          <a:ln w="9525">
            <a:noFill/>
            <a:miter lim="800000"/>
            <a:headEnd/>
            <a:tailEnd/>
          </a:ln>
        </p:spPr>
      </p:pic>
      <p:sp>
        <p:nvSpPr>
          <p:cNvPr id="10" name="Slide Number Placeholder 9"/>
          <p:cNvSpPr>
            <a:spLocks noGrp="1"/>
          </p:cNvSpPr>
          <p:nvPr>
            <p:ph type="sldNum" sz="quarter" idx="15"/>
          </p:nvPr>
        </p:nvSpPr>
        <p:spPr/>
        <p:txBody>
          <a:bodyPr/>
          <a:lstStyle/>
          <a:p>
            <a:fld id="{73F0674A-C1D1-4583-8C45-EA7B8638D34B}" type="slidenum">
              <a:rPr lang="en-US" smtClean="0"/>
              <a:pPr/>
              <a:t>21</a:t>
            </a:fld>
            <a:r>
              <a:rPr lang="en-US" smtClean="0"/>
              <a:t>/54</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Next to form in the discontinuous  </a:t>
            </a:r>
            <a:r>
              <a:rPr lang="en-US" dirty="0" err="1" smtClean="0"/>
              <a:t>rxn</a:t>
            </a:r>
            <a:r>
              <a:rPr lang="en-US" dirty="0" smtClean="0"/>
              <a:t> series</a:t>
            </a:r>
          </a:p>
          <a:p>
            <a:r>
              <a:rPr lang="en-US" dirty="0" smtClean="0"/>
              <a:t>A complex group of minerals divided into several subgroups</a:t>
            </a:r>
          </a:p>
          <a:p>
            <a:r>
              <a:rPr lang="en-US" dirty="0" smtClean="0">
                <a:hlinkClick r:id="rId3" tooltip="Hornblende"/>
              </a:rPr>
              <a:t>Hornblende</a:t>
            </a:r>
            <a:r>
              <a:rPr lang="en-US" dirty="0" smtClean="0"/>
              <a:t> Ca</a:t>
            </a:r>
            <a:r>
              <a:rPr lang="en-US" baseline="-25000" dirty="0" smtClean="0"/>
              <a:t>2</a:t>
            </a:r>
            <a:r>
              <a:rPr lang="en-US" dirty="0" smtClean="0"/>
              <a:t>(</a:t>
            </a:r>
            <a:r>
              <a:rPr lang="en-US" dirty="0" err="1" smtClean="0"/>
              <a:t>Mg,Fe,Al</a:t>
            </a:r>
            <a:r>
              <a:rPr lang="en-US" dirty="0" smtClean="0"/>
              <a:t>)</a:t>
            </a:r>
            <a:r>
              <a:rPr lang="en-US" baseline="-25000" dirty="0" smtClean="0"/>
              <a:t>5</a:t>
            </a:r>
            <a:r>
              <a:rPr lang="en-US" dirty="0" smtClean="0"/>
              <a:t>(</a:t>
            </a:r>
            <a:r>
              <a:rPr lang="en-US" dirty="0" err="1" smtClean="0"/>
              <a:t>Al,Si</a:t>
            </a:r>
            <a:r>
              <a:rPr lang="en-US" dirty="0" smtClean="0"/>
              <a:t>)</a:t>
            </a:r>
            <a:r>
              <a:rPr lang="en-US" baseline="-25000" dirty="0" smtClean="0"/>
              <a:t>8</a:t>
            </a:r>
            <a:r>
              <a:rPr lang="en-US" dirty="0" smtClean="0"/>
              <a:t>O</a:t>
            </a:r>
            <a:r>
              <a:rPr lang="en-US" baseline="-25000" dirty="0" smtClean="0"/>
              <a:t>22</a:t>
            </a:r>
            <a:r>
              <a:rPr lang="en-US" dirty="0" smtClean="0"/>
              <a:t>(OH)</a:t>
            </a:r>
            <a:r>
              <a:rPr lang="en-US" baseline="-25000" dirty="0" smtClean="0"/>
              <a:t>2</a:t>
            </a:r>
            <a:r>
              <a:rPr lang="en-US" dirty="0" smtClean="0"/>
              <a:t> most common</a:t>
            </a:r>
            <a:endParaRPr lang="en-US" dirty="0"/>
          </a:p>
        </p:txBody>
      </p:sp>
      <p:sp>
        <p:nvSpPr>
          <p:cNvPr id="3" name="Title 2"/>
          <p:cNvSpPr>
            <a:spLocks noGrp="1"/>
          </p:cNvSpPr>
          <p:nvPr>
            <p:ph type="title"/>
          </p:nvPr>
        </p:nvSpPr>
        <p:spPr/>
        <p:txBody>
          <a:bodyPr/>
          <a:lstStyle/>
          <a:p>
            <a:r>
              <a:rPr smtClean="0"/>
              <a:t>Amphibole Group</a:t>
            </a:r>
            <a:endParaRPr lang="en-US" dirty="0"/>
          </a:p>
        </p:txBody>
      </p:sp>
      <p:sp>
        <p:nvSpPr>
          <p:cNvPr id="4" name="TextBox 3"/>
          <p:cNvSpPr txBox="1"/>
          <p:nvPr/>
        </p:nvSpPr>
        <p:spPr>
          <a:xfrm>
            <a:off x="152400" y="6172200"/>
            <a:ext cx="1400704" cy="338554"/>
          </a:xfrm>
          <a:prstGeom prst="rect">
            <a:avLst/>
          </a:prstGeom>
          <a:noFill/>
        </p:spPr>
        <p:txBody>
          <a:bodyPr wrap="none" rtlCol="0">
            <a:spAutoFit/>
          </a:bodyPr>
          <a:lstStyle/>
          <a:p>
            <a:r>
              <a:rPr lang="en-US" sz="1600" dirty="0" smtClean="0"/>
              <a:t>Source:  </a:t>
            </a:r>
            <a:r>
              <a:rPr lang="en-US" sz="1600" dirty="0" smtClean="0">
                <a:hlinkClick r:id="rId4"/>
              </a:rPr>
              <a:t>1</a:t>
            </a:r>
            <a:r>
              <a:rPr lang="en-US" sz="1600" dirty="0" smtClean="0"/>
              <a:t>, </a:t>
            </a:r>
            <a:r>
              <a:rPr lang="en-US" sz="1600" dirty="0" smtClean="0">
                <a:hlinkClick r:id="rId5"/>
              </a:rPr>
              <a:t>2</a:t>
            </a:r>
            <a:r>
              <a:rPr lang="en-US" sz="1600" dirty="0" smtClean="0"/>
              <a:t>, 3</a:t>
            </a:r>
            <a:endParaRPr lang="en-US" sz="1600" dirty="0"/>
          </a:p>
        </p:txBody>
      </p:sp>
      <p:sp>
        <p:nvSpPr>
          <p:cNvPr id="7" name="Slide Number Placeholder 6"/>
          <p:cNvSpPr>
            <a:spLocks noGrp="1"/>
          </p:cNvSpPr>
          <p:nvPr>
            <p:ph type="sldNum" sz="quarter" idx="15"/>
          </p:nvPr>
        </p:nvSpPr>
        <p:spPr/>
        <p:txBody>
          <a:bodyPr/>
          <a:lstStyle/>
          <a:p>
            <a:fld id="{73F0674A-C1D1-4583-8C45-EA7B8638D34B}" type="slidenum">
              <a:rPr lang="en-US" smtClean="0"/>
              <a:pPr/>
              <a:t>22</a:t>
            </a:fld>
            <a:r>
              <a:rPr lang="en-US" smtClean="0"/>
              <a:t>/54</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Crystal Structure</a:t>
            </a:r>
          </a:p>
          <a:p>
            <a:pPr lvl="1"/>
            <a:r>
              <a:rPr lang="en-US" dirty="0" err="1" smtClean="0"/>
              <a:t>Inosilicates</a:t>
            </a:r>
            <a:r>
              <a:rPr lang="en-US" dirty="0" smtClean="0"/>
              <a:t> (Double Chain Silicates)</a:t>
            </a:r>
          </a:p>
          <a:p>
            <a:pPr lvl="1"/>
            <a:r>
              <a:rPr lang="en-US" dirty="0" smtClean="0"/>
              <a:t>Considerably more complicated structure</a:t>
            </a:r>
          </a:p>
        </p:txBody>
      </p:sp>
      <p:sp>
        <p:nvSpPr>
          <p:cNvPr id="3" name="Title 2"/>
          <p:cNvSpPr>
            <a:spLocks noGrp="1"/>
          </p:cNvSpPr>
          <p:nvPr>
            <p:ph type="title"/>
          </p:nvPr>
        </p:nvSpPr>
        <p:spPr/>
        <p:txBody>
          <a:bodyPr>
            <a:normAutofit fontScale="90000"/>
          </a:bodyPr>
          <a:lstStyle/>
          <a:p>
            <a:r>
              <a:rPr dirty="0" smtClean="0"/>
              <a:t>Hornblende </a:t>
            </a:r>
            <a:r>
              <a:rPr sz="3600" dirty="0" smtClean="0"/>
              <a:t>Ca</a:t>
            </a:r>
            <a:r>
              <a:rPr sz="3600" baseline="-25000" dirty="0" smtClean="0"/>
              <a:t>2</a:t>
            </a:r>
            <a:r>
              <a:rPr sz="3600" dirty="0" smtClean="0"/>
              <a:t>(</a:t>
            </a:r>
            <a:r>
              <a:rPr sz="3600" dirty="0" err="1" smtClean="0"/>
              <a:t>Mg,Fe,Al</a:t>
            </a:r>
            <a:r>
              <a:rPr sz="3600" dirty="0" smtClean="0"/>
              <a:t>)</a:t>
            </a:r>
            <a:r>
              <a:rPr sz="3600" baseline="-25000" dirty="0" smtClean="0"/>
              <a:t>5</a:t>
            </a:r>
            <a:r>
              <a:rPr sz="3600" dirty="0" smtClean="0"/>
              <a:t>(</a:t>
            </a:r>
            <a:r>
              <a:rPr sz="3600" dirty="0" err="1" smtClean="0"/>
              <a:t>Al,Si</a:t>
            </a:r>
            <a:r>
              <a:rPr sz="3600" dirty="0" smtClean="0"/>
              <a:t>)</a:t>
            </a:r>
            <a:r>
              <a:rPr sz="3600" baseline="-25000" dirty="0" smtClean="0"/>
              <a:t>8</a:t>
            </a:r>
            <a:r>
              <a:rPr sz="3600" dirty="0" smtClean="0"/>
              <a:t>O</a:t>
            </a:r>
            <a:r>
              <a:rPr sz="3600" baseline="-25000" dirty="0" smtClean="0"/>
              <a:t>22</a:t>
            </a:r>
            <a:r>
              <a:rPr sz="3600" dirty="0" smtClean="0"/>
              <a:t>(OH)</a:t>
            </a:r>
            <a:r>
              <a:rPr sz="3600" baseline="-25000" dirty="0" smtClean="0"/>
              <a:t>2</a:t>
            </a:r>
            <a:endParaRPr lang="en-US" dirty="0"/>
          </a:p>
        </p:txBody>
      </p:sp>
      <p:sp>
        <p:nvSpPr>
          <p:cNvPr id="4" name="TextBox 3"/>
          <p:cNvSpPr txBox="1"/>
          <p:nvPr/>
        </p:nvSpPr>
        <p:spPr>
          <a:xfrm>
            <a:off x="152400" y="6172200"/>
            <a:ext cx="1400704"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a:t>
            </a:r>
            <a:r>
              <a:rPr lang="en-US" sz="1600" dirty="0" smtClean="0">
                <a:hlinkClick r:id="rId4"/>
              </a:rPr>
              <a:t>2</a:t>
            </a:r>
            <a:r>
              <a:rPr lang="en-US" sz="1600" dirty="0" smtClean="0"/>
              <a:t>, 3</a:t>
            </a:r>
            <a:endParaRPr lang="en-US" sz="1600" dirty="0"/>
          </a:p>
        </p:txBody>
      </p:sp>
      <p:sp>
        <p:nvSpPr>
          <p:cNvPr id="7" name="Slide Number Placeholder 6"/>
          <p:cNvSpPr>
            <a:spLocks noGrp="1"/>
          </p:cNvSpPr>
          <p:nvPr>
            <p:ph type="sldNum" sz="quarter" idx="15"/>
          </p:nvPr>
        </p:nvSpPr>
        <p:spPr/>
        <p:txBody>
          <a:bodyPr/>
          <a:lstStyle/>
          <a:p>
            <a:fld id="{73F0674A-C1D1-4583-8C45-EA7B8638D34B}" type="slidenum">
              <a:rPr lang="en-US" smtClean="0"/>
              <a:pPr/>
              <a:t>23</a:t>
            </a:fld>
            <a:r>
              <a:rPr lang="en-US" smtClean="0"/>
              <a:t>/54</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Physical Properties</a:t>
            </a:r>
          </a:p>
          <a:p>
            <a:pPr lvl="1"/>
            <a:r>
              <a:rPr lang="en-US" dirty="0" smtClean="0"/>
              <a:t>Luster: Vitreous, Dull</a:t>
            </a:r>
          </a:p>
          <a:p>
            <a:pPr lvl="1"/>
            <a:r>
              <a:rPr lang="en-US" dirty="0" smtClean="0"/>
              <a:t>Color: </a:t>
            </a:r>
            <a:r>
              <a:rPr lang="en-US" u="sng" dirty="0" smtClean="0"/>
              <a:t>black</a:t>
            </a:r>
            <a:r>
              <a:rPr lang="en-US" dirty="0" smtClean="0"/>
              <a:t>, green-black</a:t>
            </a:r>
          </a:p>
          <a:p>
            <a:pPr lvl="1"/>
            <a:r>
              <a:rPr lang="en-US" dirty="0" smtClean="0"/>
              <a:t>Streak: colorless to brown-grey</a:t>
            </a:r>
          </a:p>
          <a:p>
            <a:pPr lvl="1"/>
            <a:r>
              <a:rPr lang="en-US" dirty="0" smtClean="0"/>
              <a:t>Hardness (Mohs): 5 - 6</a:t>
            </a:r>
          </a:p>
          <a:p>
            <a:pPr lvl="1"/>
            <a:r>
              <a:rPr lang="en-US" dirty="0" smtClean="0"/>
              <a:t>Cleavage: Two distinctive </a:t>
            </a:r>
            <a:br>
              <a:rPr lang="en-US" dirty="0" smtClean="0"/>
            </a:br>
            <a:r>
              <a:rPr lang="en-US" dirty="0" smtClean="0"/>
              <a:t>cleavages at 60° and 120°</a:t>
            </a:r>
          </a:p>
          <a:p>
            <a:pPr lvl="2"/>
            <a:r>
              <a:rPr lang="en-US" dirty="0" smtClean="0"/>
              <a:t>Cleavage not great</a:t>
            </a:r>
          </a:p>
          <a:p>
            <a:pPr lvl="2"/>
            <a:r>
              <a:rPr lang="en-US" dirty="0" smtClean="0"/>
              <a:t>Surfaces shiny</a:t>
            </a:r>
          </a:p>
          <a:p>
            <a:pPr lvl="2"/>
            <a:r>
              <a:rPr lang="en-US" dirty="0" smtClean="0"/>
              <a:t>“Stepped”  or “splintery” </a:t>
            </a:r>
            <a:br>
              <a:rPr lang="en-US" dirty="0" smtClean="0"/>
            </a:br>
            <a:r>
              <a:rPr lang="en-US" dirty="0" smtClean="0"/>
              <a:t>appearance</a:t>
            </a:r>
          </a:p>
        </p:txBody>
      </p:sp>
      <p:sp>
        <p:nvSpPr>
          <p:cNvPr id="3" name="Title 2"/>
          <p:cNvSpPr>
            <a:spLocks noGrp="1"/>
          </p:cNvSpPr>
          <p:nvPr>
            <p:ph type="title"/>
          </p:nvPr>
        </p:nvSpPr>
        <p:spPr/>
        <p:txBody>
          <a:bodyPr>
            <a:normAutofit fontScale="90000"/>
          </a:bodyPr>
          <a:lstStyle/>
          <a:p>
            <a:r>
              <a:rPr dirty="0" smtClean="0"/>
              <a:t>Hornblende </a:t>
            </a:r>
            <a:r>
              <a:rPr sz="3600" dirty="0" smtClean="0"/>
              <a:t>Ca</a:t>
            </a:r>
            <a:r>
              <a:rPr sz="3600" baseline="-25000" dirty="0" smtClean="0"/>
              <a:t>2</a:t>
            </a:r>
            <a:r>
              <a:rPr sz="3600" dirty="0" smtClean="0"/>
              <a:t>(</a:t>
            </a:r>
            <a:r>
              <a:rPr sz="3600" dirty="0" err="1" smtClean="0"/>
              <a:t>Mg,Fe,Al</a:t>
            </a:r>
            <a:r>
              <a:rPr sz="3600" dirty="0" smtClean="0"/>
              <a:t>)</a:t>
            </a:r>
            <a:r>
              <a:rPr sz="3600" baseline="-25000" dirty="0" smtClean="0"/>
              <a:t>5</a:t>
            </a:r>
            <a:r>
              <a:rPr sz="3600" dirty="0" smtClean="0"/>
              <a:t>(</a:t>
            </a:r>
            <a:r>
              <a:rPr sz="3600" dirty="0" err="1" smtClean="0"/>
              <a:t>Al,Si</a:t>
            </a:r>
            <a:r>
              <a:rPr sz="3600" dirty="0" smtClean="0"/>
              <a:t>)</a:t>
            </a:r>
            <a:r>
              <a:rPr sz="3600" baseline="-25000" dirty="0" smtClean="0"/>
              <a:t>8</a:t>
            </a:r>
            <a:r>
              <a:rPr sz="3600" dirty="0" smtClean="0"/>
              <a:t>O</a:t>
            </a:r>
            <a:r>
              <a:rPr sz="3600" baseline="-25000" dirty="0" smtClean="0"/>
              <a:t>22</a:t>
            </a:r>
            <a:r>
              <a:rPr sz="3600" dirty="0" smtClean="0"/>
              <a:t>(OH)</a:t>
            </a:r>
            <a:r>
              <a:rPr sz="3600" baseline="-25000" dirty="0" smtClean="0"/>
              <a:t>2</a:t>
            </a:r>
            <a:endParaRPr lang="en-US" dirty="0"/>
          </a:p>
        </p:txBody>
      </p:sp>
      <p:sp>
        <p:nvSpPr>
          <p:cNvPr id="4" name="TextBox 3"/>
          <p:cNvSpPr txBox="1"/>
          <p:nvPr/>
        </p:nvSpPr>
        <p:spPr>
          <a:xfrm>
            <a:off x="152400" y="6172200"/>
            <a:ext cx="1400704"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a:t>
            </a:r>
            <a:r>
              <a:rPr lang="en-US" sz="1600" dirty="0" smtClean="0">
                <a:hlinkClick r:id="rId4"/>
              </a:rPr>
              <a:t>2</a:t>
            </a:r>
            <a:r>
              <a:rPr lang="en-US" sz="1600" dirty="0" smtClean="0"/>
              <a:t>, </a:t>
            </a:r>
            <a:r>
              <a:rPr lang="en-US" sz="1600" dirty="0" smtClean="0">
                <a:hlinkClick r:id="rId5"/>
              </a:rPr>
              <a:t>3</a:t>
            </a:r>
            <a:endParaRPr lang="en-US" sz="1600" dirty="0"/>
          </a:p>
        </p:txBody>
      </p:sp>
      <p:pic>
        <p:nvPicPr>
          <p:cNvPr id="2050" name="Picture 2"/>
          <p:cNvPicPr>
            <a:picLocks noChangeAspect="1" noChangeArrowheads="1"/>
          </p:cNvPicPr>
          <p:nvPr/>
        </p:nvPicPr>
        <p:blipFill>
          <a:blip r:embed="rId6" cstate="print"/>
          <a:srcRect/>
          <a:stretch>
            <a:fillRect/>
          </a:stretch>
        </p:blipFill>
        <p:spPr bwMode="auto">
          <a:xfrm>
            <a:off x="5689080" y="1447800"/>
            <a:ext cx="3095625" cy="23241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7" cstate="print"/>
          <a:srcRect/>
          <a:stretch>
            <a:fillRect/>
          </a:stretch>
        </p:blipFill>
        <p:spPr bwMode="auto">
          <a:xfrm>
            <a:off x="5691552" y="3887958"/>
            <a:ext cx="3128597" cy="2350917"/>
          </a:xfrm>
          <a:prstGeom prst="rect">
            <a:avLst/>
          </a:prstGeom>
          <a:noFill/>
          <a:ln w="9525">
            <a:noFill/>
            <a:miter lim="800000"/>
            <a:headEnd/>
            <a:tailEnd/>
          </a:ln>
          <a:effectLst/>
        </p:spPr>
      </p:pic>
      <p:sp>
        <p:nvSpPr>
          <p:cNvPr id="9" name="Slide Number Placeholder 8"/>
          <p:cNvSpPr>
            <a:spLocks noGrp="1"/>
          </p:cNvSpPr>
          <p:nvPr>
            <p:ph type="sldNum" sz="quarter" idx="15"/>
          </p:nvPr>
        </p:nvSpPr>
        <p:spPr/>
        <p:txBody>
          <a:bodyPr/>
          <a:lstStyle/>
          <a:p>
            <a:fld id="{73F0674A-C1D1-4583-8C45-EA7B8638D34B}" type="slidenum">
              <a:rPr lang="en-US" smtClean="0"/>
              <a:pPr/>
              <a:t>24</a:t>
            </a:fld>
            <a:r>
              <a:rPr lang="en-US" smtClean="0"/>
              <a:t>/54</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Augite vs. Hornblende</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1703696" y="1447800"/>
            <a:ext cx="5715000" cy="4894530"/>
          </a:xfrm>
          <a:prstGeom prst="rect">
            <a:avLst/>
          </a:prstGeom>
          <a:noFill/>
          <a:ln w="9525">
            <a:noFill/>
            <a:miter lim="800000"/>
            <a:headEnd/>
            <a:tailEnd/>
          </a:ln>
          <a:effectLst/>
        </p:spPr>
      </p:pic>
      <p:sp>
        <p:nvSpPr>
          <p:cNvPr id="4" name="TextBox 3"/>
          <p:cNvSpPr txBox="1"/>
          <p:nvPr/>
        </p:nvSpPr>
        <p:spPr>
          <a:xfrm>
            <a:off x="152400" y="6172200"/>
            <a:ext cx="1400704" cy="338554"/>
          </a:xfrm>
          <a:prstGeom prst="rect">
            <a:avLst/>
          </a:prstGeom>
          <a:noFill/>
        </p:spPr>
        <p:txBody>
          <a:bodyPr wrap="none" rtlCol="0">
            <a:spAutoFit/>
          </a:bodyPr>
          <a:lstStyle/>
          <a:p>
            <a:r>
              <a:rPr lang="en-US" sz="1600" dirty="0" smtClean="0"/>
              <a:t>Source:  </a:t>
            </a:r>
            <a:r>
              <a:rPr lang="en-US" sz="1600" dirty="0" smtClean="0">
                <a:hlinkClick r:id="rId4"/>
              </a:rPr>
              <a:t>1</a:t>
            </a:r>
            <a:r>
              <a:rPr lang="en-US" sz="1600" dirty="0" smtClean="0"/>
              <a:t>, 2, 3</a:t>
            </a:r>
            <a:endParaRPr lang="en-US" sz="1600" dirty="0"/>
          </a:p>
        </p:txBody>
      </p:sp>
      <p:sp>
        <p:nvSpPr>
          <p:cNvPr id="7" name="Slide Number Placeholder 6"/>
          <p:cNvSpPr>
            <a:spLocks noGrp="1"/>
          </p:cNvSpPr>
          <p:nvPr>
            <p:ph type="sldNum" sz="quarter" idx="12"/>
          </p:nvPr>
        </p:nvSpPr>
        <p:spPr/>
        <p:txBody>
          <a:bodyPr/>
          <a:lstStyle/>
          <a:p>
            <a:fld id="{73F0674A-C1D1-4583-8C45-EA7B8638D34B}" type="slidenum">
              <a:rPr lang="en-US" smtClean="0"/>
              <a:pPr/>
              <a:t>25</a:t>
            </a:fld>
            <a:r>
              <a:rPr lang="en-US" smtClean="0"/>
              <a:t>/54</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How to find in an igneous rock:</a:t>
            </a:r>
          </a:p>
          <a:p>
            <a:pPr lvl="1"/>
            <a:r>
              <a:rPr lang="en-US" dirty="0" smtClean="0"/>
              <a:t>Slender, needle-like crystals</a:t>
            </a:r>
          </a:p>
          <a:p>
            <a:pPr lvl="1"/>
            <a:r>
              <a:rPr lang="en-US" dirty="0" smtClean="0"/>
              <a:t>black</a:t>
            </a:r>
          </a:p>
          <a:p>
            <a:pPr lvl="1"/>
            <a:r>
              <a:rPr lang="en-US" dirty="0" smtClean="0"/>
              <a:t>Cleavage (stair-step appearance)</a:t>
            </a:r>
          </a:p>
          <a:p>
            <a:pPr lvl="1"/>
            <a:r>
              <a:rPr lang="en-US" dirty="0" smtClean="0"/>
              <a:t>Cannot be scratched </a:t>
            </a:r>
            <a:br>
              <a:rPr lang="en-US" dirty="0" smtClean="0"/>
            </a:br>
            <a:r>
              <a:rPr lang="en-US" dirty="0" smtClean="0"/>
              <a:t>with a knife</a:t>
            </a:r>
          </a:p>
          <a:p>
            <a:pPr lvl="1"/>
            <a:r>
              <a:rPr lang="en-US" dirty="0" smtClean="0"/>
              <a:t>Common </a:t>
            </a:r>
            <a:br>
              <a:rPr lang="en-US" dirty="0" smtClean="0"/>
            </a:br>
            <a:r>
              <a:rPr lang="en-US" dirty="0" smtClean="0"/>
              <a:t>igneous mineral</a:t>
            </a:r>
          </a:p>
        </p:txBody>
      </p:sp>
      <p:sp>
        <p:nvSpPr>
          <p:cNvPr id="3" name="Title 2"/>
          <p:cNvSpPr>
            <a:spLocks noGrp="1"/>
          </p:cNvSpPr>
          <p:nvPr>
            <p:ph type="title"/>
          </p:nvPr>
        </p:nvSpPr>
        <p:spPr/>
        <p:txBody>
          <a:bodyPr>
            <a:normAutofit fontScale="90000"/>
          </a:bodyPr>
          <a:lstStyle/>
          <a:p>
            <a:r>
              <a:rPr dirty="0" smtClean="0"/>
              <a:t>Hornblende </a:t>
            </a:r>
            <a:r>
              <a:rPr sz="3600" dirty="0" smtClean="0"/>
              <a:t>Ca</a:t>
            </a:r>
            <a:r>
              <a:rPr sz="3600" baseline="-25000" dirty="0" smtClean="0"/>
              <a:t>2</a:t>
            </a:r>
            <a:r>
              <a:rPr sz="3600" dirty="0" smtClean="0"/>
              <a:t>(</a:t>
            </a:r>
            <a:r>
              <a:rPr sz="3600" dirty="0" err="1" smtClean="0"/>
              <a:t>Mg,Fe,Al</a:t>
            </a:r>
            <a:r>
              <a:rPr sz="3600" dirty="0" smtClean="0"/>
              <a:t>)</a:t>
            </a:r>
            <a:r>
              <a:rPr sz="3600" baseline="-25000" dirty="0" smtClean="0"/>
              <a:t>5</a:t>
            </a:r>
            <a:r>
              <a:rPr sz="3600" dirty="0" smtClean="0"/>
              <a:t>(</a:t>
            </a:r>
            <a:r>
              <a:rPr sz="3600" dirty="0" err="1" smtClean="0"/>
              <a:t>Al,Si</a:t>
            </a:r>
            <a:r>
              <a:rPr sz="3600" dirty="0" smtClean="0"/>
              <a:t>)</a:t>
            </a:r>
            <a:r>
              <a:rPr sz="3600" baseline="-25000" dirty="0" smtClean="0"/>
              <a:t>8</a:t>
            </a:r>
            <a:r>
              <a:rPr sz="3600" dirty="0" smtClean="0"/>
              <a:t>O</a:t>
            </a:r>
            <a:r>
              <a:rPr sz="3600" baseline="-25000" dirty="0" smtClean="0"/>
              <a:t>22</a:t>
            </a:r>
            <a:r>
              <a:rPr sz="3600" dirty="0" smtClean="0"/>
              <a:t>(OH)</a:t>
            </a:r>
            <a:r>
              <a:rPr sz="3600" baseline="-25000" dirty="0" smtClean="0"/>
              <a:t>2</a:t>
            </a:r>
            <a:endParaRPr lang="en-US" dirty="0"/>
          </a:p>
        </p:txBody>
      </p:sp>
      <p:pic>
        <p:nvPicPr>
          <p:cNvPr id="7" name="Picture 3"/>
          <p:cNvPicPr>
            <a:picLocks noChangeAspect="1" noChangeArrowheads="1"/>
          </p:cNvPicPr>
          <p:nvPr/>
        </p:nvPicPr>
        <p:blipFill>
          <a:blip r:embed="rId3" cstate="print"/>
          <a:srcRect/>
          <a:stretch>
            <a:fillRect/>
          </a:stretch>
        </p:blipFill>
        <p:spPr bwMode="auto">
          <a:xfrm>
            <a:off x="3505200" y="3886200"/>
            <a:ext cx="3505200" cy="2628900"/>
          </a:xfrm>
          <a:prstGeom prst="rect">
            <a:avLst/>
          </a:prstGeom>
          <a:noFill/>
          <a:ln w="9525">
            <a:noFill/>
            <a:miter lim="800000"/>
            <a:headEnd/>
            <a:tailEnd/>
          </a:ln>
        </p:spPr>
      </p:pic>
      <p:sp>
        <p:nvSpPr>
          <p:cNvPr id="8" name="TextBox 7"/>
          <p:cNvSpPr txBox="1"/>
          <p:nvPr/>
        </p:nvSpPr>
        <p:spPr>
          <a:xfrm>
            <a:off x="152400" y="6172200"/>
            <a:ext cx="1203535" cy="338554"/>
          </a:xfrm>
          <a:prstGeom prst="rect">
            <a:avLst/>
          </a:prstGeom>
          <a:noFill/>
        </p:spPr>
        <p:txBody>
          <a:bodyPr wrap="none" rtlCol="0">
            <a:spAutoFit/>
          </a:bodyPr>
          <a:lstStyle/>
          <a:p>
            <a:r>
              <a:rPr lang="en-US" sz="1600" dirty="0" smtClean="0"/>
              <a:t>Source:  </a:t>
            </a:r>
            <a:r>
              <a:rPr lang="en-US" sz="1600" dirty="0" smtClean="0">
                <a:hlinkClick r:id="rId4"/>
              </a:rPr>
              <a:t>1</a:t>
            </a:r>
            <a:r>
              <a:rPr lang="en-US" sz="1600" dirty="0" smtClean="0"/>
              <a:t>, </a:t>
            </a:r>
            <a:r>
              <a:rPr lang="en-US" sz="1600" dirty="0" smtClean="0">
                <a:hlinkClick r:id="rId5"/>
              </a:rPr>
              <a:t>2</a:t>
            </a:r>
            <a:endParaRPr lang="en-US" sz="1600" dirty="0"/>
          </a:p>
        </p:txBody>
      </p:sp>
      <p:pic>
        <p:nvPicPr>
          <p:cNvPr id="7170" name="Picture 2"/>
          <p:cNvPicPr>
            <a:picLocks noChangeAspect="1" noChangeArrowheads="1"/>
          </p:cNvPicPr>
          <p:nvPr/>
        </p:nvPicPr>
        <p:blipFill>
          <a:blip r:embed="rId6" cstate="print"/>
          <a:srcRect/>
          <a:stretch>
            <a:fillRect/>
          </a:stretch>
        </p:blipFill>
        <p:spPr bwMode="auto">
          <a:xfrm>
            <a:off x="6186488" y="1447800"/>
            <a:ext cx="2566988" cy="3200400"/>
          </a:xfrm>
          <a:prstGeom prst="rect">
            <a:avLst/>
          </a:prstGeom>
          <a:noFill/>
          <a:ln w="9525">
            <a:noFill/>
            <a:miter lim="800000"/>
            <a:headEnd/>
            <a:tailEnd/>
          </a:ln>
        </p:spPr>
      </p:pic>
      <p:sp>
        <p:nvSpPr>
          <p:cNvPr id="10" name="Slide Number Placeholder 9"/>
          <p:cNvSpPr>
            <a:spLocks noGrp="1"/>
          </p:cNvSpPr>
          <p:nvPr>
            <p:ph type="sldNum" sz="quarter" idx="15"/>
          </p:nvPr>
        </p:nvSpPr>
        <p:spPr/>
        <p:txBody>
          <a:bodyPr/>
          <a:lstStyle/>
          <a:p>
            <a:fld id="{73F0674A-C1D1-4583-8C45-EA7B8638D34B}" type="slidenum">
              <a:rPr lang="en-US" smtClean="0"/>
              <a:pPr/>
              <a:t>26</a:t>
            </a:fld>
            <a:r>
              <a:rPr lang="en-US" smtClean="0"/>
              <a:t>/54</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Last to form in the discontinuous  </a:t>
            </a:r>
            <a:r>
              <a:rPr lang="en-US" dirty="0" err="1" smtClean="0"/>
              <a:t>rxn</a:t>
            </a:r>
            <a:r>
              <a:rPr lang="en-US" dirty="0" smtClean="0"/>
              <a:t> series</a:t>
            </a:r>
          </a:p>
          <a:p>
            <a:r>
              <a:rPr lang="en-US" dirty="0" smtClean="0"/>
              <a:t>Part of a dark mica series</a:t>
            </a:r>
          </a:p>
          <a:p>
            <a:pPr lvl="1"/>
            <a:r>
              <a:rPr lang="en-US" dirty="0" smtClean="0"/>
              <a:t>iron-end member </a:t>
            </a:r>
            <a:r>
              <a:rPr lang="en-US" dirty="0" err="1" smtClean="0">
                <a:hlinkClick r:id="rId3" tooltip="Annite (page does not exist)"/>
              </a:rPr>
              <a:t>annite</a:t>
            </a:r>
            <a:r>
              <a:rPr lang="en-US" dirty="0" smtClean="0"/>
              <a:t>, </a:t>
            </a:r>
          </a:p>
          <a:p>
            <a:pPr lvl="1"/>
            <a:r>
              <a:rPr lang="en-US" dirty="0" smtClean="0"/>
              <a:t>magnesium-end member </a:t>
            </a:r>
            <a:r>
              <a:rPr lang="en-US" dirty="0" err="1" smtClean="0">
                <a:hlinkClick r:id="rId4" tooltip="Phlogopite"/>
              </a:rPr>
              <a:t>phlogopite</a:t>
            </a:r>
            <a:endParaRPr lang="en-US" dirty="0" smtClean="0"/>
          </a:p>
          <a:p>
            <a:r>
              <a:rPr lang="en-US" dirty="0" err="1" smtClean="0"/>
              <a:t>Biotite</a:t>
            </a:r>
            <a:r>
              <a:rPr lang="en-US" dirty="0" smtClean="0"/>
              <a:t>: K(</a:t>
            </a:r>
            <a:r>
              <a:rPr lang="en-US" dirty="0" err="1" smtClean="0"/>
              <a:t>Mg,Fe</a:t>
            </a:r>
            <a:r>
              <a:rPr lang="en-US" dirty="0" smtClean="0"/>
              <a:t>)</a:t>
            </a:r>
            <a:r>
              <a:rPr lang="en-US" baseline="-25000" dirty="0" smtClean="0"/>
              <a:t>3</a:t>
            </a:r>
            <a:r>
              <a:rPr lang="en-US" dirty="0" smtClean="0"/>
              <a:t>AlSi</a:t>
            </a:r>
            <a:r>
              <a:rPr lang="en-US" baseline="-25000" dirty="0" smtClean="0"/>
              <a:t>3</a:t>
            </a:r>
            <a:r>
              <a:rPr lang="en-US" dirty="0" smtClean="0"/>
              <a:t>O</a:t>
            </a:r>
            <a:r>
              <a:rPr lang="en-US" baseline="-25000" dirty="0" smtClean="0"/>
              <a:t>10</a:t>
            </a:r>
            <a:r>
              <a:rPr lang="en-US" dirty="0" smtClean="0"/>
              <a:t>(F,OH)</a:t>
            </a:r>
            <a:r>
              <a:rPr lang="en-US" baseline="-25000" dirty="0" smtClean="0"/>
              <a:t>2</a:t>
            </a:r>
            <a:endParaRPr lang="en-US" dirty="0" smtClean="0"/>
          </a:p>
          <a:p>
            <a:endParaRPr lang="en-US" dirty="0"/>
          </a:p>
        </p:txBody>
      </p:sp>
      <p:sp>
        <p:nvSpPr>
          <p:cNvPr id="3" name="Title 2"/>
          <p:cNvSpPr>
            <a:spLocks noGrp="1"/>
          </p:cNvSpPr>
          <p:nvPr>
            <p:ph type="title"/>
          </p:nvPr>
        </p:nvSpPr>
        <p:spPr/>
        <p:txBody>
          <a:bodyPr/>
          <a:lstStyle/>
          <a:p>
            <a:r>
              <a:rPr smtClean="0"/>
              <a:t>Mica Group, Biotite</a:t>
            </a:r>
            <a:endParaRPr lang="en-US" dirty="0"/>
          </a:p>
        </p:txBody>
      </p:sp>
      <p:sp>
        <p:nvSpPr>
          <p:cNvPr id="4" name="TextBox 3"/>
          <p:cNvSpPr txBox="1"/>
          <p:nvPr/>
        </p:nvSpPr>
        <p:spPr>
          <a:xfrm>
            <a:off x="152400" y="6172200"/>
            <a:ext cx="1203535" cy="338554"/>
          </a:xfrm>
          <a:prstGeom prst="rect">
            <a:avLst/>
          </a:prstGeom>
          <a:noFill/>
        </p:spPr>
        <p:txBody>
          <a:bodyPr wrap="none" rtlCol="0">
            <a:spAutoFit/>
          </a:bodyPr>
          <a:lstStyle/>
          <a:p>
            <a:r>
              <a:rPr lang="en-US" sz="1600" dirty="0" smtClean="0"/>
              <a:t>Source:  </a:t>
            </a:r>
            <a:r>
              <a:rPr lang="en-US" sz="1600" dirty="0" smtClean="0">
                <a:hlinkClick r:id="rId5"/>
              </a:rPr>
              <a:t>1</a:t>
            </a:r>
            <a:r>
              <a:rPr lang="en-US" sz="1600" dirty="0" smtClean="0"/>
              <a:t>, </a:t>
            </a:r>
            <a:r>
              <a:rPr lang="en-US" sz="1600" dirty="0" smtClean="0">
                <a:hlinkClick r:id="rId6"/>
              </a:rPr>
              <a:t>2</a:t>
            </a:r>
            <a:endParaRPr lang="en-US" sz="1600" dirty="0"/>
          </a:p>
        </p:txBody>
      </p:sp>
      <p:sp>
        <p:nvSpPr>
          <p:cNvPr id="7" name="Slide Number Placeholder 6"/>
          <p:cNvSpPr>
            <a:spLocks noGrp="1"/>
          </p:cNvSpPr>
          <p:nvPr>
            <p:ph type="sldNum" sz="quarter" idx="15"/>
          </p:nvPr>
        </p:nvSpPr>
        <p:spPr/>
        <p:txBody>
          <a:bodyPr/>
          <a:lstStyle/>
          <a:p>
            <a:fld id="{73F0674A-C1D1-4583-8C45-EA7B8638D34B}" type="slidenum">
              <a:rPr lang="en-US" smtClean="0"/>
              <a:pPr/>
              <a:t>27</a:t>
            </a:fld>
            <a:r>
              <a:rPr lang="en-US" smtClean="0"/>
              <a:t>/54</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Crystal Structure</a:t>
            </a:r>
          </a:p>
          <a:p>
            <a:pPr lvl="1"/>
            <a:r>
              <a:rPr lang="en-US" dirty="0" err="1" smtClean="0"/>
              <a:t>Phyllosilicates</a:t>
            </a:r>
            <a:r>
              <a:rPr lang="en-US" dirty="0" smtClean="0"/>
              <a:t> (Sheet Silicates)</a:t>
            </a:r>
          </a:p>
          <a:p>
            <a:pPr lvl="1"/>
            <a:r>
              <a:rPr lang="en-US" dirty="0" smtClean="0"/>
              <a:t>Considerably more complicated structure</a:t>
            </a:r>
          </a:p>
          <a:p>
            <a:endParaRPr lang="en-US" dirty="0"/>
          </a:p>
        </p:txBody>
      </p:sp>
      <p:sp>
        <p:nvSpPr>
          <p:cNvPr id="3" name="Title 2"/>
          <p:cNvSpPr>
            <a:spLocks noGrp="1"/>
          </p:cNvSpPr>
          <p:nvPr>
            <p:ph type="title"/>
          </p:nvPr>
        </p:nvSpPr>
        <p:spPr/>
        <p:txBody>
          <a:bodyPr/>
          <a:lstStyle/>
          <a:p>
            <a:r>
              <a:rPr smtClean="0"/>
              <a:t>Biotite: K(Mg,Fe)</a:t>
            </a:r>
            <a:r>
              <a:rPr baseline="-25000" smtClean="0"/>
              <a:t>3</a:t>
            </a:r>
            <a:r>
              <a:rPr smtClean="0"/>
              <a:t>AlSi</a:t>
            </a:r>
            <a:r>
              <a:rPr baseline="-25000" smtClean="0"/>
              <a:t>3</a:t>
            </a:r>
            <a:r>
              <a:rPr smtClean="0"/>
              <a:t>O</a:t>
            </a:r>
            <a:r>
              <a:rPr baseline="-25000" smtClean="0"/>
              <a:t>10</a:t>
            </a:r>
            <a:r>
              <a:rPr smtClean="0"/>
              <a:t>(F,OH)</a:t>
            </a:r>
            <a:r>
              <a:rPr baseline="-25000" smtClean="0"/>
              <a:t>2</a:t>
            </a:r>
            <a:endParaRPr smtClean="0"/>
          </a:p>
        </p:txBody>
      </p:sp>
      <p:sp>
        <p:nvSpPr>
          <p:cNvPr id="4" name="TextBox 3"/>
          <p:cNvSpPr txBox="1"/>
          <p:nvPr/>
        </p:nvSpPr>
        <p:spPr>
          <a:xfrm>
            <a:off x="152400" y="6172200"/>
            <a:ext cx="1203535"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a:t>
            </a:r>
            <a:r>
              <a:rPr lang="en-US" sz="1600" dirty="0" smtClean="0">
                <a:hlinkClick r:id="rId4"/>
              </a:rPr>
              <a:t>2</a:t>
            </a:r>
            <a:endParaRPr lang="en-US" sz="1600" dirty="0"/>
          </a:p>
        </p:txBody>
      </p:sp>
      <p:sp>
        <p:nvSpPr>
          <p:cNvPr id="7" name="Slide Number Placeholder 6"/>
          <p:cNvSpPr>
            <a:spLocks noGrp="1"/>
          </p:cNvSpPr>
          <p:nvPr>
            <p:ph type="sldNum" sz="quarter" idx="15"/>
          </p:nvPr>
        </p:nvSpPr>
        <p:spPr/>
        <p:txBody>
          <a:bodyPr/>
          <a:lstStyle/>
          <a:p>
            <a:fld id="{73F0674A-C1D1-4583-8C45-EA7B8638D34B}" type="slidenum">
              <a:rPr lang="en-US" smtClean="0"/>
              <a:pPr/>
              <a:t>28</a:t>
            </a:fld>
            <a:r>
              <a:rPr lang="en-US" smtClean="0"/>
              <a:t>/54</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Physical Properties</a:t>
            </a:r>
          </a:p>
          <a:p>
            <a:pPr lvl="1"/>
            <a:r>
              <a:rPr lang="en-US" dirty="0" smtClean="0"/>
              <a:t>Luster: Vitreous, pearly</a:t>
            </a:r>
          </a:p>
          <a:p>
            <a:pPr lvl="1"/>
            <a:r>
              <a:rPr lang="en-US" dirty="0" smtClean="0"/>
              <a:t>Color: </a:t>
            </a:r>
            <a:r>
              <a:rPr lang="en-US" u="sng" dirty="0" smtClean="0"/>
              <a:t>blackish brown</a:t>
            </a:r>
            <a:r>
              <a:rPr lang="en-US" dirty="0" smtClean="0"/>
              <a:t> </a:t>
            </a:r>
          </a:p>
          <a:p>
            <a:pPr lvl="1"/>
            <a:r>
              <a:rPr lang="en-US" dirty="0" smtClean="0"/>
              <a:t>Streak: White</a:t>
            </a:r>
          </a:p>
          <a:p>
            <a:pPr lvl="1"/>
            <a:r>
              <a:rPr lang="en-US" dirty="0" smtClean="0"/>
              <a:t>Hardness (Mohs): 2 ½ - 3</a:t>
            </a:r>
          </a:p>
          <a:p>
            <a:pPr lvl="1"/>
            <a:r>
              <a:rPr lang="en-US" dirty="0" smtClean="0"/>
              <a:t>Cleavage: 1 perfect cleavage</a:t>
            </a:r>
          </a:p>
          <a:p>
            <a:pPr lvl="2"/>
            <a:r>
              <a:rPr lang="en-US" dirty="0" smtClean="0"/>
              <a:t>Flexible, elastic “sheets”</a:t>
            </a:r>
          </a:p>
          <a:p>
            <a:pPr lvl="2"/>
            <a:r>
              <a:rPr lang="en-US" dirty="0" smtClean="0"/>
              <a:t>Mirror-like surface</a:t>
            </a:r>
            <a:endParaRPr lang="en-US" dirty="0"/>
          </a:p>
        </p:txBody>
      </p:sp>
      <p:sp>
        <p:nvSpPr>
          <p:cNvPr id="3" name="Title 2"/>
          <p:cNvSpPr>
            <a:spLocks noGrp="1"/>
          </p:cNvSpPr>
          <p:nvPr>
            <p:ph type="title"/>
          </p:nvPr>
        </p:nvSpPr>
        <p:spPr/>
        <p:txBody>
          <a:bodyPr/>
          <a:lstStyle/>
          <a:p>
            <a:r>
              <a:rPr dirty="0" err="1" smtClean="0"/>
              <a:t>Biotite</a:t>
            </a:r>
            <a:r>
              <a:rPr dirty="0" smtClean="0"/>
              <a:t>: K(</a:t>
            </a:r>
            <a:r>
              <a:rPr dirty="0" err="1" smtClean="0"/>
              <a:t>Mg,Fe</a:t>
            </a:r>
            <a:r>
              <a:rPr dirty="0" smtClean="0"/>
              <a:t>)</a:t>
            </a:r>
            <a:r>
              <a:rPr baseline="-25000" dirty="0" smtClean="0"/>
              <a:t>3</a:t>
            </a:r>
            <a:r>
              <a:rPr dirty="0" smtClean="0"/>
              <a:t>AlSi</a:t>
            </a:r>
            <a:r>
              <a:rPr baseline="-25000" dirty="0" smtClean="0"/>
              <a:t>3</a:t>
            </a:r>
            <a:r>
              <a:rPr dirty="0" smtClean="0"/>
              <a:t>O</a:t>
            </a:r>
            <a:r>
              <a:rPr baseline="-25000" dirty="0" smtClean="0"/>
              <a:t>10</a:t>
            </a:r>
            <a:r>
              <a:rPr dirty="0" smtClean="0"/>
              <a:t>(F,OH)</a:t>
            </a:r>
            <a:r>
              <a:rPr baseline="-25000" dirty="0" smtClean="0"/>
              <a:t>2</a:t>
            </a:r>
            <a:endParaRPr dirty="0" smtClean="0"/>
          </a:p>
        </p:txBody>
      </p:sp>
      <p:sp>
        <p:nvSpPr>
          <p:cNvPr id="4" name="TextBox 3"/>
          <p:cNvSpPr txBox="1"/>
          <p:nvPr/>
        </p:nvSpPr>
        <p:spPr>
          <a:xfrm>
            <a:off x="152400" y="6172200"/>
            <a:ext cx="1400704"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a:t>
            </a:r>
            <a:r>
              <a:rPr lang="en-US" sz="1600" dirty="0" smtClean="0">
                <a:hlinkClick r:id="rId4"/>
              </a:rPr>
              <a:t>2</a:t>
            </a:r>
            <a:r>
              <a:rPr lang="en-US" sz="1600" dirty="0" smtClean="0"/>
              <a:t>, </a:t>
            </a:r>
            <a:r>
              <a:rPr lang="en-US" sz="1600" dirty="0" smtClean="0">
                <a:hlinkClick r:id="rId5"/>
              </a:rPr>
              <a:t>3</a:t>
            </a:r>
            <a:endParaRPr lang="en-US" sz="1600" dirty="0"/>
          </a:p>
        </p:txBody>
      </p:sp>
      <p:pic>
        <p:nvPicPr>
          <p:cNvPr id="3074" name="Picture 2"/>
          <p:cNvPicPr>
            <a:picLocks noChangeAspect="1" noChangeArrowheads="1"/>
          </p:cNvPicPr>
          <p:nvPr/>
        </p:nvPicPr>
        <p:blipFill>
          <a:blip r:embed="rId6" cstate="print"/>
          <a:srcRect/>
          <a:stretch>
            <a:fillRect/>
          </a:stretch>
        </p:blipFill>
        <p:spPr bwMode="auto">
          <a:xfrm>
            <a:off x="5471758" y="1447800"/>
            <a:ext cx="3195992" cy="22098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7" cstate="print"/>
          <a:srcRect/>
          <a:stretch>
            <a:fillRect/>
          </a:stretch>
        </p:blipFill>
        <p:spPr bwMode="auto">
          <a:xfrm>
            <a:off x="5471758" y="3761115"/>
            <a:ext cx="3195992" cy="2401560"/>
          </a:xfrm>
          <a:prstGeom prst="rect">
            <a:avLst/>
          </a:prstGeom>
          <a:noFill/>
          <a:ln w="9525">
            <a:noFill/>
            <a:miter lim="800000"/>
            <a:headEnd/>
            <a:tailEnd/>
          </a:ln>
          <a:effectLst/>
        </p:spPr>
      </p:pic>
      <p:sp>
        <p:nvSpPr>
          <p:cNvPr id="9" name="Slide Number Placeholder 8"/>
          <p:cNvSpPr>
            <a:spLocks noGrp="1"/>
          </p:cNvSpPr>
          <p:nvPr>
            <p:ph type="sldNum" sz="quarter" idx="15"/>
          </p:nvPr>
        </p:nvSpPr>
        <p:spPr/>
        <p:txBody>
          <a:bodyPr/>
          <a:lstStyle/>
          <a:p>
            <a:fld id="{73F0674A-C1D1-4583-8C45-EA7B8638D34B}" type="slidenum">
              <a:rPr lang="en-US" smtClean="0"/>
              <a:pPr/>
              <a:t>29</a:t>
            </a:fld>
            <a:r>
              <a:rPr lang="en-US" smtClean="0"/>
              <a:t>/54</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Nearly all minerals crystallize from liquid rock (magma or melt)</a:t>
            </a:r>
          </a:p>
          <a:p>
            <a:endParaRPr lang="en-US" dirty="0" smtClean="0"/>
          </a:p>
          <a:p>
            <a:endParaRPr lang="en-US" dirty="0"/>
          </a:p>
        </p:txBody>
      </p:sp>
      <p:sp>
        <p:nvSpPr>
          <p:cNvPr id="3" name="Title 2"/>
          <p:cNvSpPr>
            <a:spLocks noGrp="1"/>
          </p:cNvSpPr>
          <p:nvPr>
            <p:ph type="title"/>
          </p:nvPr>
        </p:nvSpPr>
        <p:spPr/>
        <p:txBody>
          <a:bodyPr/>
          <a:lstStyle/>
          <a:p>
            <a:r>
              <a:rPr smtClean="0"/>
              <a:t>How minerals form</a:t>
            </a:r>
            <a:endParaRPr lang="en-US" dirty="0"/>
          </a:p>
        </p:txBody>
      </p:sp>
      <p:sp>
        <p:nvSpPr>
          <p:cNvPr id="6" name="Slide Number Placeholder 5"/>
          <p:cNvSpPr>
            <a:spLocks noGrp="1"/>
          </p:cNvSpPr>
          <p:nvPr>
            <p:ph type="sldNum" sz="quarter" idx="15"/>
          </p:nvPr>
        </p:nvSpPr>
        <p:spPr/>
        <p:txBody>
          <a:bodyPr/>
          <a:lstStyle/>
          <a:p>
            <a:fld id="{73F0674A-C1D1-4583-8C45-EA7B8638D34B}" type="slidenum">
              <a:rPr lang="en-US" smtClean="0"/>
              <a:pPr/>
              <a:t>3</a:t>
            </a:fld>
            <a:r>
              <a:rPr lang="en-US" smtClean="0"/>
              <a:t>/54</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How to find in an igneous rock:</a:t>
            </a:r>
          </a:p>
          <a:p>
            <a:pPr lvl="1"/>
            <a:r>
              <a:rPr lang="en-US" dirty="0" smtClean="0"/>
              <a:t>Shiny, “stop signs”, “books”</a:t>
            </a:r>
          </a:p>
          <a:p>
            <a:pPr lvl="1"/>
            <a:r>
              <a:rPr lang="en-US" dirty="0" smtClean="0"/>
              <a:t>Black</a:t>
            </a:r>
          </a:p>
          <a:p>
            <a:pPr lvl="1"/>
            <a:r>
              <a:rPr lang="en-US" dirty="0" smtClean="0"/>
              <a:t>Can be scratched with a knife</a:t>
            </a:r>
          </a:p>
          <a:p>
            <a:pPr lvl="1"/>
            <a:r>
              <a:rPr lang="en-US" dirty="0" smtClean="0"/>
              <a:t>Occurs in small quantities</a:t>
            </a:r>
          </a:p>
        </p:txBody>
      </p:sp>
      <p:sp>
        <p:nvSpPr>
          <p:cNvPr id="3" name="Title 2"/>
          <p:cNvSpPr>
            <a:spLocks noGrp="1"/>
          </p:cNvSpPr>
          <p:nvPr>
            <p:ph type="title"/>
          </p:nvPr>
        </p:nvSpPr>
        <p:spPr/>
        <p:txBody>
          <a:bodyPr>
            <a:normAutofit/>
          </a:bodyPr>
          <a:lstStyle/>
          <a:p>
            <a:r>
              <a:rPr lang="en-US" dirty="0" err="1" smtClean="0"/>
              <a:t>Biotite</a:t>
            </a:r>
            <a:r>
              <a:rPr lang="en-US" dirty="0" smtClean="0"/>
              <a:t>: K(</a:t>
            </a:r>
            <a:r>
              <a:rPr lang="en-US" dirty="0" err="1" smtClean="0"/>
              <a:t>Mg,Fe</a:t>
            </a:r>
            <a:r>
              <a:rPr lang="en-US" dirty="0" smtClean="0"/>
              <a:t>)</a:t>
            </a:r>
            <a:r>
              <a:rPr lang="en-US" baseline="-25000" dirty="0" smtClean="0"/>
              <a:t>3</a:t>
            </a:r>
            <a:r>
              <a:rPr lang="en-US" dirty="0" smtClean="0"/>
              <a:t>AlSi</a:t>
            </a:r>
            <a:r>
              <a:rPr lang="en-US" baseline="-25000" dirty="0" smtClean="0"/>
              <a:t>3</a:t>
            </a:r>
            <a:r>
              <a:rPr lang="en-US" dirty="0" smtClean="0"/>
              <a:t>O</a:t>
            </a:r>
            <a:r>
              <a:rPr lang="en-US" baseline="-25000" dirty="0" smtClean="0"/>
              <a:t>10</a:t>
            </a:r>
            <a:r>
              <a:rPr lang="en-US" dirty="0" smtClean="0"/>
              <a:t>(F,OH)</a:t>
            </a:r>
            <a:r>
              <a:rPr lang="en-US" baseline="-25000" dirty="0" smtClean="0"/>
              <a:t>2</a:t>
            </a:r>
            <a:endParaRPr lang="en-US" dirty="0"/>
          </a:p>
        </p:txBody>
      </p:sp>
      <p:sp>
        <p:nvSpPr>
          <p:cNvPr id="8" name="TextBox 7"/>
          <p:cNvSpPr txBox="1"/>
          <p:nvPr/>
        </p:nvSpPr>
        <p:spPr>
          <a:xfrm>
            <a:off x="152400" y="6172200"/>
            <a:ext cx="1203535"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a:t>
            </a:r>
            <a:r>
              <a:rPr lang="en-US" sz="1600" dirty="0" smtClean="0">
                <a:hlinkClick r:id="rId4"/>
              </a:rPr>
              <a:t>2</a:t>
            </a:r>
            <a:endParaRPr lang="en-US" sz="1600" dirty="0"/>
          </a:p>
        </p:txBody>
      </p:sp>
      <p:pic>
        <p:nvPicPr>
          <p:cNvPr id="8194" name="Picture 2"/>
          <p:cNvPicPr>
            <a:picLocks noChangeAspect="1" noChangeArrowheads="1"/>
          </p:cNvPicPr>
          <p:nvPr/>
        </p:nvPicPr>
        <p:blipFill>
          <a:blip r:embed="rId5" cstate="print"/>
          <a:srcRect/>
          <a:stretch>
            <a:fillRect/>
          </a:stretch>
        </p:blipFill>
        <p:spPr bwMode="auto">
          <a:xfrm>
            <a:off x="6039802" y="1447800"/>
            <a:ext cx="2713673" cy="2819400"/>
          </a:xfrm>
          <a:prstGeom prst="rect">
            <a:avLst/>
          </a:prstGeom>
          <a:noFill/>
          <a:ln w="9525">
            <a:noFill/>
            <a:miter lim="800000"/>
            <a:headEnd/>
            <a:tailEnd/>
          </a:ln>
        </p:spPr>
      </p:pic>
      <p:pic>
        <p:nvPicPr>
          <p:cNvPr id="8195" name="Picture 3"/>
          <p:cNvPicPr>
            <a:picLocks noChangeAspect="1" noChangeArrowheads="1"/>
          </p:cNvPicPr>
          <p:nvPr/>
        </p:nvPicPr>
        <p:blipFill>
          <a:blip r:embed="rId6" cstate="print"/>
          <a:srcRect/>
          <a:stretch>
            <a:fillRect/>
          </a:stretch>
        </p:blipFill>
        <p:spPr bwMode="auto">
          <a:xfrm>
            <a:off x="3810000" y="3733800"/>
            <a:ext cx="3755348" cy="2819400"/>
          </a:xfrm>
          <a:prstGeom prst="rect">
            <a:avLst/>
          </a:prstGeom>
          <a:noFill/>
          <a:ln w="9525">
            <a:noFill/>
            <a:miter lim="800000"/>
            <a:headEnd/>
            <a:tailEnd/>
          </a:ln>
        </p:spPr>
      </p:pic>
      <p:sp>
        <p:nvSpPr>
          <p:cNvPr id="10" name="Slide Number Placeholder 9"/>
          <p:cNvSpPr>
            <a:spLocks noGrp="1"/>
          </p:cNvSpPr>
          <p:nvPr>
            <p:ph type="sldNum" sz="quarter" idx="15"/>
          </p:nvPr>
        </p:nvSpPr>
        <p:spPr/>
        <p:txBody>
          <a:bodyPr/>
          <a:lstStyle/>
          <a:p>
            <a:fld id="{73F0674A-C1D1-4583-8C45-EA7B8638D34B}" type="slidenum">
              <a:rPr lang="en-US" smtClean="0"/>
              <a:pPr/>
              <a:t>30</a:t>
            </a:fld>
            <a:r>
              <a:rPr lang="en-US" smtClean="0"/>
              <a:t>/54</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First to form in the continuous  </a:t>
            </a:r>
            <a:r>
              <a:rPr lang="en-US" dirty="0" err="1" smtClean="0"/>
              <a:t>rxn</a:t>
            </a:r>
            <a:r>
              <a:rPr lang="en-US" dirty="0" smtClean="0"/>
              <a:t> series</a:t>
            </a:r>
          </a:p>
          <a:p>
            <a:r>
              <a:rPr lang="en-US" dirty="0" smtClean="0"/>
              <a:t>Part of a solid solution series</a:t>
            </a:r>
          </a:p>
          <a:p>
            <a:pPr lvl="1"/>
            <a:r>
              <a:rPr lang="en-US" dirty="0" smtClean="0">
                <a:hlinkClick r:id="rId3" tooltip="Albite"/>
              </a:rPr>
              <a:t>Albite</a:t>
            </a:r>
            <a:r>
              <a:rPr lang="en-US" dirty="0" smtClean="0"/>
              <a:t>:  NaAlSi</a:t>
            </a:r>
            <a:r>
              <a:rPr lang="en-US" baseline="-25000" dirty="0" smtClean="0"/>
              <a:t>3</a:t>
            </a:r>
            <a:r>
              <a:rPr lang="en-US" dirty="0" smtClean="0"/>
              <a:t>O</a:t>
            </a:r>
            <a:r>
              <a:rPr lang="en-US" baseline="-25000" dirty="0" smtClean="0"/>
              <a:t>8</a:t>
            </a:r>
          </a:p>
          <a:p>
            <a:pPr lvl="1"/>
            <a:r>
              <a:rPr lang="en-US" dirty="0" err="1" smtClean="0">
                <a:hlinkClick r:id="rId4" tooltip="Anorthite"/>
              </a:rPr>
              <a:t>Anorthite</a:t>
            </a:r>
            <a:r>
              <a:rPr lang="en-US" dirty="0" smtClean="0"/>
              <a:t>:  CaAl</a:t>
            </a:r>
            <a:r>
              <a:rPr lang="en-US" baseline="-25000" dirty="0" smtClean="0"/>
              <a:t>2</a:t>
            </a:r>
            <a:r>
              <a:rPr lang="en-US" dirty="0" smtClean="0"/>
              <a:t>Si</a:t>
            </a:r>
            <a:r>
              <a:rPr lang="en-US" baseline="-25000" dirty="0" smtClean="0"/>
              <a:t>2</a:t>
            </a:r>
            <a:r>
              <a:rPr lang="en-US" dirty="0" smtClean="0"/>
              <a:t>O</a:t>
            </a:r>
            <a:r>
              <a:rPr lang="en-US" baseline="-25000" dirty="0" smtClean="0"/>
              <a:t>8</a:t>
            </a:r>
          </a:p>
          <a:p>
            <a:pPr lvl="1"/>
            <a:r>
              <a:rPr lang="en-US" dirty="0" smtClean="0"/>
              <a:t>Typically need a microscope to distinguish </a:t>
            </a:r>
          </a:p>
          <a:p>
            <a:pPr lvl="1"/>
            <a:endParaRPr lang="en-US" dirty="0" smtClean="0"/>
          </a:p>
          <a:p>
            <a:r>
              <a:rPr lang="en-US" dirty="0" smtClean="0"/>
              <a:t>“Plagioclase” is the common name for all minerals in this series</a:t>
            </a:r>
          </a:p>
          <a:p>
            <a:endParaRPr lang="en-US" dirty="0"/>
          </a:p>
        </p:txBody>
      </p:sp>
      <p:sp>
        <p:nvSpPr>
          <p:cNvPr id="3" name="Title 2"/>
          <p:cNvSpPr>
            <a:spLocks noGrp="1"/>
          </p:cNvSpPr>
          <p:nvPr>
            <p:ph type="title"/>
          </p:nvPr>
        </p:nvSpPr>
        <p:spPr/>
        <p:txBody>
          <a:bodyPr/>
          <a:lstStyle/>
          <a:p>
            <a:r>
              <a:rPr smtClean="0"/>
              <a:t>Plagioclase Feldspar Series</a:t>
            </a:r>
            <a:endParaRPr lang="en-US" dirty="0"/>
          </a:p>
        </p:txBody>
      </p:sp>
      <p:sp>
        <p:nvSpPr>
          <p:cNvPr id="6" name="TextBox 5"/>
          <p:cNvSpPr txBox="1"/>
          <p:nvPr/>
        </p:nvSpPr>
        <p:spPr>
          <a:xfrm>
            <a:off x="152400" y="6172200"/>
            <a:ext cx="1203535" cy="338554"/>
          </a:xfrm>
          <a:prstGeom prst="rect">
            <a:avLst/>
          </a:prstGeom>
          <a:noFill/>
        </p:spPr>
        <p:txBody>
          <a:bodyPr wrap="none" rtlCol="0">
            <a:spAutoFit/>
          </a:bodyPr>
          <a:lstStyle/>
          <a:p>
            <a:r>
              <a:rPr lang="en-US" sz="1600" dirty="0" smtClean="0"/>
              <a:t>Source:  </a:t>
            </a:r>
            <a:r>
              <a:rPr lang="en-US" sz="1600" dirty="0" smtClean="0">
                <a:hlinkClick r:id="rId5"/>
              </a:rPr>
              <a:t>1</a:t>
            </a:r>
            <a:r>
              <a:rPr lang="en-US" sz="1600" dirty="0" smtClean="0"/>
              <a:t>, </a:t>
            </a:r>
            <a:r>
              <a:rPr lang="en-US" sz="1600" dirty="0" smtClean="0">
                <a:hlinkClick r:id="rId6"/>
              </a:rPr>
              <a:t>2</a:t>
            </a:r>
            <a:endParaRPr lang="en-US" sz="1600" dirty="0"/>
          </a:p>
        </p:txBody>
      </p:sp>
      <p:sp>
        <p:nvSpPr>
          <p:cNvPr id="8" name="Slide Number Placeholder 7"/>
          <p:cNvSpPr>
            <a:spLocks noGrp="1"/>
          </p:cNvSpPr>
          <p:nvPr>
            <p:ph type="sldNum" sz="quarter" idx="15"/>
          </p:nvPr>
        </p:nvSpPr>
        <p:spPr/>
        <p:txBody>
          <a:bodyPr/>
          <a:lstStyle/>
          <a:p>
            <a:fld id="{73F0674A-C1D1-4583-8C45-EA7B8638D34B}" type="slidenum">
              <a:rPr lang="en-US" smtClean="0"/>
              <a:pPr/>
              <a:t>31</a:t>
            </a:fld>
            <a:r>
              <a:rPr lang="en-US" smtClean="0"/>
              <a:t>/54</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Crystal Structure</a:t>
            </a:r>
          </a:p>
          <a:p>
            <a:pPr lvl="1"/>
            <a:r>
              <a:rPr lang="en-US" dirty="0" err="1" smtClean="0"/>
              <a:t>Tectosilicates</a:t>
            </a:r>
            <a:r>
              <a:rPr lang="en-US" dirty="0" smtClean="0"/>
              <a:t> (Framework Silicates)</a:t>
            </a:r>
          </a:p>
          <a:p>
            <a:pPr lvl="2"/>
            <a:r>
              <a:rPr lang="en-US" dirty="0" smtClean="0"/>
              <a:t>Al</a:t>
            </a:r>
            <a:r>
              <a:rPr lang="en-US" baseline="30000" dirty="0" smtClean="0"/>
              <a:t>+3</a:t>
            </a:r>
            <a:r>
              <a:rPr lang="en-US" dirty="0" smtClean="0"/>
              <a:t> replaces some of the SiO</a:t>
            </a:r>
            <a:r>
              <a:rPr lang="en-US" baseline="-25000" dirty="0" smtClean="0"/>
              <a:t>2,</a:t>
            </a:r>
            <a:r>
              <a:rPr lang="en-US" dirty="0" smtClean="0"/>
              <a:t> creates a charge imbalance forms</a:t>
            </a:r>
          </a:p>
          <a:p>
            <a:pPr lvl="2"/>
            <a:r>
              <a:rPr lang="en-US" dirty="0" smtClean="0"/>
              <a:t>allows other ions to be incorporated</a:t>
            </a:r>
          </a:p>
          <a:p>
            <a:pPr lvl="1"/>
            <a:endParaRPr lang="en-US" dirty="0" smtClean="0"/>
          </a:p>
        </p:txBody>
      </p:sp>
      <p:sp>
        <p:nvSpPr>
          <p:cNvPr id="3" name="Title 2"/>
          <p:cNvSpPr>
            <a:spLocks noGrp="1"/>
          </p:cNvSpPr>
          <p:nvPr>
            <p:ph type="title"/>
          </p:nvPr>
        </p:nvSpPr>
        <p:spPr/>
        <p:txBody>
          <a:bodyPr/>
          <a:lstStyle/>
          <a:p>
            <a:r>
              <a:rPr smtClean="0"/>
              <a:t>Plagioclase Feldspar Series</a:t>
            </a:r>
            <a:endParaRPr lang="en-US" dirty="0"/>
          </a:p>
        </p:txBody>
      </p:sp>
      <p:sp>
        <p:nvSpPr>
          <p:cNvPr id="6" name="TextBox 5"/>
          <p:cNvSpPr txBox="1"/>
          <p:nvPr/>
        </p:nvSpPr>
        <p:spPr>
          <a:xfrm>
            <a:off x="168065" y="6172200"/>
            <a:ext cx="1203535"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a:t>
            </a:r>
            <a:r>
              <a:rPr lang="en-US" sz="1600" dirty="0" smtClean="0">
                <a:hlinkClick r:id="rId4"/>
              </a:rPr>
              <a:t>2</a:t>
            </a:r>
            <a:endParaRPr lang="en-US" sz="1600" dirty="0"/>
          </a:p>
        </p:txBody>
      </p:sp>
      <p:sp>
        <p:nvSpPr>
          <p:cNvPr id="8" name="Slide Number Placeholder 7"/>
          <p:cNvSpPr>
            <a:spLocks noGrp="1"/>
          </p:cNvSpPr>
          <p:nvPr>
            <p:ph type="sldNum" sz="quarter" idx="15"/>
          </p:nvPr>
        </p:nvSpPr>
        <p:spPr/>
        <p:txBody>
          <a:bodyPr/>
          <a:lstStyle/>
          <a:p>
            <a:fld id="{73F0674A-C1D1-4583-8C45-EA7B8638D34B}" type="slidenum">
              <a:rPr lang="en-US" smtClean="0"/>
              <a:pPr/>
              <a:t>32</a:t>
            </a:fld>
            <a:r>
              <a:rPr lang="en-US" smtClean="0"/>
              <a:t>/54</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Physical Properties</a:t>
            </a:r>
          </a:p>
          <a:p>
            <a:pPr lvl="1"/>
            <a:r>
              <a:rPr lang="en-US" dirty="0" smtClean="0"/>
              <a:t>Luster: Vitreous</a:t>
            </a:r>
          </a:p>
          <a:p>
            <a:pPr lvl="1"/>
            <a:r>
              <a:rPr lang="en-US" dirty="0" smtClean="0"/>
              <a:t>Color: </a:t>
            </a:r>
            <a:r>
              <a:rPr lang="en-US" u="sng" dirty="0" smtClean="0"/>
              <a:t>white</a:t>
            </a:r>
            <a:r>
              <a:rPr lang="en-US" dirty="0" smtClean="0"/>
              <a:t>, but varies with </a:t>
            </a:r>
            <a:br>
              <a:rPr lang="en-US" dirty="0" smtClean="0"/>
            </a:br>
            <a:r>
              <a:rPr lang="en-US" dirty="0" smtClean="0"/>
              <a:t>species </a:t>
            </a:r>
          </a:p>
          <a:p>
            <a:pPr lvl="1"/>
            <a:r>
              <a:rPr lang="en-US" dirty="0" smtClean="0"/>
              <a:t>Streak: White</a:t>
            </a:r>
          </a:p>
          <a:p>
            <a:pPr lvl="1"/>
            <a:r>
              <a:rPr lang="en-US" dirty="0" smtClean="0"/>
              <a:t>Hardness (Mohs): 6 – 6 ½ </a:t>
            </a:r>
          </a:p>
          <a:p>
            <a:pPr lvl="1"/>
            <a:r>
              <a:rPr lang="en-US" dirty="0" smtClean="0"/>
              <a:t>Cleavage: two cleavages meet at </a:t>
            </a:r>
            <a:br>
              <a:rPr lang="en-US" dirty="0" smtClean="0"/>
            </a:br>
            <a:r>
              <a:rPr lang="en-US" dirty="0" smtClean="0"/>
              <a:t>nearly 90°</a:t>
            </a:r>
          </a:p>
          <a:p>
            <a:pPr lvl="2"/>
            <a:r>
              <a:rPr lang="en-US" dirty="0" smtClean="0"/>
              <a:t>“striations”, which show up in </a:t>
            </a:r>
            <a:br>
              <a:rPr lang="en-US" dirty="0" smtClean="0"/>
            </a:br>
            <a:r>
              <a:rPr lang="en-US" dirty="0" smtClean="0"/>
              <a:t>reflected light.</a:t>
            </a:r>
          </a:p>
        </p:txBody>
      </p:sp>
      <p:sp>
        <p:nvSpPr>
          <p:cNvPr id="3" name="Title 2"/>
          <p:cNvSpPr>
            <a:spLocks noGrp="1"/>
          </p:cNvSpPr>
          <p:nvPr>
            <p:ph type="title"/>
          </p:nvPr>
        </p:nvSpPr>
        <p:spPr/>
        <p:txBody>
          <a:bodyPr/>
          <a:lstStyle/>
          <a:p>
            <a:r>
              <a:rPr dirty="0" smtClean="0"/>
              <a:t>Plagioclase Feldspar Series</a:t>
            </a:r>
            <a:endParaRPr lang="en-US" dirty="0"/>
          </a:p>
        </p:txBody>
      </p:sp>
      <p:sp>
        <p:nvSpPr>
          <p:cNvPr id="6" name="TextBox 5"/>
          <p:cNvSpPr txBox="1"/>
          <p:nvPr/>
        </p:nvSpPr>
        <p:spPr>
          <a:xfrm>
            <a:off x="152400" y="6172200"/>
            <a:ext cx="1203535"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a:t>
            </a:r>
            <a:r>
              <a:rPr lang="en-US" sz="1600" dirty="0" smtClean="0">
                <a:hlinkClick r:id="rId4"/>
              </a:rPr>
              <a:t>2</a:t>
            </a:r>
            <a:endParaRPr lang="en-US" sz="1600" dirty="0"/>
          </a:p>
        </p:txBody>
      </p:sp>
      <p:pic>
        <p:nvPicPr>
          <p:cNvPr id="4098" name="Picture 2"/>
          <p:cNvPicPr>
            <a:picLocks noChangeAspect="1" noChangeArrowheads="1"/>
          </p:cNvPicPr>
          <p:nvPr/>
        </p:nvPicPr>
        <p:blipFill>
          <a:blip r:embed="rId5" cstate="print"/>
          <a:srcRect/>
          <a:stretch>
            <a:fillRect/>
          </a:stretch>
        </p:blipFill>
        <p:spPr bwMode="auto">
          <a:xfrm>
            <a:off x="5917233" y="1371600"/>
            <a:ext cx="2826716" cy="21240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6" cstate="print"/>
          <a:srcRect/>
          <a:stretch>
            <a:fillRect/>
          </a:stretch>
        </p:blipFill>
        <p:spPr bwMode="auto">
          <a:xfrm>
            <a:off x="5943600" y="3605819"/>
            <a:ext cx="2781300" cy="2566381"/>
          </a:xfrm>
          <a:prstGeom prst="rect">
            <a:avLst/>
          </a:prstGeom>
          <a:noFill/>
          <a:ln w="9525">
            <a:noFill/>
            <a:miter lim="800000"/>
            <a:headEnd/>
            <a:tailEnd/>
          </a:ln>
          <a:effectLst/>
        </p:spPr>
      </p:pic>
      <p:sp>
        <p:nvSpPr>
          <p:cNvPr id="9" name="Slide Number Placeholder 8"/>
          <p:cNvSpPr>
            <a:spLocks noGrp="1"/>
          </p:cNvSpPr>
          <p:nvPr>
            <p:ph type="sldNum" sz="quarter" idx="15"/>
          </p:nvPr>
        </p:nvSpPr>
        <p:spPr/>
        <p:txBody>
          <a:bodyPr/>
          <a:lstStyle/>
          <a:p>
            <a:fld id="{73F0674A-C1D1-4583-8C45-EA7B8638D34B}" type="slidenum">
              <a:rPr lang="en-US" smtClean="0"/>
              <a:pPr/>
              <a:t>33</a:t>
            </a:fld>
            <a:r>
              <a:rPr lang="en-US" smtClean="0"/>
              <a:t>/54</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How to find in an igneous rock:</a:t>
            </a:r>
          </a:p>
          <a:p>
            <a:pPr lvl="1"/>
            <a:r>
              <a:rPr lang="en-US" dirty="0" smtClean="0"/>
              <a:t>Chalky white</a:t>
            </a:r>
          </a:p>
          <a:p>
            <a:pPr lvl="1"/>
            <a:r>
              <a:rPr lang="en-US" dirty="0" smtClean="0"/>
              <a:t>Striations </a:t>
            </a:r>
          </a:p>
          <a:p>
            <a:pPr lvl="1"/>
            <a:r>
              <a:rPr lang="en-US" dirty="0" smtClean="0"/>
              <a:t>Cleavage</a:t>
            </a:r>
          </a:p>
          <a:p>
            <a:pPr lvl="1"/>
            <a:r>
              <a:rPr lang="en-US" dirty="0" smtClean="0"/>
              <a:t>Cannot be scratched </a:t>
            </a:r>
            <a:br>
              <a:rPr lang="en-US" dirty="0" smtClean="0"/>
            </a:br>
            <a:r>
              <a:rPr lang="en-US" dirty="0" smtClean="0"/>
              <a:t>with a knife</a:t>
            </a:r>
          </a:p>
          <a:p>
            <a:pPr lvl="1"/>
            <a:r>
              <a:rPr lang="en-US" dirty="0" smtClean="0"/>
              <a:t>Most common </a:t>
            </a:r>
            <a:br>
              <a:rPr lang="en-US" dirty="0" smtClean="0"/>
            </a:br>
            <a:r>
              <a:rPr lang="en-US" dirty="0" smtClean="0"/>
              <a:t>igneous mineral</a:t>
            </a:r>
          </a:p>
          <a:p>
            <a:pPr lvl="1"/>
            <a:endParaRPr lang="en-US" dirty="0" smtClean="0"/>
          </a:p>
          <a:p>
            <a:pPr lvl="1"/>
            <a:endParaRPr lang="en-US" dirty="0" smtClean="0"/>
          </a:p>
          <a:p>
            <a:pPr lvl="1"/>
            <a:endParaRPr lang="en-US" dirty="0"/>
          </a:p>
        </p:txBody>
      </p:sp>
      <p:sp>
        <p:nvSpPr>
          <p:cNvPr id="3" name="Title 2"/>
          <p:cNvSpPr>
            <a:spLocks noGrp="1"/>
          </p:cNvSpPr>
          <p:nvPr>
            <p:ph type="title"/>
          </p:nvPr>
        </p:nvSpPr>
        <p:spPr/>
        <p:txBody>
          <a:bodyPr/>
          <a:lstStyle/>
          <a:p>
            <a:r>
              <a:rPr lang="en-US" dirty="0" smtClean="0"/>
              <a:t>Plagioclase Feldspar Series</a:t>
            </a:r>
            <a:endParaRPr lang="en-US" dirty="0"/>
          </a:p>
        </p:txBody>
      </p:sp>
      <p:sp>
        <p:nvSpPr>
          <p:cNvPr id="13" name="TextBox 12"/>
          <p:cNvSpPr txBox="1"/>
          <p:nvPr/>
        </p:nvSpPr>
        <p:spPr>
          <a:xfrm>
            <a:off x="152400" y="6172200"/>
            <a:ext cx="1203535"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a:t>
            </a:r>
            <a:r>
              <a:rPr lang="en-US" sz="1600" dirty="0" smtClean="0">
                <a:hlinkClick r:id="rId4"/>
              </a:rPr>
              <a:t>2</a:t>
            </a:r>
            <a:endParaRPr lang="en-US" sz="1600" dirty="0"/>
          </a:p>
        </p:txBody>
      </p:sp>
      <p:pic>
        <p:nvPicPr>
          <p:cNvPr id="6146" name="Picture 2"/>
          <p:cNvPicPr>
            <a:picLocks noChangeAspect="1" noChangeArrowheads="1"/>
          </p:cNvPicPr>
          <p:nvPr/>
        </p:nvPicPr>
        <p:blipFill>
          <a:blip r:embed="rId5" cstate="print"/>
          <a:srcRect/>
          <a:stretch>
            <a:fillRect/>
          </a:stretch>
        </p:blipFill>
        <p:spPr bwMode="auto">
          <a:xfrm>
            <a:off x="6096000" y="1295399"/>
            <a:ext cx="2581275" cy="3218213"/>
          </a:xfrm>
          <a:prstGeom prst="rect">
            <a:avLst/>
          </a:prstGeom>
          <a:noFill/>
          <a:ln w="9525">
            <a:noFill/>
            <a:miter lim="800000"/>
            <a:headEnd/>
            <a:tailEnd/>
          </a:ln>
        </p:spPr>
      </p:pic>
      <p:pic>
        <p:nvPicPr>
          <p:cNvPr id="6147" name="Picture 3"/>
          <p:cNvPicPr>
            <a:picLocks noChangeAspect="1" noChangeArrowheads="1"/>
          </p:cNvPicPr>
          <p:nvPr/>
        </p:nvPicPr>
        <p:blipFill>
          <a:blip r:embed="rId6" cstate="print"/>
          <a:srcRect/>
          <a:stretch>
            <a:fillRect/>
          </a:stretch>
        </p:blipFill>
        <p:spPr bwMode="auto">
          <a:xfrm>
            <a:off x="3505200" y="3886200"/>
            <a:ext cx="3505200" cy="2628900"/>
          </a:xfrm>
          <a:prstGeom prst="rect">
            <a:avLst/>
          </a:prstGeom>
          <a:noFill/>
          <a:ln w="9525">
            <a:noFill/>
            <a:miter lim="800000"/>
            <a:headEnd/>
            <a:tailEnd/>
          </a:ln>
        </p:spPr>
      </p:pic>
      <p:sp>
        <p:nvSpPr>
          <p:cNvPr id="9" name="Slide Number Placeholder 8"/>
          <p:cNvSpPr>
            <a:spLocks noGrp="1"/>
          </p:cNvSpPr>
          <p:nvPr>
            <p:ph type="sldNum" sz="quarter" idx="15"/>
          </p:nvPr>
        </p:nvSpPr>
        <p:spPr/>
        <p:txBody>
          <a:bodyPr/>
          <a:lstStyle/>
          <a:p>
            <a:fld id="{73F0674A-C1D1-4583-8C45-EA7B8638D34B}" type="slidenum">
              <a:rPr lang="en-US" smtClean="0"/>
              <a:pPr/>
              <a:t>34</a:t>
            </a:fld>
            <a:r>
              <a:rPr lang="en-US" smtClean="0"/>
              <a:t>/54</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Forms after the discontinuous and continuous reaction series minerals have formed</a:t>
            </a:r>
          </a:p>
          <a:p>
            <a:r>
              <a:rPr lang="en-US" dirty="0" smtClean="0"/>
              <a:t>Rich in K and Na</a:t>
            </a:r>
          </a:p>
          <a:p>
            <a:r>
              <a:rPr lang="en-US" dirty="0" smtClean="0"/>
              <a:t>Includes:</a:t>
            </a:r>
          </a:p>
          <a:p>
            <a:pPr lvl="1"/>
            <a:r>
              <a:rPr lang="en-US" dirty="0" smtClean="0"/>
              <a:t>Albite:  NaAlSi</a:t>
            </a:r>
            <a:r>
              <a:rPr lang="en-US" baseline="-25000" dirty="0" smtClean="0"/>
              <a:t>3</a:t>
            </a:r>
            <a:r>
              <a:rPr lang="en-US" dirty="0" smtClean="0"/>
              <a:t>O</a:t>
            </a:r>
            <a:r>
              <a:rPr lang="en-US" baseline="-25000" dirty="0" smtClean="0"/>
              <a:t>8</a:t>
            </a:r>
          </a:p>
          <a:p>
            <a:pPr lvl="1"/>
            <a:r>
              <a:rPr lang="en-US" dirty="0" err="1" smtClean="0"/>
              <a:t>Anorthoclase</a:t>
            </a:r>
            <a:r>
              <a:rPr lang="en-US" dirty="0" smtClean="0"/>
              <a:t>:  (</a:t>
            </a:r>
            <a:r>
              <a:rPr lang="en-US" dirty="0" err="1" smtClean="0"/>
              <a:t>Na,K</a:t>
            </a:r>
            <a:r>
              <a:rPr lang="en-US" dirty="0" smtClean="0"/>
              <a:t>)AlSi</a:t>
            </a:r>
            <a:r>
              <a:rPr lang="en-US" baseline="-25000" dirty="0" smtClean="0"/>
              <a:t>3</a:t>
            </a:r>
            <a:r>
              <a:rPr lang="en-US" dirty="0" smtClean="0"/>
              <a:t>O</a:t>
            </a:r>
            <a:r>
              <a:rPr lang="en-US" baseline="-25000" dirty="0" smtClean="0"/>
              <a:t>8</a:t>
            </a:r>
            <a:r>
              <a:rPr lang="en-US" dirty="0" smtClean="0"/>
              <a:t> </a:t>
            </a:r>
          </a:p>
          <a:p>
            <a:pPr lvl="1"/>
            <a:r>
              <a:rPr lang="en-US" dirty="0" smtClean="0"/>
              <a:t>Microcline: KAlSi</a:t>
            </a:r>
            <a:r>
              <a:rPr lang="en-US" baseline="-25000" dirty="0" smtClean="0"/>
              <a:t>3</a:t>
            </a:r>
            <a:r>
              <a:rPr lang="en-US" dirty="0" smtClean="0"/>
              <a:t>O</a:t>
            </a:r>
            <a:r>
              <a:rPr lang="en-US" baseline="-25000" dirty="0" smtClean="0"/>
              <a:t>8</a:t>
            </a:r>
            <a:endParaRPr lang="en-US" dirty="0" smtClean="0"/>
          </a:p>
          <a:p>
            <a:pPr lvl="1"/>
            <a:r>
              <a:rPr lang="en-US" dirty="0" smtClean="0"/>
              <a:t>Orthoclase: KAlSi</a:t>
            </a:r>
            <a:r>
              <a:rPr lang="en-US" baseline="-25000" dirty="0" smtClean="0"/>
              <a:t>3</a:t>
            </a:r>
            <a:r>
              <a:rPr lang="en-US" dirty="0" smtClean="0"/>
              <a:t>O</a:t>
            </a:r>
            <a:r>
              <a:rPr lang="en-US" baseline="-25000" dirty="0" smtClean="0"/>
              <a:t>8</a:t>
            </a:r>
            <a:r>
              <a:rPr lang="en-US" dirty="0" smtClean="0"/>
              <a:t> </a:t>
            </a:r>
          </a:p>
          <a:p>
            <a:pPr lvl="1"/>
            <a:r>
              <a:rPr lang="en-US" dirty="0" smtClean="0"/>
              <a:t>Sanidine: KAlSi</a:t>
            </a:r>
            <a:r>
              <a:rPr lang="en-US" baseline="-25000" dirty="0" smtClean="0"/>
              <a:t>3</a:t>
            </a:r>
            <a:r>
              <a:rPr lang="en-US" dirty="0" smtClean="0"/>
              <a:t>O</a:t>
            </a:r>
            <a:r>
              <a:rPr lang="en-US" baseline="-25000" dirty="0" smtClean="0"/>
              <a:t>8</a:t>
            </a:r>
            <a:endParaRPr lang="en-US" dirty="0"/>
          </a:p>
        </p:txBody>
      </p:sp>
      <p:sp>
        <p:nvSpPr>
          <p:cNvPr id="3" name="Title 2"/>
          <p:cNvSpPr>
            <a:spLocks noGrp="1"/>
          </p:cNvSpPr>
          <p:nvPr>
            <p:ph type="title"/>
          </p:nvPr>
        </p:nvSpPr>
        <p:spPr/>
        <p:txBody>
          <a:bodyPr/>
          <a:lstStyle/>
          <a:p>
            <a:r>
              <a:rPr smtClean="0"/>
              <a:t>Alkali Felspar</a:t>
            </a:r>
            <a:endParaRPr lang="en-US" dirty="0"/>
          </a:p>
        </p:txBody>
      </p:sp>
      <p:sp>
        <p:nvSpPr>
          <p:cNvPr id="4" name="TextBox 3"/>
          <p:cNvSpPr txBox="1"/>
          <p:nvPr/>
        </p:nvSpPr>
        <p:spPr>
          <a:xfrm>
            <a:off x="168065" y="6172200"/>
            <a:ext cx="1203535"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a:t>
            </a:r>
            <a:r>
              <a:rPr lang="en-US" sz="1600" dirty="0" smtClean="0">
                <a:hlinkClick r:id="rId4"/>
              </a:rPr>
              <a:t>2</a:t>
            </a:r>
            <a:endParaRPr lang="en-US" sz="1600" dirty="0"/>
          </a:p>
        </p:txBody>
      </p:sp>
      <p:sp>
        <p:nvSpPr>
          <p:cNvPr id="7" name="Slide Number Placeholder 6"/>
          <p:cNvSpPr>
            <a:spLocks noGrp="1"/>
          </p:cNvSpPr>
          <p:nvPr>
            <p:ph type="sldNum" sz="quarter" idx="15"/>
          </p:nvPr>
        </p:nvSpPr>
        <p:spPr/>
        <p:txBody>
          <a:bodyPr/>
          <a:lstStyle/>
          <a:p>
            <a:fld id="{73F0674A-C1D1-4583-8C45-EA7B8638D34B}" type="slidenum">
              <a:rPr lang="en-US" smtClean="0"/>
              <a:pPr/>
              <a:t>35</a:t>
            </a:fld>
            <a:r>
              <a:rPr lang="en-US" smtClean="0"/>
              <a:t>/54</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Crystal Structure</a:t>
            </a:r>
          </a:p>
          <a:p>
            <a:pPr lvl="1"/>
            <a:r>
              <a:rPr lang="en-US" dirty="0" err="1" smtClean="0"/>
              <a:t>Tectosilicates</a:t>
            </a:r>
            <a:r>
              <a:rPr lang="en-US" dirty="0" smtClean="0"/>
              <a:t> (Framework Silicates)</a:t>
            </a:r>
          </a:p>
          <a:p>
            <a:pPr lvl="2"/>
            <a:r>
              <a:rPr lang="en-US" dirty="0" smtClean="0"/>
              <a:t>Al</a:t>
            </a:r>
            <a:r>
              <a:rPr lang="en-US" baseline="30000" dirty="0" smtClean="0"/>
              <a:t>+3</a:t>
            </a:r>
            <a:r>
              <a:rPr lang="en-US" dirty="0" smtClean="0"/>
              <a:t> replaces some of the SiO</a:t>
            </a:r>
            <a:r>
              <a:rPr lang="en-US" baseline="-25000" dirty="0" smtClean="0"/>
              <a:t>2,</a:t>
            </a:r>
            <a:r>
              <a:rPr lang="en-US" dirty="0" smtClean="0"/>
              <a:t> creates a charge imbalance forms</a:t>
            </a:r>
          </a:p>
          <a:p>
            <a:pPr lvl="2"/>
            <a:r>
              <a:rPr lang="en-US" dirty="0" smtClean="0"/>
              <a:t>allows other ions to be incorporated</a:t>
            </a:r>
          </a:p>
          <a:p>
            <a:pPr lvl="1"/>
            <a:endParaRPr lang="en-US" dirty="0" smtClean="0"/>
          </a:p>
        </p:txBody>
      </p:sp>
      <p:sp>
        <p:nvSpPr>
          <p:cNvPr id="3" name="Title 2"/>
          <p:cNvSpPr>
            <a:spLocks noGrp="1"/>
          </p:cNvSpPr>
          <p:nvPr>
            <p:ph type="title"/>
          </p:nvPr>
        </p:nvSpPr>
        <p:spPr/>
        <p:txBody>
          <a:bodyPr/>
          <a:lstStyle/>
          <a:p>
            <a:r>
              <a:rPr smtClean="0"/>
              <a:t>Orthoclase: KAlSi</a:t>
            </a:r>
            <a:r>
              <a:rPr baseline="-25000" smtClean="0"/>
              <a:t>3</a:t>
            </a:r>
            <a:r>
              <a:rPr smtClean="0"/>
              <a:t>O</a:t>
            </a:r>
            <a:r>
              <a:rPr baseline="-25000" smtClean="0"/>
              <a:t>8</a:t>
            </a:r>
            <a:endParaRPr lang="en-US" dirty="0"/>
          </a:p>
        </p:txBody>
      </p:sp>
      <p:sp>
        <p:nvSpPr>
          <p:cNvPr id="6" name="TextBox 5"/>
          <p:cNvSpPr txBox="1"/>
          <p:nvPr/>
        </p:nvSpPr>
        <p:spPr>
          <a:xfrm>
            <a:off x="152400" y="6172200"/>
            <a:ext cx="1203535"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a:t>
            </a:r>
            <a:r>
              <a:rPr lang="en-US" sz="1600" dirty="0" smtClean="0">
                <a:hlinkClick r:id="rId4"/>
              </a:rPr>
              <a:t>2</a:t>
            </a:r>
            <a:endParaRPr lang="en-US" sz="1600" dirty="0"/>
          </a:p>
        </p:txBody>
      </p:sp>
      <p:sp>
        <p:nvSpPr>
          <p:cNvPr id="8" name="Slide Number Placeholder 7"/>
          <p:cNvSpPr>
            <a:spLocks noGrp="1"/>
          </p:cNvSpPr>
          <p:nvPr>
            <p:ph type="sldNum" sz="quarter" idx="15"/>
          </p:nvPr>
        </p:nvSpPr>
        <p:spPr/>
        <p:txBody>
          <a:bodyPr/>
          <a:lstStyle/>
          <a:p>
            <a:fld id="{73F0674A-C1D1-4583-8C45-EA7B8638D34B}" type="slidenum">
              <a:rPr lang="en-US" smtClean="0"/>
              <a:pPr/>
              <a:t>36</a:t>
            </a:fld>
            <a:r>
              <a:rPr lang="en-US" smtClean="0"/>
              <a:t>/54</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Physical Properties</a:t>
            </a:r>
          </a:p>
          <a:p>
            <a:pPr lvl="1"/>
            <a:r>
              <a:rPr lang="en-US" dirty="0" smtClean="0"/>
              <a:t>Luster: Vitreous</a:t>
            </a:r>
          </a:p>
          <a:p>
            <a:pPr lvl="1"/>
            <a:r>
              <a:rPr lang="en-US" dirty="0" smtClean="0"/>
              <a:t>Color: </a:t>
            </a:r>
            <a:r>
              <a:rPr lang="en-US" u="sng" dirty="0" smtClean="0"/>
              <a:t>salmon/pink</a:t>
            </a:r>
            <a:r>
              <a:rPr lang="en-US" dirty="0" smtClean="0"/>
              <a:t>, but varies </a:t>
            </a:r>
            <a:br>
              <a:rPr lang="en-US" dirty="0" smtClean="0"/>
            </a:br>
            <a:r>
              <a:rPr lang="en-US" dirty="0" smtClean="0"/>
              <a:t>with  species </a:t>
            </a:r>
          </a:p>
          <a:p>
            <a:pPr lvl="1"/>
            <a:r>
              <a:rPr lang="en-US" dirty="0" smtClean="0"/>
              <a:t>Streak: Colorless to White</a:t>
            </a:r>
          </a:p>
          <a:p>
            <a:pPr lvl="1"/>
            <a:r>
              <a:rPr lang="en-US" dirty="0" smtClean="0"/>
              <a:t>Hardness (Mohs): 6 – 6 ½ </a:t>
            </a:r>
          </a:p>
          <a:p>
            <a:pPr lvl="1"/>
            <a:r>
              <a:rPr lang="en-US" dirty="0" smtClean="0"/>
              <a:t>Cleavage: two cleavages meet at </a:t>
            </a:r>
            <a:br>
              <a:rPr lang="en-US" dirty="0" smtClean="0"/>
            </a:br>
            <a:r>
              <a:rPr lang="en-US" dirty="0" smtClean="0"/>
              <a:t>nearly 90°</a:t>
            </a:r>
          </a:p>
        </p:txBody>
      </p:sp>
      <p:sp>
        <p:nvSpPr>
          <p:cNvPr id="3" name="Title 2"/>
          <p:cNvSpPr>
            <a:spLocks noGrp="1"/>
          </p:cNvSpPr>
          <p:nvPr>
            <p:ph type="title"/>
          </p:nvPr>
        </p:nvSpPr>
        <p:spPr/>
        <p:txBody>
          <a:bodyPr/>
          <a:lstStyle/>
          <a:p>
            <a:r>
              <a:rPr dirty="0" smtClean="0"/>
              <a:t>Orthoclase: KAlSi</a:t>
            </a:r>
            <a:r>
              <a:rPr baseline="-25000" dirty="0" smtClean="0"/>
              <a:t>3</a:t>
            </a:r>
            <a:r>
              <a:rPr dirty="0" smtClean="0"/>
              <a:t>O</a:t>
            </a:r>
            <a:r>
              <a:rPr baseline="-25000" dirty="0" smtClean="0"/>
              <a:t>8</a:t>
            </a:r>
            <a:endParaRPr lang="en-US" dirty="0"/>
          </a:p>
        </p:txBody>
      </p:sp>
      <p:sp>
        <p:nvSpPr>
          <p:cNvPr id="6" name="TextBox 5"/>
          <p:cNvSpPr txBox="1"/>
          <p:nvPr/>
        </p:nvSpPr>
        <p:spPr>
          <a:xfrm>
            <a:off x="235038" y="6172200"/>
            <a:ext cx="1822362" cy="338554"/>
          </a:xfrm>
          <a:prstGeom prst="rect">
            <a:avLst/>
          </a:prstGeom>
          <a:noFill/>
        </p:spPr>
        <p:txBody>
          <a:bodyPr wrap="square" rtlCol="0">
            <a:spAutoFit/>
          </a:bodyPr>
          <a:lstStyle/>
          <a:p>
            <a:r>
              <a:rPr lang="en-US" sz="1600" dirty="0" smtClean="0"/>
              <a:t>Source:  </a:t>
            </a:r>
            <a:r>
              <a:rPr lang="en-US" sz="1600" dirty="0" smtClean="0">
                <a:hlinkClick r:id="rId3"/>
              </a:rPr>
              <a:t>1</a:t>
            </a:r>
            <a:r>
              <a:rPr lang="en-US" sz="1600" dirty="0" smtClean="0"/>
              <a:t>, </a:t>
            </a:r>
            <a:r>
              <a:rPr lang="en-US" sz="1600" dirty="0" smtClean="0">
                <a:hlinkClick r:id="rId4"/>
              </a:rPr>
              <a:t>2</a:t>
            </a:r>
            <a:r>
              <a:rPr lang="en-US" sz="1600" dirty="0" smtClean="0"/>
              <a:t>, </a:t>
            </a:r>
            <a:r>
              <a:rPr lang="en-US" sz="1600" dirty="0" smtClean="0">
                <a:hlinkClick r:id="rId5"/>
              </a:rPr>
              <a:t>3</a:t>
            </a:r>
            <a:r>
              <a:rPr lang="en-US" sz="1600" dirty="0" smtClean="0"/>
              <a:t>, </a:t>
            </a:r>
            <a:r>
              <a:rPr lang="en-US" sz="1600" dirty="0" smtClean="0">
                <a:hlinkClick r:id="rId6"/>
              </a:rPr>
              <a:t>4</a:t>
            </a:r>
            <a:endParaRPr lang="en-US" sz="1600" dirty="0"/>
          </a:p>
        </p:txBody>
      </p:sp>
      <p:pic>
        <p:nvPicPr>
          <p:cNvPr id="1026" name="Picture 2"/>
          <p:cNvPicPr>
            <a:picLocks noChangeAspect="1" noChangeArrowheads="1"/>
          </p:cNvPicPr>
          <p:nvPr/>
        </p:nvPicPr>
        <p:blipFill>
          <a:blip r:embed="rId7" cstate="print"/>
          <a:srcRect/>
          <a:stretch>
            <a:fillRect/>
          </a:stretch>
        </p:blipFill>
        <p:spPr bwMode="auto">
          <a:xfrm>
            <a:off x="5410200" y="3581400"/>
            <a:ext cx="3333750" cy="22479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8" cstate="print"/>
          <a:srcRect l="14179" t="9494" r="6581" b="8047"/>
          <a:stretch>
            <a:fillRect/>
          </a:stretch>
        </p:blipFill>
        <p:spPr bwMode="auto">
          <a:xfrm>
            <a:off x="5410200" y="914400"/>
            <a:ext cx="3318042" cy="2590800"/>
          </a:xfrm>
          <a:prstGeom prst="rect">
            <a:avLst/>
          </a:prstGeom>
          <a:noFill/>
          <a:ln w="9525">
            <a:noFill/>
            <a:miter lim="800000"/>
            <a:headEnd/>
            <a:tailEnd/>
          </a:ln>
          <a:effectLst/>
        </p:spPr>
      </p:pic>
      <p:sp>
        <p:nvSpPr>
          <p:cNvPr id="9" name="Slide Number Placeholder 8"/>
          <p:cNvSpPr>
            <a:spLocks noGrp="1"/>
          </p:cNvSpPr>
          <p:nvPr>
            <p:ph type="sldNum" sz="quarter" idx="15"/>
          </p:nvPr>
        </p:nvSpPr>
        <p:spPr/>
        <p:txBody>
          <a:bodyPr/>
          <a:lstStyle/>
          <a:p>
            <a:fld id="{73F0674A-C1D1-4583-8C45-EA7B8638D34B}" type="slidenum">
              <a:rPr lang="en-US" smtClean="0"/>
              <a:pPr/>
              <a:t>37</a:t>
            </a:fld>
            <a:r>
              <a:rPr lang="en-US" smtClean="0"/>
              <a:t>/54</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How to find in an igneous rock:</a:t>
            </a:r>
          </a:p>
          <a:p>
            <a:pPr lvl="1"/>
            <a:r>
              <a:rPr lang="en-US" dirty="0" smtClean="0"/>
              <a:t>Think </a:t>
            </a:r>
            <a:r>
              <a:rPr lang="en-US" dirty="0" smtClean="0">
                <a:solidFill>
                  <a:srgbClr val="FF99CC"/>
                </a:solidFill>
              </a:rPr>
              <a:t>PINK</a:t>
            </a:r>
            <a:r>
              <a:rPr lang="en-US" dirty="0" smtClean="0"/>
              <a:t>!</a:t>
            </a:r>
          </a:p>
          <a:p>
            <a:pPr lvl="1"/>
            <a:r>
              <a:rPr lang="en-US" dirty="0" smtClean="0"/>
              <a:t>No striations </a:t>
            </a:r>
          </a:p>
          <a:p>
            <a:pPr lvl="1"/>
            <a:r>
              <a:rPr lang="en-US" dirty="0" smtClean="0"/>
              <a:t>Cleavage</a:t>
            </a:r>
          </a:p>
          <a:p>
            <a:pPr lvl="1"/>
            <a:r>
              <a:rPr lang="en-US" dirty="0" smtClean="0"/>
              <a:t>Cannot be scratched </a:t>
            </a:r>
            <a:br>
              <a:rPr lang="en-US" dirty="0" smtClean="0"/>
            </a:br>
            <a:r>
              <a:rPr lang="en-US" dirty="0" smtClean="0"/>
              <a:t>with a knife</a:t>
            </a:r>
          </a:p>
          <a:p>
            <a:pPr lvl="1"/>
            <a:endParaRPr lang="en-US" dirty="0" smtClean="0"/>
          </a:p>
          <a:p>
            <a:pPr lvl="1"/>
            <a:endParaRPr lang="en-US" dirty="0" smtClean="0"/>
          </a:p>
          <a:p>
            <a:pPr lvl="1"/>
            <a:endParaRPr lang="en-US" dirty="0" smtClean="0"/>
          </a:p>
          <a:p>
            <a:pPr lvl="1"/>
            <a:endParaRPr lang="en-US" dirty="0"/>
          </a:p>
        </p:txBody>
      </p:sp>
      <p:sp>
        <p:nvSpPr>
          <p:cNvPr id="3" name="Title 2"/>
          <p:cNvSpPr>
            <a:spLocks noGrp="1"/>
          </p:cNvSpPr>
          <p:nvPr>
            <p:ph type="title"/>
          </p:nvPr>
        </p:nvSpPr>
        <p:spPr/>
        <p:txBody>
          <a:bodyPr/>
          <a:lstStyle/>
          <a:p>
            <a:r>
              <a:rPr lang="en-US" dirty="0" smtClean="0"/>
              <a:t>Orthoclase: KAlSi</a:t>
            </a:r>
            <a:r>
              <a:rPr lang="en-US" baseline="-25000" dirty="0" smtClean="0"/>
              <a:t>3</a:t>
            </a:r>
            <a:r>
              <a:rPr lang="en-US" dirty="0" smtClean="0"/>
              <a:t>O</a:t>
            </a:r>
            <a:r>
              <a:rPr lang="en-US" baseline="-25000" dirty="0" smtClean="0"/>
              <a:t>8</a:t>
            </a:r>
            <a:endParaRPr lang="en-US" dirty="0"/>
          </a:p>
        </p:txBody>
      </p:sp>
      <p:sp>
        <p:nvSpPr>
          <p:cNvPr id="13" name="TextBox 12"/>
          <p:cNvSpPr txBox="1"/>
          <p:nvPr/>
        </p:nvSpPr>
        <p:spPr>
          <a:xfrm>
            <a:off x="152400" y="6172200"/>
            <a:ext cx="1203535"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a:t>
            </a:r>
            <a:r>
              <a:rPr lang="en-US" sz="1600" dirty="0" smtClean="0">
                <a:hlinkClick r:id="rId4"/>
              </a:rPr>
              <a:t>2</a:t>
            </a:r>
            <a:endParaRPr lang="en-US" sz="1600" dirty="0"/>
          </a:p>
        </p:txBody>
      </p:sp>
      <p:pic>
        <p:nvPicPr>
          <p:cNvPr id="5122" name="Picture 2"/>
          <p:cNvPicPr>
            <a:picLocks noChangeAspect="1" noChangeArrowheads="1"/>
          </p:cNvPicPr>
          <p:nvPr/>
        </p:nvPicPr>
        <p:blipFill>
          <a:blip r:embed="rId5" cstate="print"/>
          <a:srcRect/>
          <a:stretch>
            <a:fillRect/>
          </a:stretch>
        </p:blipFill>
        <p:spPr bwMode="auto">
          <a:xfrm>
            <a:off x="5486400" y="1371600"/>
            <a:ext cx="3333750" cy="2505075"/>
          </a:xfrm>
          <a:prstGeom prst="rect">
            <a:avLst/>
          </a:prstGeom>
          <a:noFill/>
          <a:ln w="9525">
            <a:noFill/>
            <a:miter lim="800000"/>
            <a:headEnd/>
            <a:tailEnd/>
          </a:ln>
        </p:spPr>
      </p:pic>
      <p:pic>
        <p:nvPicPr>
          <p:cNvPr id="5123" name="Picture 3"/>
          <p:cNvPicPr>
            <a:picLocks noChangeAspect="1" noChangeArrowheads="1"/>
          </p:cNvPicPr>
          <p:nvPr/>
        </p:nvPicPr>
        <p:blipFill>
          <a:blip r:embed="rId6" cstate="print"/>
          <a:srcRect/>
          <a:stretch>
            <a:fillRect/>
          </a:stretch>
        </p:blipFill>
        <p:spPr bwMode="auto">
          <a:xfrm>
            <a:off x="4038600" y="3657600"/>
            <a:ext cx="2933700" cy="2933700"/>
          </a:xfrm>
          <a:prstGeom prst="rect">
            <a:avLst/>
          </a:prstGeom>
          <a:noFill/>
          <a:ln w="9525">
            <a:noFill/>
            <a:miter lim="800000"/>
            <a:headEnd/>
            <a:tailEnd/>
          </a:ln>
        </p:spPr>
      </p:pic>
      <p:sp>
        <p:nvSpPr>
          <p:cNvPr id="9" name="Slide Number Placeholder 8"/>
          <p:cNvSpPr>
            <a:spLocks noGrp="1"/>
          </p:cNvSpPr>
          <p:nvPr>
            <p:ph type="sldNum" sz="quarter" idx="15"/>
          </p:nvPr>
        </p:nvSpPr>
        <p:spPr/>
        <p:txBody>
          <a:bodyPr/>
          <a:lstStyle/>
          <a:p>
            <a:fld id="{73F0674A-C1D1-4583-8C45-EA7B8638D34B}" type="slidenum">
              <a:rPr lang="en-US" smtClean="0"/>
              <a:pPr/>
              <a:t>38</a:t>
            </a:fld>
            <a:r>
              <a:rPr lang="en-US" smtClean="0"/>
              <a:t>/54</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Forms after the discontinuous and continuous reaction series minerals have formed</a:t>
            </a:r>
          </a:p>
          <a:p>
            <a:r>
              <a:rPr lang="en-US" dirty="0" smtClean="0"/>
              <a:t>Rich in K (all other elements have been “used up”)</a:t>
            </a:r>
          </a:p>
          <a:p>
            <a:r>
              <a:rPr lang="it-IT" dirty="0" smtClean="0"/>
              <a:t>Muscovite:  KAl 2AlSi 3O 10(OH) 2</a:t>
            </a:r>
            <a:endParaRPr lang="en-US" dirty="0" smtClean="0"/>
          </a:p>
          <a:p>
            <a:endParaRPr lang="en-US" dirty="0"/>
          </a:p>
        </p:txBody>
      </p:sp>
      <p:sp>
        <p:nvSpPr>
          <p:cNvPr id="3" name="Title 2"/>
          <p:cNvSpPr>
            <a:spLocks noGrp="1"/>
          </p:cNvSpPr>
          <p:nvPr>
            <p:ph type="title"/>
          </p:nvPr>
        </p:nvSpPr>
        <p:spPr/>
        <p:txBody>
          <a:bodyPr/>
          <a:lstStyle/>
          <a:p>
            <a:r>
              <a:rPr smtClean="0"/>
              <a:t>Mica Group (light)</a:t>
            </a:r>
            <a:endParaRPr lang="en-US" dirty="0"/>
          </a:p>
        </p:txBody>
      </p:sp>
      <p:sp>
        <p:nvSpPr>
          <p:cNvPr id="6" name="Slide Number Placeholder 5"/>
          <p:cNvSpPr>
            <a:spLocks noGrp="1"/>
          </p:cNvSpPr>
          <p:nvPr>
            <p:ph type="sldNum" sz="quarter" idx="15"/>
          </p:nvPr>
        </p:nvSpPr>
        <p:spPr/>
        <p:txBody>
          <a:bodyPr/>
          <a:lstStyle/>
          <a:p>
            <a:fld id="{73F0674A-C1D1-4583-8C45-EA7B8638D34B}" type="slidenum">
              <a:rPr lang="en-US" smtClean="0"/>
              <a:pPr/>
              <a:t>39</a:t>
            </a:fld>
            <a:r>
              <a:rPr lang="en-US" smtClean="0"/>
              <a:t>/54</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458200" cy="4572000"/>
          </a:xfrm>
        </p:spPr>
        <p:txBody>
          <a:bodyPr/>
          <a:lstStyle/>
          <a:p>
            <a:r>
              <a:rPr lang="en-US" b="1" dirty="0" err="1" smtClean="0">
                <a:solidFill>
                  <a:srgbClr val="FFC000"/>
                </a:solidFill>
              </a:rPr>
              <a:t>Euhedral</a:t>
            </a:r>
            <a:r>
              <a:rPr lang="en-US" dirty="0" smtClean="0"/>
              <a:t> - grains completely bounded by crystal faces</a:t>
            </a:r>
          </a:p>
          <a:p>
            <a:r>
              <a:rPr lang="en-US" b="1" dirty="0" err="1" smtClean="0">
                <a:solidFill>
                  <a:srgbClr val="FFC000"/>
                </a:solidFill>
              </a:rPr>
              <a:t>Subhedral</a:t>
            </a:r>
            <a:r>
              <a:rPr lang="en-US" dirty="0" smtClean="0"/>
              <a:t> - grains only partly bounded by crystal faces</a:t>
            </a:r>
          </a:p>
          <a:p>
            <a:r>
              <a:rPr lang="en-US" b="1" dirty="0" err="1" smtClean="0">
                <a:solidFill>
                  <a:srgbClr val="FFC000"/>
                </a:solidFill>
              </a:rPr>
              <a:t>Anhedral</a:t>
            </a:r>
            <a:r>
              <a:rPr lang="en-US" dirty="0" smtClean="0"/>
              <a:t> - grains completely devoid of crystal boundaries</a:t>
            </a:r>
            <a:endParaRPr lang="en-US" dirty="0"/>
          </a:p>
        </p:txBody>
      </p:sp>
      <p:sp>
        <p:nvSpPr>
          <p:cNvPr id="4" name="Title 3"/>
          <p:cNvSpPr>
            <a:spLocks noGrp="1"/>
          </p:cNvSpPr>
          <p:nvPr>
            <p:ph type="title"/>
          </p:nvPr>
        </p:nvSpPr>
        <p:spPr/>
        <p:txBody>
          <a:bodyPr/>
          <a:lstStyle/>
          <a:p>
            <a:r>
              <a:rPr smtClean="0"/>
              <a:t>Crystal Shapes</a:t>
            </a:r>
            <a:endParaRPr lang="en-US" dirty="0"/>
          </a:p>
        </p:txBody>
      </p:sp>
      <p:pic>
        <p:nvPicPr>
          <p:cNvPr id="1026" name="Picture 2"/>
          <p:cNvPicPr>
            <a:picLocks noChangeAspect="1" noChangeArrowheads="1"/>
          </p:cNvPicPr>
          <p:nvPr/>
        </p:nvPicPr>
        <p:blipFill>
          <a:blip r:embed="rId3"/>
          <a:srcRect/>
          <a:stretch>
            <a:fillRect/>
          </a:stretch>
        </p:blipFill>
        <p:spPr bwMode="auto">
          <a:xfrm>
            <a:off x="1676400" y="3331145"/>
            <a:ext cx="5867400" cy="3222055"/>
          </a:xfrm>
          <a:prstGeom prst="rect">
            <a:avLst/>
          </a:prstGeom>
          <a:noFill/>
          <a:ln w="9525">
            <a:noFill/>
            <a:miter lim="800000"/>
            <a:headEnd/>
            <a:tailEnd/>
          </a:ln>
          <a:effectLst/>
        </p:spPr>
      </p:pic>
      <p:sp>
        <p:nvSpPr>
          <p:cNvPr id="6" name="TextBox 5"/>
          <p:cNvSpPr txBox="1"/>
          <p:nvPr/>
        </p:nvSpPr>
        <p:spPr>
          <a:xfrm>
            <a:off x="152400" y="6172200"/>
            <a:ext cx="1203535" cy="338554"/>
          </a:xfrm>
          <a:prstGeom prst="rect">
            <a:avLst/>
          </a:prstGeom>
          <a:noFill/>
        </p:spPr>
        <p:txBody>
          <a:bodyPr wrap="none" rtlCol="0">
            <a:spAutoFit/>
          </a:bodyPr>
          <a:lstStyle/>
          <a:p>
            <a:r>
              <a:rPr lang="en-US" sz="1600" dirty="0" smtClean="0"/>
              <a:t>Source:  </a:t>
            </a:r>
            <a:r>
              <a:rPr lang="en-US" sz="1600" dirty="0" smtClean="0">
                <a:hlinkClick r:id="rId4"/>
              </a:rPr>
              <a:t>1</a:t>
            </a:r>
            <a:r>
              <a:rPr lang="en-US" sz="1600" dirty="0" smtClean="0"/>
              <a:t>, </a:t>
            </a:r>
            <a:r>
              <a:rPr lang="en-US" sz="1600" dirty="0" smtClean="0">
                <a:hlinkClick r:id="rId5"/>
              </a:rPr>
              <a:t>2</a:t>
            </a:r>
            <a:endParaRPr lang="en-US" sz="1600" dirty="0"/>
          </a:p>
        </p:txBody>
      </p:sp>
      <p:sp>
        <p:nvSpPr>
          <p:cNvPr id="7" name="Slide Number Placeholder 6"/>
          <p:cNvSpPr>
            <a:spLocks noGrp="1"/>
          </p:cNvSpPr>
          <p:nvPr>
            <p:ph type="sldNum" sz="quarter" idx="15"/>
          </p:nvPr>
        </p:nvSpPr>
        <p:spPr/>
        <p:txBody>
          <a:bodyPr/>
          <a:lstStyle/>
          <a:p>
            <a:fld id="{73F0674A-C1D1-4583-8C45-EA7B8638D34B}" type="slidenum">
              <a:rPr lang="en-US" smtClean="0"/>
              <a:pPr/>
              <a:t>4</a:t>
            </a:fld>
            <a:r>
              <a:rPr lang="en-US" smtClean="0"/>
              <a:t>/54</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Crystal Structure</a:t>
            </a:r>
          </a:p>
          <a:p>
            <a:pPr lvl="1"/>
            <a:r>
              <a:rPr lang="en-US" dirty="0" err="1" smtClean="0"/>
              <a:t>Phyllosilicates</a:t>
            </a:r>
            <a:r>
              <a:rPr lang="en-US" dirty="0" smtClean="0"/>
              <a:t> (Sheet Silicates)</a:t>
            </a:r>
          </a:p>
          <a:p>
            <a:pPr lvl="1"/>
            <a:r>
              <a:rPr lang="en-US" dirty="0" smtClean="0"/>
              <a:t>Considerably more complicated structure</a:t>
            </a:r>
          </a:p>
          <a:p>
            <a:pPr lvl="2"/>
            <a:endParaRPr lang="en-US" dirty="0" smtClean="0"/>
          </a:p>
          <a:p>
            <a:pPr lvl="1"/>
            <a:endParaRPr lang="en-US" dirty="0" smtClean="0"/>
          </a:p>
        </p:txBody>
      </p:sp>
      <p:sp>
        <p:nvSpPr>
          <p:cNvPr id="3" name="Title 2"/>
          <p:cNvSpPr>
            <a:spLocks noGrp="1"/>
          </p:cNvSpPr>
          <p:nvPr>
            <p:ph type="title"/>
          </p:nvPr>
        </p:nvSpPr>
        <p:spPr/>
        <p:txBody>
          <a:bodyPr>
            <a:normAutofit/>
          </a:bodyPr>
          <a:lstStyle/>
          <a:p>
            <a:r>
              <a:rPr lang="it-IT" dirty="0" smtClean="0"/>
              <a:t>Muscovite:  KAl</a:t>
            </a:r>
            <a:r>
              <a:rPr lang="it-IT" baseline="-25000" dirty="0" smtClean="0"/>
              <a:t>2</a:t>
            </a:r>
            <a:r>
              <a:rPr lang="it-IT" dirty="0" smtClean="0"/>
              <a:t>AlSi</a:t>
            </a:r>
            <a:r>
              <a:rPr lang="it-IT" baseline="-25000" dirty="0" smtClean="0"/>
              <a:t>3</a:t>
            </a:r>
            <a:r>
              <a:rPr lang="it-IT" dirty="0" smtClean="0"/>
              <a:t>O</a:t>
            </a:r>
            <a:r>
              <a:rPr lang="it-IT" baseline="-25000" dirty="0" smtClean="0"/>
              <a:t>10</a:t>
            </a:r>
            <a:r>
              <a:rPr lang="it-IT" dirty="0" smtClean="0"/>
              <a:t>(OH)</a:t>
            </a:r>
            <a:r>
              <a:rPr lang="it-IT" baseline="-25000" dirty="0" smtClean="0"/>
              <a:t>2</a:t>
            </a:r>
            <a:endParaRPr lang="en-US" baseline="-25000" dirty="0"/>
          </a:p>
        </p:txBody>
      </p:sp>
      <p:sp>
        <p:nvSpPr>
          <p:cNvPr id="6" name="TextBox 5"/>
          <p:cNvSpPr txBox="1"/>
          <p:nvPr/>
        </p:nvSpPr>
        <p:spPr>
          <a:xfrm>
            <a:off x="228600" y="6172200"/>
            <a:ext cx="1203535"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a:t>
            </a:r>
            <a:r>
              <a:rPr lang="en-US" sz="1600" dirty="0" smtClean="0">
                <a:hlinkClick r:id="rId4"/>
              </a:rPr>
              <a:t>2</a:t>
            </a:r>
            <a:endParaRPr lang="en-US" sz="1600" dirty="0"/>
          </a:p>
        </p:txBody>
      </p:sp>
      <p:sp>
        <p:nvSpPr>
          <p:cNvPr id="8" name="Slide Number Placeholder 7"/>
          <p:cNvSpPr>
            <a:spLocks noGrp="1"/>
          </p:cNvSpPr>
          <p:nvPr>
            <p:ph type="sldNum" sz="quarter" idx="15"/>
          </p:nvPr>
        </p:nvSpPr>
        <p:spPr/>
        <p:txBody>
          <a:bodyPr/>
          <a:lstStyle/>
          <a:p>
            <a:fld id="{73F0674A-C1D1-4583-8C45-EA7B8638D34B}" type="slidenum">
              <a:rPr lang="en-US" smtClean="0"/>
              <a:pPr/>
              <a:t>40</a:t>
            </a:fld>
            <a:r>
              <a:rPr lang="en-US" smtClean="0"/>
              <a:t>/54</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Physical Properties</a:t>
            </a:r>
          </a:p>
          <a:p>
            <a:pPr lvl="1"/>
            <a:r>
              <a:rPr lang="en-US" dirty="0" smtClean="0"/>
              <a:t>Luster: Vitreous</a:t>
            </a:r>
          </a:p>
          <a:p>
            <a:pPr lvl="1"/>
            <a:r>
              <a:rPr lang="en-US" dirty="0" smtClean="0"/>
              <a:t>Color: White, grey, silvery </a:t>
            </a:r>
          </a:p>
          <a:p>
            <a:pPr lvl="1"/>
            <a:r>
              <a:rPr lang="en-US" dirty="0" smtClean="0"/>
              <a:t>Streak: White</a:t>
            </a:r>
          </a:p>
          <a:p>
            <a:pPr lvl="1"/>
            <a:r>
              <a:rPr lang="en-US" dirty="0" smtClean="0"/>
              <a:t>Hardness (Mohs): 2 - 2 ½ </a:t>
            </a:r>
          </a:p>
          <a:p>
            <a:pPr lvl="1"/>
            <a:r>
              <a:rPr lang="en-US" dirty="0" smtClean="0"/>
              <a:t>Cleavage: 1 perfect cleavage</a:t>
            </a:r>
          </a:p>
          <a:p>
            <a:pPr lvl="2"/>
            <a:r>
              <a:rPr lang="en-US" dirty="0" smtClean="0"/>
              <a:t>Flexible, elastic “sheets”</a:t>
            </a:r>
          </a:p>
          <a:p>
            <a:pPr lvl="2"/>
            <a:r>
              <a:rPr lang="en-US" dirty="0" smtClean="0"/>
              <a:t>Mirror-like surface</a:t>
            </a:r>
            <a:endParaRPr lang="en-US" dirty="0"/>
          </a:p>
        </p:txBody>
      </p:sp>
      <p:sp>
        <p:nvSpPr>
          <p:cNvPr id="3" name="Title 2"/>
          <p:cNvSpPr>
            <a:spLocks noGrp="1"/>
          </p:cNvSpPr>
          <p:nvPr>
            <p:ph type="title"/>
          </p:nvPr>
        </p:nvSpPr>
        <p:spPr/>
        <p:txBody>
          <a:bodyPr>
            <a:normAutofit/>
          </a:bodyPr>
          <a:lstStyle/>
          <a:p>
            <a:r>
              <a:rPr lang="it-IT" dirty="0" smtClean="0"/>
              <a:t>Muscovite:  KAl</a:t>
            </a:r>
            <a:r>
              <a:rPr lang="it-IT" baseline="-25000" dirty="0" smtClean="0"/>
              <a:t>2</a:t>
            </a:r>
            <a:r>
              <a:rPr lang="it-IT" dirty="0" smtClean="0"/>
              <a:t>AlSi</a:t>
            </a:r>
            <a:r>
              <a:rPr lang="it-IT" baseline="-25000" dirty="0" smtClean="0"/>
              <a:t>3</a:t>
            </a:r>
            <a:r>
              <a:rPr lang="it-IT" dirty="0" smtClean="0"/>
              <a:t>O</a:t>
            </a:r>
            <a:r>
              <a:rPr lang="it-IT" baseline="-25000" dirty="0" smtClean="0"/>
              <a:t>10</a:t>
            </a:r>
            <a:r>
              <a:rPr lang="it-IT" dirty="0" smtClean="0"/>
              <a:t>(OH)</a:t>
            </a:r>
            <a:r>
              <a:rPr lang="it-IT" baseline="-25000" dirty="0" smtClean="0"/>
              <a:t>2</a:t>
            </a:r>
            <a:endParaRPr lang="en-US" dirty="0"/>
          </a:p>
        </p:txBody>
      </p:sp>
      <p:sp>
        <p:nvSpPr>
          <p:cNvPr id="6" name="TextBox 5"/>
          <p:cNvSpPr txBox="1"/>
          <p:nvPr/>
        </p:nvSpPr>
        <p:spPr>
          <a:xfrm>
            <a:off x="7162800" y="6172200"/>
            <a:ext cx="1613903"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a:t>
            </a:r>
            <a:r>
              <a:rPr lang="en-US" sz="1600" dirty="0" smtClean="0">
                <a:hlinkClick r:id="rId4"/>
              </a:rPr>
              <a:t>2</a:t>
            </a:r>
            <a:r>
              <a:rPr lang="en-US" sz="1600" dirty="0" smtClean="0"/>
              <a:t>, </a:t>
            </a:r>
            <a:r>
              <a:rPr lang="en-US" sz="1600" dirty="0" smtClean="0">
                <a:hlinkClick r:id="rId5"/>
              </a:rPr>
              <a:t>3</a:t>
            </a:r>
            <a:r>
              <a:rPr lang="en-US" sz="1600" dirty="0" smtClean="0"/>
              <a:t>, </a:t>
            </a:r>
            <a:r>
              <a:rPr lang="en-US" sz="1600" dirty="0" smtClean="0">
                <a:hlinkClick r:id="rId6"/>
              </a:rPr>
              <a:t>4</a:t>
            </a:r>
            <a:endParaRPr lang="en-US" sz="1600" dirty="0"/>
          </a:p>
        </p:txBody>
      </p:sp>
      <p:pic>
        <p:nvPicPr>
          <p:cNvPr id="2050" name="Picture 2"/>
          <p:cNvPicPr>
            <a:picLocks noChangeAspect="1" noChangeArrowheads="1"/>
          </p:cNvPicPr>
          <p:nvPr/>
        </p:nvPicPr>
        <p:blipFill>
          <a:blip r:embed="rId7" cstate="print"/>
          <a:srcRect/>
          <a:stretch>
            <a:fillRect/>
          </a:stretch>
        </p:blipFill>
        <p:spPr bwMode="auto">
          <a:xfrm>
            <a:off x="5943600" y="1472184"/>
            <a:ext cx="2800350" cy="2128266"/>
          </a:xfrm>
          <a:prstGeom prst="rect">
            <a:avLst/>
          </a:prstGeom>
          <a:noFill/>
          <a:ln w="9525">
            <a:noFill/>
            <a:miter lim="800000"/>
            <a:headEnd/>
            <a:tailEnd/>
          </a:ln>
          <a:effectLst/>
        </p:spPr>
      </p:pic>
      <p:pic>
        <p:nvPicPr>
          <p:cNvPr id="2051" name="Picture 3"/>
          <p:cNvPicPr>
            <a:picLocks noChangeAspect="1" noChangeArrowheads="1"/>
          </p:cNvPicPr>
          <p:nvPr/>
        </p:nvPicPr>
        <p:blipFill>
          <a:blip r:embed="rId8" cstate="print"/>
          <a:srcRect/>
          <a:stretch>
            <a:fillRect/>
          </a:stretch>
        </p:blipFill>
        <p:spPr bwMode="auto">
          <a:xfrm>
            <a:off x="5664200" y="3657600"/>
            <a:ext cx="3098800" cy="2324100"/>
          </a:xfrm>
          <a:prstGeom prst="rect">
            <a:avLst/>
          </a:prstGeom>
          <a:noFill/>
          <a:ln w="9525">
            <a:noFill/>
            <a:miter lim="800000"/>
            <a:headEnd/>
            <a:tailEnd/>
          </a:ln>
          <a:effectLst/>
        </p:spPr>
      </p:pic>
      <p:sp>
        <p:nvSpPr>
          <p:cNvPr id="9" name="Slide Number Placeholder 8"/>
          <p:cNvSpPr>
            <a:spLocks noGrp="1"/>
          </p:cNvSpPr>
          <p:nvPr>
            <p:ph type="sldNum" sz="quarter" idx="15"/>
          </p:nvPr>
        </p:nvSpPr>
        <p:spPr/>
        <p:txBody>
          <a:bodyPr/>
          <a:lstStyle/>
          <a:p>
            <a:fld id="{73F0674A-C1D1-4583-8C45-EA7B8638D34B}" type="slidenum">
              <a:rPr lang="en-US" smtClean="0"/>
              <a:pPr/>
              <a:t>41</a:t>
            </a:fld>
            <a:r>
              <a:rPr lang="en-US" smtClean="0"/>
              <a:t>/54</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How to find in an igneous rock:</a:t>
            </a:r>
          </a:p>
          <a:p>
            <a:pPr lvl="1"/>
            <a:r>
              <a:rPr lang="en-US" dirty="0" smtClean="0"/>
              <a:t>“books”</a:t>
            </a:r>
          </a:p>
          <a:p>
            <a:pPr lvl="1"/>
            <a:r>
              <a:rPr lang="en-US" dirty="0" smtClean="0"/>
              <a:t>shiny</a:t>
            </a:r>
          </a:p>
          <a:p>
            <a:pPr lvl="1"/>
            <a:r>
              <a:rPr lang="en-US" dirty="0" smtClean="0"/>
              <a:t>Silvery or golden (when oxidized)</a:t>
            </a:r>
          </a:p>
          <a:p>
            <a:pPr lvl="1"/>
            <a:r>
              <a:rPr lang="en-US" dirty="0" smtClean="0"/>
              <a:t>Scratches easily</a:t>
            </a:r>
          </a:p>
          <a:p>
            <a:pPr lvl="1"/>
            <a:r>
              <a:rPr lang="en-US" dirty="0" smtClean="0"/>
              <a:t>Not common</a:t>
            </a:r>
          </a:p>
          <a:p>
            <a:pPr lvl="1"/>
            <a:endParaRPr lang="en-US" dirty="0" smtClean="0"/>
          </a:p>
          <a:p>
            <a:pPr lvl="1"/>
            <a:endParaRPr lang="en-US" dirty="0"/>
          </a:p>
        </p:txBody>
      </p:sp>
      <p:sp>
        <p:nvSpPr>
          <p:cNvPr id="3" name="Title 2"/>
          <p:cNvSpPr>
            <a:spLocks noGrp="1"/>
          </p:cNvSpPr>
          <p:nvPr>
            <p:ph type="title"/>
          </p:nvPr>
        </p:nvSpPr>
        <p:spPr/>
        <p:txBody>
          <a:bodyPr/>
          <a:lstStyle/>
          <a:p>
            <a:r>
              <a:rPr lang="it-IT" dirty="0" smtClean="0"/>
              <a:t>Muscovite:  KAl</a:t>
            </a:r>
            <a:r>
              <a:rPr lang="it-IT" baseline="-25000" dirty="0" smtClean="0"/>
              <a:t>2</a:t>
            </a:r>
            <a:r>
              <a:rPr lang="it-IT" dirty="0" smtClean="0"/>
              <a:t>AlSi</a:t>
            </a:r>
            <a:r>
              <a:rPr lang="it-IT" baseline="-25000" dirty="0" smtClean="0"/>
              <a:t>3</a:t>
            </a:r>
            <a:r>
              <a:rPr lang="it-IT" dirty="0" smtClean="0"/>
              <a:t>O</a:t>
            </a:r>
            <a:r>
              <a:rPr lang="it-IT" baseline="-25000" dirty="0" smtClean="0"/>
              <a:t>10</a:t>
            </a:r>
            <a:r>
              <a:rPr lang="it-IT" dirty="0" smtClean="0"/>
              <a:t>(OH)</a:t>
            </a:r>
            <a:r>
              <a:rPr lang="it-IT" baseline="-25000" dirty="0" smtClean="0"/>
              <a:t>2</a:t>
            </a:r>
            <a:endParaRPr lang="en-US" dirty="0"/>
          </a:p>
        </p:txBody>
      </p:sp>
      <p:sp>
        <p:nvSpPr>
          <p:cNvPr id="13" name="TextBox 12"/>
          <p:cNvSpPr txBox="1"/>
          <p:nvPr/>
        </p:nvSpPr>
        <p:spPr>
          <a:xfrm>
            <a:off x="152400" y="6172200"/>
            <a:ext cx="1203535"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a:t>
            </a:r>
            <a:r>
              <a:rPr lang="en-US" sz="1600" dirty="0" smtClean="0">
                <a:hlinkClick r:id="rId4"/>
              </a:rPr>
              <a:t>2</a:t>
            </a:r>
            <a:endParaRPr lang="en-US" sz="1600" dirty="0"/>
          </a:p>
        </p:txBody>
      </p:sp>
      <p:pic>
        <p:nvPicPr>
          <p:cNvPr id="4099" name="Picture 3"/>
          <p:cNvPicPr>
            <a:picLocks noChangeAspect="1" noChangeArrowheads="1"/>
          </p:cNvPicPr>
          <p:nvPr/>
        </p:nvPicPr>
        <p:blipFill>
          <a:blip r:embed="rId5" cstate="print"/>
          <a:srcRect/>
          <a:stretch>
            <a:fillRect/>
          </a:stretch>
        </p:blipFill>
        <p:spPr bwMode="auto">
          <a:xfrm>
            <a:off x="3048000" y="3581400"/>
            <a:ext cx="3362325" cy="2987098"/>
          </a:xfrm>
          <a:prstGeom prst="rect">
            <a:avLst/>
          </a:prstGeom>
          <a:noFill/>
          <a:ln w="9525">
            <a:noFill/>
            <a:miter lim="800000"/>
            <a:headEnd/>
            <a:tailEnd/>
          </a:ln>
        </p:spPr>
      </p:pic>
      <p:pic>
        <p:nvPicPr>
          <p:cNvPr id="4098" name="Picture 2"/>
          <p:cNvPicPr>
            <a:picLocks noChangeAspect="1" noChangeArrowheads="1"/>
          </p:cNvPicPr>
          <p:nvPr/>
        </p:nvPicPr>
        <p:blipFill>
          <a:blip r:embed="rId6" cstate="print"/>
          <a:srcRect/>
          <a:stretch>
            <a:fillRect/>
          </a:stretch>
        </p:blipFill>
        <p:spPr bwMode="auto">
          <a:xfrm>
            <a:off x="5742167" y="1600200"/>
            <a:ext cx="3097033" cy="3124200"/>
          </a:xfrm>
          <a:prstGeom prst="rect">
            <a:avLst/>
          </a:prstGeom>
          <a:noFill/>
          <a:ln w="9525">
            <a:noFill/>
            <a:miter lim="800000"/>
            <a:headEnd/>
            <a:tailEnd/>
          </a:ln>
        </p:spPr>
      </p:pic>
      <p:sp>
        <p:nvSpPr>
          <p:cNvPr id="9" name="Slide Number Placeholder 8"/>
          <p:cNvSpPr>
            <a:spLocks noGrp="1"/>
          </p:cNvSpPr>
          <p:nvPr>
            <p:ph type="sldNum" sz="quarter" idx="15"/>
          </p:nvPr>
        </p:nvSpPr>
        <p:spPr/>
        <p:txBody>
          <a:bodyPr/>
          <a:lstStyle/>
          <a:p>
            <a:fld id="{73F0674A-C1D1-4583-8C45-EA7B8638D34B}" type="slidenum">
              <a:rPr lang="en-US" smtClean="0"/>
              <a:pPr/>
              <a:t>42</a:t>
            </a:fld>
            <a:r>
              <a:rPr lang="en-US" smtClean="0"/>
              <a:t>/54</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Last mineral to form in the </a:t>
            </a:r>
            <a:r>
              <a:rPr lang="en-US" dirty="0" err="1" smtClean="0"/>
              <a:t>rxn</a:t>
            </a:r>
            <a:r>
              <a:rPr lang="en-US" dirty="0" smtClean="0"/>
              <a:t> series</a:t>
            </a:r>
          </a:p>
          <a:p>
            <a:r>
              <a:rPr lang="en-US" dirty="0" smtClean="0"/>
              <a:t>All other elements used up, only Si and O are left</a:t>
            </a:r>
          </a:p>
          <a:p>
            <a:r>
              <a:rPr lang="en-US" dirty="0" smtClean="0"/>
              <a:t>SiO</a:t>
            </a:r>
            <a:r>
              <a:rPr lang="en-US" baseline="-25000" dirty="0" smtClean="0"/>
              <a:t>2</a:t>
            </a:r>
          </a:p>
          <a:p>
            <a:endParaRPr lang="en-US" dirty="0"/>
          </a:p>
        </p:txBody>
      </p:sp>
      <p:sp>
        <p:nvSpPr>
          <p:cNvPr id="3" name="Title 2"/>
          <p:cNvSpPr>
            <a:spLocks noGrp="1"/>
          </p:cNvSpPr>
          <p:nvPr>
            <p:ph type="title"/>
          </p:nvPr>
        </p:nvSpPr>
        <p:spPr/>
        <p:txBody>
          <a:bodyPr/>
          <a:lstStyle/>
          <a:p>
            <a:r>
              <a:rPr smtClean="0"/>
              <a:t>Quartz</a:t>
            </a:r>
            <a:endParaRPr lang="en-US" dirty="0"/>
          </a:p>
        </p:txBody>
      </p:sp>
      <p:sp>
        <p:nvSpPr>
          <p:cNvPr id="5" name="Slide Number Placeholder 4"/>
          <p:cNvSpPr>
            <a:spLocks noGrp="1"/>
          </p:cNvSpPr>
          <p:nvPr>
            <p:ph type="sldNum" sz="quarter" idx="15"/>
          </p:nvPr>
        </p:nvSpPr>
        <p:spPr/>
        <p:txBody>
          <a:bodyPr/>
          <a:lstStyle/>
          <a:p>
            <a:fld id="{73F0674A-C1D1-4583-8C45-EA7B8638D34B}" type="slidenum">
              <a:rPr lang="en-US" smtClean="0"/>
              <a:pPr/>
              <a:t>43</a:t>
            </a:fld>
            <a:r>
              <a:rPr lang="en-US" smtClean="0"/>
              <a:t>/54</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Crystal Structure</a:t>
            </a:r>
          </a:p>
          <a:p>
            <a:pPr lvl="1"/>
            <a:r>
              <a:rPr lang="en-US" dirty="0" err="1" smtClean="0"/>
              <a:t>Tectosilicates</a:t>
            </a:r>
            <a:r>
              <a:rPr lang="en-US" dirty="0" smtClean="0"/>
              <a:t> (Framework Silicates)</a:t>
            </a:r>
          </a:p>
          <a:p>
            <a:pPr lvl="2"/>
            <a:r>
              <a:rPr lang="en-US" dirty="0" smtClean="0"/>
              <a:t>The basic structural group then becomes </a:t>
            </a:r>
            <a:r>
              <a:rPr lang="en-US" dirty="0" smtClean="0"/>
              <a:t>SiO</a:t>
            </a:r>
            <a:r>
              <a:rPr lang="en-US" baseline="-25000" dirty="0" smtClean="0"/>
              <a:t>2</a:t>
            </a:r>
            <a:endParaRPr lang="en-US" dirty="0"/>
          </a:p>
        </p:txBody>
      </p:sp>
      <p:sp>
        <p:nvSpPr>
          <p:cNvPr id="3" name="Title 2"/>
          <p:cNvSpPr>
            <a:spLocks noGrp="1"/>
          </p:cNvSpPr>
          <p:nvPr>
            <p:ph type="title"/>
          </p:nvPr>
        </p:nvSpPr>
        <p:spPr/>
        <p:txBody>
          <a:bodyPr/>
          <a:lstStyle/>
          <a:p>
            <a:r>
              <a:rPr smtClean="0"/>
              <a:t>Quartz: SiO</a:t>
            </a:r>
            <a:r>
              <a:rPr baseline="-25000" smtClean="0"/>
              <a:t>2</a:t>
            </a:r>
            <a:endParaRPr lang="en-US" dirty="0"/>
          </a:p>
        </p:txBody>
      </p:sp>
      <p:sp>
        <p:nvSpPr>
          <p:cNvPr id="4" name="TextBox 3"/>
          <p:cNvSpPr txBox="1"/>
          <p:nvPr/>
        </p:nvSpPr>
        <p:spPr>
          <a:xfrm>
            <a:off x="152400" y="6172200"/>
            <a:ext cx="1453603"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a:t>
            </a:r>
            <a:r>
              <a:rPr lang="en-US" sz="1600" dirty="0" smtClean="0">
                <a:hlinkClick r:id="rId4"/>
              </a:rPr>
              <a:t>2</a:t>
            </a:r>
            <a:r>
              <a:rPr lang="en-US" sz="1600" dirty="0" smtClean="0"/>
              <a:t>, </a:t>
            </a:r>
            <a:r>
              <a:rPr lang="en-US" sz="1600" dirty="0" smtClean="0">
                <a:hlinkClick r:id="rId5"/>
              </a:rPr>
              <a:t>3</a:t>
            </a:r>
            <a:endParaRPr lang="en-US" sz="1600" dirty="0"/>
          </a:p>
        </p:txBody>
      </p:sp>
      <p:sp>
        <p:nvSpPr>
          <p:cNvPr id="7" name="Slide Number Placeholder 6"/>
          <p:cNvSpPr>
            <a:spLocks noGrp="1"/>
          </p:cNvSpPr>
          <p:nvPr>
            <p:ph type="sldNum" sz="quarter" idx="15"/>
          </p:nvPr>
        </p:nvSpPr>
        <p:spPr/>
        <p:txBody>
          <a:bodyPr/>
          <a:lstStyle/>
          <a:p>
            <a:fld id="{73F0674A-C1D1-4583-8C45-EA7B8638D34B}" type="slidenum">
              <a:rPr lang="en-US" smtClean="0"/>
              <a:pPr/>
              <a:t>44</a:t>
            </a:fld>
            <a:r>
              <a:rPr lang="en-US" smtClean="0"/>
              <a:t>/54</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Physical Properties</a:t>
            </a:r>
          </a:p>
          <a:p>
            <a:pPr lvl="1"/>
            <a:r>
              <a:rPr lang="en-US" dirty="0" smtClean="0"/>
              <a:t>Luster: Vitreous</a:t>
            </a:r>
          </a:p>
          <a:p>
            <a:pPr lvl="1"/>
            <a:r>
              <a:rPr lang="en-US" dirty="0" smtClean="0"/>
              <a:t>Color: clear, white, pink, purple, smoke, brown, yellow</a:t>
            </a:r>
          </a:p>
          <a:p>
            <a:pPr lvl="1"/>
            <a:r>
              <a:rPr lang="en-US" dirty="0" smtClean="0"/>
              <a:t>Streak: White</a:t>
            </a:r>
          </a:p>
          <a:p>
            <a:pPr lvl="1"/>
            <a:r>
              <a:rPr lang="en-US" dirty="0" smtClean="0"/>
              <a:t>Hardness (Mohs): 7</a:t>
            </a:r>
          </a:p>
          <a:p>
            <a:pPr lvl="1"/>
            <a:r>
              <a:rPr lang="en-US" dirty="0" smtClean="0"/>
              <a:t>Cleavage: NONE!</a:t>
            </a:r>
          </a:p>
          <a:p>
            <a:pPr lvl="2"/>
            <a:r>
              <a:rPr lang="en-US" dirty="0" smtClean="0"/>
              <a:t>The ideal crystal shape is a six-sided</a:t>
            </a:r>
            <a:br>
              <a:rPr lang="en-US" dirty="0" smtClean="0"/>
            </a:br>
            <a:r>
              <a:rPr lang="en-US" dirty="0" smtClean="0"/>
              <a:t>prism terminating with six-sided </a:t>
            </a:r>
            <a:br>
              <a:rPr lang="en-US" dirty="0" smtClean="0"/>
            </a:br>
            <a:r>
              <a:rPr lang="en-US" dirty="0" smtClean="0"/>
              <a:t>pyramids  at each end.</a:t>
            </a:r>
          </a:p>
          <a:p>
            <a:pPr lvl="2"/>
            <a:r>
              <a:rPr lang="en-US" dirty="0" smtClean="0"/>
              <a:t>Concoidal </a:t>
            </a:r>
            <a:r>
              <a:rPr lang="en-US" dirty="0" smtClean="0"/>
              <a:t>Fracture</a:t>
            </a:r>
            <a:endParaRPr lang="en-US" dirty="0"/>
          </a:p>
        </p:txBody>
      </p:sp>
      <p:sp>
        <p:nvSpPr>
          <p:cNvPr id="3" name="Title 2"/>
          <p:cNvSpPr>
            <a:spLocks noGrp="1"/>
          </p:cNvSpPr>
          <p:nvPr>
            <p:ph type="title"/>
          </p:nvPr>
        </p:nvSpPr>
        <p:spPr/>
        <p:txBody>
          <a:bodyPr/>
          <a:lstStyle/>
          <a:p>
            <a:r>
              <a:rPr dirty="0" smtClean="0"/>
              <a:t>Quartz: SiO</a:t>
            </a:r>
            <a:r>
              <a:rPr baseline="-25000" dirty="0" smtClean="0"/>
              <a:t>2</a:t>
            </a:r>
            <a:endParaRPr lang="en-US" dirty="0"/>
          </a:p>
        </p:txBody>
      </p:sp>
      <p:sp>
        <p:nvSpPr>
          <p:cNvPr id="4" name="TextBox 3"/>
          <p:cNvSpPr txBox="1"/>
          <p:nvPr/>
        </p:nvSpPr>
        <p:spPr>
          <a:xfrm>
            <a:off x="152400" y="6172200"/>
            <a:ext cx="1453603"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a:t>
            </a:r>
            <a:r>
              <a:rPr lang="en-US" sz="1600" dirty="0" smtClean="0">
                <a:hlinkClick r:id="rId4"/>
              </a:rPr>
              <a:t>2</a:t>
            </a:r>
            <a:r>
              <a:rPr lang="en-US" sz="1600" dirty="0" smtClean="0"/>
              <a:t>, </a:t>
            </a:r>
            <a:r>
              <a:rPr lang="en-US" sz="1600" dirty="0" smtClean="0">
                <a:hlinkClick r:id="rId5"/>
              </a:rPr>
              <a:t>3</a:t>
            </a:r>
            <a:endParaRPr lang="en-US" sz="1600" dirty="0"/>
          </a:p>
        </p:txBody>
      </p:sp>
      <p:pic>
        <p:nvPicPr>
          <p:cNvPr id="1026" name="Picture 2"/>
          <p:cNvPicPr>
            <a:picLocks noChangeAspect="1" noChangeArrowheads="1"/>
          </p:cNvPicPr>
          <p:nvPr/>
        </p:nvPicPr>
        <p:blipFill>
          <a:blip r:embed="rId6" cstate="print"/>
          <a:srcRect/>
          <a:stretch>
            <a:fillRect/>
          </a:stretch>
        </p:blipFill>
        <p:spPr bwMode="auto">
          <a:xfrm>
            <a:off x="6400800" y="762000"/>
            <a:ext cx="2248675" cy="3000375"/>
          </a:xfrm>
          <a:prstGeom prst="rect">
            <a:avLst/>
          </a:prstGeom>
          <a:noFill/>
          <a:ln w="9525">
            <a:noFill/>
            <a:miter lim="800000"/>
            <a:headEnd/>
            <a:tailEnd/>
          </a:ln>
          <a:effectLst/>
        </p:spPr>
      </p:pic>
      <p:pic>
        <p:nvPicPr>
          <p:cNvPr id="1027" name="Picture 3"/>
          <p:cNvPicPr>
            <a:picLocks noChangeAspect="1" noChangeArrowheads="1"/>
          </p:cNvPicPr>
          <p:nvPr/>
        </p:nvPicPr>
        <p:blipFill>
          <a:blip r:embed="rId7" cstate="print"/>
          <a:srcRect/>
          <a:stretch>
            <a:fillRect/>
          </a:stretch>
        </p:blipFill>
        <p:spPr bwMode="auto">
          <a:xfrm>
            <a:off x="5867400" y="3906012"/>
            <a:ext cx="2800350" cy="2104263"/>
          </a:xfrm>
          <a:prstGeom prst="rect">
            <a:avLst/>
          </a:prstGeom>
          <a:noFill/>
          <a:ln w="9525">
            <a:noFill/>
            <a:miter lim="800000"/>
            <a:headEnd/>
            <a:tailEnd/>
          </a:ln>
          <a:effectLst/>
        </p:spPr>
      </p:pic>
      <p:sp>
        <p:nvSpPr>
          <p:cNvPr id="9" name="Slide Number Placeholder 8"/>
          <p:cNvSpPr>
            <a:spLocks noGrp="1"/>
          </p:cNvSpPr>
          <p:nvPr>
            <p:ph type="sldNum" sz="quarter" idx="15"/>
          </p:nvPr>
        </p:nvSpPr>
        <p:spPr/>
        <p:txBody>
          <a:bodyPr/>
          <a:lstStyle/>
          <a:p>
            <a:fld id="{73F0674A-C1D1-4583-8C45-EA7B8638D34B}" type="slidenum">
              <a:rPr lang="en-US" smtClean="0"/>
              <a:pPr/>
              <a:t>45</a:t>
            </a:fld>
            <a:r>
              <a:rPr lang="en-US" smtClean="0"/>
              <a:t>/54</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How to find in an igneous rock:</a:t>
            </a:r>
          </a:p>
          <a:p>
            <a:pPr lvl="1"/>
            <a:r>
              <a:rPr lang="en-US" dirty="0" smtClean="0"/>
              <a:t>Glassy appearance</a:t>
            </a:r>
          </a:p>
          <a:p>
            <a:pPr lvl="1"/>
            <a:r>
              <a:rPr lang="en-US" dirty="0" smtClean="0"/>
              <a:t>Clear to dark grey</a:t>
            </a:r>
          </a:p>
          <a:p>
            <a:pPr lvl="1"/>
            <a:r>
              <a:rPr lang="en-US" dirty="0" smtClean="0"/>
              <a:t>Cannot be scratched with a knife</a:t>
            </a:r>
          </a:p>
          <a:p>
            <a:pPr lvl="1"/>
            <a:endParaRPr lang="en-US" dirty="0" smtClean="0"/>
          </a:p>
          <a:p>
            <a:pPr lvl="1"/>
            <a:endParaRPr lang="en-US" dirty="0"/>
          </a:p>
        </p:txBody>
      </p:sp>
      <p:sp>
        <p:nvSpPr>
          <p:cNvPr id="3" name="Title 2"/>
          <p:cNvSpPr>
            <a:spLocks noGrp="1"/>
          </p:cNvSpPr>
          <p:nvPr>
            <p:ph type="title"/>
          </p:nvPr>
        </p:nvSpPr>
        <p:spPr/>
        <p:txBody>
          <a:bodyPr/>
          <a:lstStyle/>
          <a:p>
            <a:r>
              <a:rPr lang="en-US" dirty="0" smtClean="0"/>
              <a:t>Quartz: SiO</a:t>
            </a:r>
            <a:r>
              <a:rPr lang="en-US" baseline="-25000" dirty="0" smtClean="0"/>
              <a:t>2</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5943600" y="1600200"/>
            <a:ext cx="2792278" cy="35814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371600" y="3200400"/>
            <a:ext cx="4419600" cy="3321014"/>
          </a:xfrm>
          <a:prstGeom prst="rect">
            <a:avLst/>
          </a:prstGeom>
          <a:noFill/>
          <a:ln w="9525">
            <a:noFill/>
            <a:miter lim="800000"/>
            <a:headEnd/>
            <a:tailEnd/>
          </a:ln>
        </p:spPr>
      </p:pic>
      <p:sp>
        <p:nvSpPr>
          <p:cNvPr id="13" name="TextBox 12"/>
          <p:cNvSpPr txBox="1"/>
          <p:nvPr/>
        </p:nvSpPr>
        <p:spPr>
          <a:xfrm>
            <a:off x="152400" y="6172200"/>
            <a:ext cx="1203535" cy="338554"/>
          </a:xfrm>
          <a:prstGeom prst="rect">
            <a:avLst/>
          </a:prstGeom>
          <a:noFill/>
        </p:spPr>
        <p:txBody>
          <a:bodyPr wrap="none" rtlCol="0">
            <a:spAutoFit/>
          </a:bodyPr>
          <a:lstStyle/>
          <a:p>
            <a:r>
              <a:rPr lang="en-US" sz="1600" dirty="0" smtClean="0"/>
              <a:t>Source:  </a:t>
            </a:r>
            <a:r>
              <a:rPr lang="en-US" sz="1600" dirty="0" smtClean="0">
                <a:hlinkClick r:id="rId5"/>
              </a:rPr>
              <a:t>1</a:t>
            </a:r>
            <a:r>
              <a:rPr lang="en-US" sz="1600" dirty="0" smtClean="0"/>
              <a:t>, </a:t>
            </a:r>
            <a:r>
              <a:rPr lang="en-US" sz="1600" dirty="0" smtClean="0">
                <a:hlinkClick r:id="rId6"/>
              </a:rPr>
              <a:t>2</a:t>
            </a:r>
            <a:endParaRPr lang="en-US" sz="1600" dirty="0"/>
          </a:p>
        </p:txBody>
      </p:sp>
      <p:sp>
        <p:nvSpPr>
          <p:cNvPr id="9" name="Slide Number Placeholder 8"/>
          <p:cNvSpPr>
            <a:spLocks noGrp="1"/>
          </p:cNvSpPr>
          <p:nvPr>
            <p:ph type="sldNum" sz="quarter" idx="15"/>
          </p:nvPr>
        </p:nvSpPr>
        <p:spPr/>
        <p:txBody>
          <a:bodyPr/>
          <a:lstStyle/>
          <a:p>
            <a:fld id="{73F0674A-C1D1-4583-8C45-EA7B8638D34B}" type="slidenum">
              <a:rPr lang="en-US" smtClean="0"/>
              <a:pPr/>
              <a:t>46</a:t>
            </a:fld>
            <a:r>
              <a:rPr lang="en-US" smtClean="0"/>
              <a:t>/54</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9144000" cy="6096000"/>
          </a:xfrm>
          <a:prstGeom prst="rect">
            <a:avLst/>
          </a:prstGeom>
          <a:noFill/>
          <a:ln w="9525">
            <a:noFill/>
            <a:miter lim="800000"/>
            <a:headEnd/>
            <a:tailEnd/>
          </a:ln>
        </p:spPr>
      </p:pic>
      <p:sp>
        <p:nvSpPr>
          <p:cNvPr id="5" name="Freeform 4"/>
          <p:cNvSpPr/>
          <p:nvPr/>
        </p:nvSpPr>
        <p:spPr>
          <a:xfrm>
            <a:off x="1009934" y="3415352"/>
            <a:ext cx="1692323" cy="1705970"/>
          </a:xfrm>
          <a:custGeom>
            <a:avLst/>
            <a:gdLst>
              <a:gd name="connsiteX0" fmla="*/ 232012 w 1692323"/>
              <a:gd name="connsiteY0" fmla="*/ 586854 h 1705970"/>
              <a:gd name="connsiteX1" fmla="*/ 232012 w 1692323"/>
              <a:gd name="connsiteY1" fmla="*/ 586854 h 1705970"/>
              <a:gd name="connsiteX2" fmla="*/ 382138 w 1692323"/>
              <a:gd name="connsiteY2" fmla="*/ 504967 h 1705970"/>
              <a:gd name="connsiteX3" fmla="*/ 409433 w 1692323"/>
              <a:gd name="connsiteY3" fmla="*/ 464024 h 1705970"/>
              <a:gd name="connsiteX4" fmla="*/ 423081 w 1692323"/>
              <a:gd name="connsiteY4" fmla="*/ 423081 h 1705970"/>
              <a:gd name="connsiteX5" fmla="*/ 504967 w 1692323"/>
              <a:gd name="connsiteY5" fmla="*/ 368490 h 1705970"/>
              <a:gd name="connsiteX6" fmla="*/ 532263 w 1692323"/>
              <a:gd name="connsiteY6" fmla="*/ 327547 h 1705970"/>
              <a:gd name="connsiteX7" fmla="*/ 573206 w 1692323"/>
              <a:gd name="connsiteY7" fmla="*/ 313899 h 1705970"/>
              <a:gd name="connsiteX8" fmla="*/ 655093 w 1692323"/>
              <a:gd name="connsiteY8" fmla="*/ 245660 h 1705970"/>
              <a:gd name="connsiteX9" fmla="*/ 668741 w 1692323"/>
              <a:gd name="connsiteY9" fmla="*/ 204717 h 1705970"/>
              <a:gd name="connsiteX10" fmla="*/ 750627 w 1692323"/>
              <a:gd name="connsiteY10" fmla="*/ 136478 h 1705970"/>
              <a:gd name="connsiteX11" fmla="*/ 832514 w 1692323"/>
              <a:gd name="connsiteY11" fmla="*/ 109182 h 1705970"/>
              <a:gd name="connsiteX12" fmla="*/ 928048 w 1692323"/>
              <a:gd name="connsiteY12" fmla="*/ 81887 h 1705970"/>
              <a:gd name="connsiteX13" fmla="*/ 968991 w 1692323"/>
              <a:gd name="connsiteY13" fmla="*/ 68239 h 1705970"/>
              <a:gd name="connsiteX14" fmla="*/ 1023582 w 1692323"/>
              <a:gd name="connsiteY14" fmla="*/ 54591 h 1705970"/>
              <a:gd name="connsiteX15" fmla="*/ 1064526 w 1692323"/>
              <a:gd name="connsiteY15" fmla="*/ 40944 h 1705970"/>
              <a:gd name="connsiteX16" fmla="*/ 1132765 w 1692323"/>
              <a:gd name="connsiteY16" fmla="*/ 27296 h 1705970"/>
              <a:gd name="connsiteX17" fmla="*/ 1228299 w 1692323"/>
              <a:gd name="connsiteY17" fmla="*/ 0 h 1705970"/>
              <a:gd name="connsiteX18" fmla="*/ 1296538 w 1692323"/>
              <a:gd name="connsiteY18" fmla="*/ 13648 h 1705970"/>
              <a:gd name="connsiteX19" fmla="*/ 1337481 w 1692323"/>
              <a:gd name="connsiteY19" fmla="*/ 27296 h 1705970"/>
              <a:gd name="connsiteX20" fmla="*/ 1555845 w 1692323"/>
              <a:gd name="connsiteY20" fmla="*/ 40944 h 1705970"/>
              <a:gd name="connsiteX21" fmla="*/ 1637732 w 1692323"/>
              <a:gd name="connsiteY21" fmla="*/ 95535 h 1705970"/>
              <a:gd name="connsiteX22" fmla="*/ 1692323 w 1692323"/>
              <a:gd name="connsiteY22" fmla="*/ 204717 h 1705970"/>
              <a:gd name="connsiteX23" fmla="*/ 1678675 w 1692323"/>
              <a:gd name="connsiteY23" fmla="*/ 341194 h 1705970"/>
              <a:gd name="connsiteX24" fmla="*/ 1665027 w 1692323"/>
              <a:gd name="connsiteY24" fmla="*/ 382138 h 1705970"/>
              <a:gd name="connsiteX25" fmla="*/ 1624084 w 1692323"/>
              <a:gd name="connsiteY25" fmla="*/ 395785 h 1705970"/>
              <a:gd name="connsiteX26" fmla="*/ 1583141 w 1692323"/>
              <a:gd name="connsiteY26" fmla="*/ 423081 h 1705970"/>
              <a:gd name="connsiteX27" fmla="*/ 1241947 w 1692323"/>
              <a:gd name="connsiteY27" fmla="*/ 450376 h 1705970"/>
              <a:gd name="connsiteX28" fmla="*/ 1201003 w 1692323"/>
              <a:gd name="connsiteY28" fmla="*/ 491320 h 1705970"/>
              <a:gd name="connsiteX29" fmla="*/ 1105469 w 1692323"/>
              <a:gd name="connsiteY29" fmla="*/ 573206 h 1705970"/>
              <a:gd name="connsiteX30" fmla="*/ 1009935 w 1692323"/>
              <a:gd name="connsiteY30" fmla="*/ 696036 h 1705970"/>
              <a:gd name="connsiteX31" fmla="*/ 1009935 w 1692323"/>
              <a:gd name="connsiteY31" fmla="*/ 1337481 h 1705970"/>
              <a:gd name="connsiteX32" fmla="*/ 996287 w 1692323"/>
              <a:gd name="connsiteY32" fmla="*/ 1501254 h 1705970"/>
              <a:gd name="connsiteX33" fmla="*/ 941696 w 1692323"/>
              <a:gd name="connsiteY33" fmla="*/ 1528549 h 1705970"/>
              <a:gd name="connsiteX34" fmla="*/ 900753 w 1692323"/>
              <a:gd name="connsiteY34" fmla="*/ 1555845 h 1705970"/>
              <a:gd name="connsiteX35" fmla="*/ 805218 w 1692323"/>
              <a:gd name="connsiteY35" fmla="*/ 1596788 h 1705970"/>
              <a:gd name="connsiteX36" fmla="*/ 750627 w 1692323"/>
              <a:gd name="connsiteY36" fmla="*/ 1610436 h 1705970"/>
              <a:gd name="connsiteX37" fmla="*/ 600502 w 1692323"/>
              <a:gd name="connsiteY37" fmla="*/ 1651379 h 1705970"/>
              <a:gd name="connsiteX38" fmla="*/ 559559 w 1692323"/>
              <a:gd name="connsiteY38" fmla="*/ 1678675 h 1705970"/>
              <a:gd name="connsiteX39" fmla="*/ 464024 w 1692323"/>
              <a:gd name="connsiteY39" fmla="*/ 1705970 h 1705970"/>
              <a:gd name="connsiteX40" fmla="*/ 354842 w 1692323"/>
              <a:gd name="connsiteY40" fmla="*/ 1692323 h 1705970"/>
              <a:gd name="connsiteX41" fmla="*/ 300251 w 1692323"/>
              <a:gd name="connsiteY41" fmla="*/ 1665027 h 1705970"/>
              <a:gd name="connsiteX42" fmla="*/ 259308 w 1692323"/>
              <a:gd name="connsiteY42" fmla="*/ 1651379 h 1705970"/>
              <a:gd name="connsiteX43" fmla="*/ 136478 w 1692323"/>
              <a:gd name="connsiteY43" fmla="*/ 1555845 h 1705970"/>
              <a:gd name="connsiteX44" fmla="*/ 95535 w 1692323"/>
              <a:gd name="connsiteY44" fmla="*/ 1514902 h 1705970"/>
              <a:gd name="connsiteX45" fmla="*/ 54591 w 1692323"/>
              <a:gd name="connsiteY45" fmla="*/ 1487606 h 1705970"/>
              <a:gd name="connsiteX46" fmla="*/ 0 w 1692323"/>
              <a:gd name="connsiteY46" fmla="*/ 1392072 h 1705970"/>
              <a:gd name="connsiteX47" fmla="*/ 13648 w 1692323"/>
              <a:gd name="connsiteY47" fmla="*/ 1160060 h 1705970"/>
              <a:gd name="connsiteX48" fmla="*/ 27296 w 1692323"/>
              <a:gd name="connsiteY48" fmla="*/ 873457 h 1705970"/>
              <a:gd name="connsiteX49" fmla="*/ 40944 w 1692323"/>
              <a:gd name="connsiteY49" fmla="*/ 832514 h 1705970"/>
              <a:gd name="connsiteX50" fmla="*/ 68239 w 1692323"/>
              <a:gd name="connsiteY50" fmla="*/ 777923 h 1705970"/>
              <a:gd name="connsiteX51" fmla="*/ 204717 w 1692323"/>
              <a:gd name="connsiteY51" fmla="*/ 655093 h 1705970"/>
              <a:gd name="connsiteX52" fmla="*/ 232012 w 1692323"/>
              <a:gd name="connsiteY52" fmla="*/ 614149 h 1705970"/>
              <a:gd name="connsiteX53" fmla="*/ 272956 w 1692323"/>
              <a:gd name="connsiteY53" fmla="*/ 586854 h 1705970"/>
              <a:gd name="connsiteX54" fmla="*/ 286603 w 1692323"/>
              <a:gd name="connsiteY54" fmla="*/ 545911 h 1705970"/>
              <a:gd name="connsiteX55" fmla="*/ 286603 w 1692323"/>
              <a:gd name="connsiteY55" fmla="*/ 545911 h 170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92323" h="1705970">
                <a:moveTo>
                  <a:pt x="232012" y="586854"/>
                </a:moveTo>
                <a:lnTo>
                  <a:pt x="232012" y="586854"/>
                </a:lnTo>
                <a:cubicBezTo>
                  <a:pt x="232164" y="586778"/>
                  <a:pt x="357205" y="529900"/>
                  <a:pt x="382138" y="504967"/>
                </a:cubicBezTo>
                <a:cubicBezTo>
                  <a:pt x="393736" y="493369"/>
                  <a:pt x="402098" y="478695"/>
                  <a:pt x="409433" y="464024"/>
                </a:cubicBezTo>
                <a:cubicBezTo>
                  <a:pt x="415867" y="451157"/>
                  <a:pt x="412909" y="433253"/>
                  <a:pt x="423081" y="423081"/>
                </a:cubicBezTo>
                <a:cubicBezTo>
                  <a:pt x="446278" y="399884"/>
                  <a:pt x="477672" y="386687"/>
                  <a:pt x="504967" y="368490"/>
                </a:cubicBezTo>
                <a:cubicBezTo>
                  <a:pt x="514066" y="354842"/>
                  <a:pt x="519455" y="337794"/>
                  <a:pt x="532263" y="327547"/>
                </a:cubicBezTo>
                <a:cubicBezTo>
                  <a:pt x="543497" y="318560"/>
                  <a:pt x="560339" y="320333"/>
                  <a:pt x="573206" y="313899"/>
                </a:cubicBezTo>
                <a:cubicBezTo>
                  <a:pt x="611209" y="294897"/>
                  <a:pt x="624909" y="275844"/>
                  <a:pt x="655093" y="245660"/>
                </a:cubicBezTo>
                <a:cubicBezTo>
                  <a:pt x="659642" y="232012"/>
                  <a:pt x="660761" y="216687"/>
                  <a:pt x="668741" y="204717"/>
                </a:cubicBezTo>
                <a:cubicBezTo>
                  <a:pt x="682275" y="184416"/>
                  <a:pt x="726774" y="147079"/>
                  <a:pt x="750627" y="136478"/>
                </a:cubicBezTo>
                <a:cubicBezTo>
                  <a:pt x="776919" y="124793"/>
                  <a:pt x="805218" y="118280"/>
                  <a:pt x="832514" y="109182"/>
                </a:cubicBezTo>
                <a:cubicBezTo>
                  <a:pt x="930673" y="76463"/>
                  <a:pt x="808101" y="116158"/>
                  <a:pt x="928048" y="81887"/>
                </a:cubicBezTo>
                <a:cubicBezTo>
                  <a:pt x="941880" y="77935"/>
                  <a:pt x="955159" y="72191"/>
                  <a:pt x="968991" y="68239"/>
                </a:cubicBezTo>
                <a:cubicBezTo>
                  <a:pt x="987026" y="63086"/>
                  <a:pt x="1005547" y="59744"/>
                  <a:pt x="1023582" y="54591"/>
                </a:cubicBezTo>
                <a:cubicBezTo>
                  <a:pt x="1037415" y="50639"/>
                  <a:pt x="1050569" y="44433"/>
                  <a:pt x="1064526" y="40944"/>
                </a:cubicBezTo>
                <a:cubicBezTo>
                  <a:pt x="1087030" y="35318"/>
                  <a:pt x="1110121" y="32328"/>
                  <a:pt x="1132765" y="27296"/>
                </a:cubicBezTo>
                <a:cubicBezTo>
                  <a:pt x="1184176" y="15871"/>
                  <a:pt x="1182705" y="15198"/>
                  <a:pt x="1228299" y="0"/>
                </a:cubicBezTo>
                <a:cubicBezTo>
                  <a:pt x="1251045" y="4549"/>
                  <a:pt x="1274034" y="8022"/>
                  <a:pt x="1296538" y="13648"/>
                </a:cubicBezTo>
                <a:cubicBezTo>
                  <a:pt x="1310494" y="17137"/>
                  <a:pt x="1323174" y="25790"/>
                  <a:pt x="1337481" y="27296"/>
                </a:cubicBezTo>
                <a:cubicBezTo>
                  <a:pt x="1410010" y="34931"/>
                  <a:pt x="1483057" y="36395"/>
                  <a:pt x="1555845" y="40944"/>
                </a:cubicBezTo>
                <a:cubicBezTo>
                  <a:pt x="1583141" y="59141"/>
                  <a:pt x="1623061" y="66193"/>
                  <a:pt x="1637732" y="95535"/>
                </a:cubicBezTo>
                <a:lnTo>
                  <a:pt x="1692323" y="204717"/>
                </a:lnTo>
                <a:cubicBezTo>
                  <a:pt x="1687774" y="250209"/>
                  <a:pt x="1685627" y="296006"/>
                  <a:pt x="1678675" y="341194"/>
                </a:cubicBezTo>
                <a:cubicBezTo>
                  <a:pt x="1676487" y="355413"/>
                  <a:pt x="1675200" y="371965"/>
                  <a:pt x="1665027" y="382138"/>
                </a:cubicBezTo>
                <a:cubicBezTo>
                  <a:pt x="1654855" y="392310"/>
                  <a:pt x="1637732" y="391236"/>
                  <a:pt x="1624084" y="395785"/>
                </a:cubicBezTo>
                <a:cubicBezTo>
                  <a:pt x="1610436" y="404884"/>
                  <a:pt x="1599427" y="421127"/>
                  <a:pt x="1583141" y="423081"/>
                </a:cubicBezTo>
                <a:cubicBezTo>
                  <a:pt x="1158569" y="474031"/>
                  <a:pt x="1393724" y="399786"/>
                  <a:pt x="1241947" y="450376"/>
                </a:cubicBezTo>
                <a:cubicBezTo>
                  <a:pt x="1228299" y="464024"/>
                  <a:pt x="1215831" y="478964"/>
                  <a:pt x="1201003" y="491320"/>
                </a:cubicBezTo>
                <a:cubicBezTo>
                  <a:pt x="1139017" y="542975"/>
                  <a:pt x="1171078" y="491194"/>
                  <a:pt x="1105469" y="573206"/>
                </a:cubicBezTo>
                <a:cubicBezTo>
                  <a:pt x="974875" y="736449"/>
                  <a:pt x="1112492" y="593479"/>
                  <a:pt x="1009935" y="696036"/>
                </a:cubicBezTo>
                <a:cubicBezTo>
                  <a:pt x="931967" y="929935"/>
                  <a:pt x="1009935" y="680673"/>
                  <a:pt x="1009935" y="1337481"/>
                </a:cubicBezTo>
                <a:cubicBezTo>
                  <a:pt x="1009935" y="1392261"/>
                  <a:pt x="1014712" y="1449665"/>
                  <a:pt x="996287" y="1501254"/>
                </a:cubicBezTo>
                <a:cubicBezTo>
                  <a:pt x="989444" y="1520414"/>
                  <a:pt x="959360" y="1518455"/>
                  <a:pt x="941696" y="1528549"/>
                </a:cubicBezTo>
                <a:cubicBezTo>
                  <a:pt x="927455" y="1536687"/>
                  <a:pt x="914994" y="1547707"/>
                  <a:pt x="900753" y="1555845"/>
                </a:cubicBezTo>
                <a:cubicBezTo>
                  <a:pt x="864353" y="1576646"/>
                  <a:pt x="843502" y="1585850"/>
                  <a:pt x="805218" y="1596788"/>
                </a:cubicBezTo>
                <a:cubicBezTo>
                  <a:pt x="787183" y="1601941"/>
                  <a:pt x="768593" y="1605046"/>
                  <a:pt x="750627" y="1610436"/>
                </a:cubicBezTo>
                <a:cubicBezTo>
                  <a:pt x="612109" y="1651992"/>
                  <a:pt x="724871" y="1626507"/>
                  <a:pt x="600502" y="1651379"/>
                </a:cubicBezTo>
                <a:cubicBezTo>
                  <a:pt x="586854" y="1660478"/>
                  <a:pt x="574230" y="1671339"/>
                  <a:pt x="559559" y="1678675"/>
                </a:cubicBezTo>
                <a:cubicBezTo>
                  <a:pt x="539978" y="1688466"/>
                  <a:pt x="481518" y="1701597"/>
                  <a:pt x="464024" y="1705970"/>
                </a:cubicBezTo>
                <a:cubicBezTo>
                  <a:pt x="427630" y="1701421"/>
                  <a:pt x="390424" y="1701218"/>
                  <a:pt x="354842" y="1692323"/>
                </a:cubicBezTo>
                <a:cubicBezTo>
                  <a:pt x="335105" y="1687389"/>
                  <a:pt x="318951" y="1673041"/>
                  <a:pt x="300251" y="1665027"/>
                </a:cubicBezTo>
                <a:cubicBezTo>
                  <a:pt x="287028" y="1659360"/>
                  <a:pt x="272956" y="1655928"/>
                  <a:pt x="259308" y="1651379"/>
                </a:cubicBezTo>
                <a:cubicBezTo>
                  <a:pt x="167249" y="1559321"/>
                  <a:pt x="214042" y="1581700"/>
                  <a:pt x="136478" y="1555845"/>
                </a:cubicBezTo>
                <a:cubicBezTo>
                  <a:pt x="122830" y="1542197"/>
                  <a:pt x="110362" y="1527258"/>
                  <a:pt x="95535" y="1514902"/>
                </a:cubicBezTo>
                <a:cubicBezTo>
                  <a:pt x="82934" y="1504401"/>
                  <a:pt x="66190" y="1499205"/>
                  <a:pt x="54591" y="1487606"/>
                </a:cubicBezTo>
                <a:cubicBezTo>
                  <a:pt x="35302" y="1468317"/>
                  <a:pt x="10703" y="1413478"/>
                  <a:pt x="0" y="1392072"/>
                </a:cubicBezTo>
                <a:cubicBezTo>
                  <a:pt x="4549" y="1314735"/>
                  <a:pt x="9576" y="1237424"/>
                  <a:pt x="13648" y="1160060"/>
                </a:cubicBezTo>
                <a:cubicBezTo>
                  <a:pt x="18675" y="1064550"/>
                  <a:pt x="19353" y="968769"/>
                  <a:pt x="27296" y="873457"/>
                </a:cubicBezTo>
                <a:cubicBezTo>
                  <a:pt x="28491" y="859121"/>
                  <a:pt x="35277" y="845737"/>
                  <a:pt x="40944" y="832514"/>
                </a:cubicBezTo>
                <a:cubicBezTo>
                  <a:pt x="48958" y="813814"/>
                  <a:pt x="55356" y="793669"/>
                  <a:pt x="68239" y="777923"/>
                </a:cubicBezTo>
                <a:cubicBezTo>
                  <a:pt x="132521" y="699356"/>
                  <a:pt x="141908" y="696964"/>
                  <a:pt x="204717" y="655093"/>
                </a:cubicBezTo>
                <a:cubicBezTo>
                  <a:pt x="213815" y="641445"/>
                  <a:pt x="220414" y="625747"/>
                  <a:pt x="232012" y="614149"/>
                </a:cubicBezTo>
                <a:cubicBezTo>
                  <a:pt x="243610" y="602551"/>
                  <a:pt x="262709" y="599662"/>
                  <a:pt x="272956" y="586854"/>
                </a:cubicBezTo>
                <a:cubicBezTo>
                  <a:pt x="281943" y="575621"/>
                  <a:pt x="286603" y="545911"/>
                  <a:pt x="286603" y="545911"/>
                </a:cubicBezTo>
                <a:lnTo>
                  <a:pt x="286603" y="545911"/>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dirty="0"/>
          </a:p>
        </p:txBody>
      </p:sp>
      <p:sp>
        <p:nvSpPr>
          <p:cNvPr id="6" name="Freeform 5"/>
          <p:cNvSpPr/>
          <p:nvPr/>
        </p:nvSpPr>
        <p:spPr>
          <a:xfrm>
            <a:off x="2124826" y="2596487"/>
            <a:ext cx="896314" cy="752003"/>
          </a:xfrm>
          <a:custGeom>
            <a:avLst/>
            <a:gdLst>
              <a:gd name="connsiteX0" fmla="*/ 31520 w 896314"/>
              <a:gd name="connsiteY0" fmla="*/ 232012 h 752003"/>
              <a:gd name="connsiteX1" fmla="*/ 31520 w 896314"/>
              <a:gd name="connsiteY1" fmla="*/ 232012 h 752003"/>
              <a:gd name="connsiteX2" fmla="*/ 127055 w 896314"/>
              <a:gd name="connsiteY2" fmla="*/ 163773 h 752003"/>
              <a:gd name="connsiteX3" fmla="*/ 167998 w 896314"/>
              <a:gd name="connsiteY3" fmla="*/ 150125 h 752003"/>
              <a:gd name="connsiteX4" fmla="*/ 263532 w 896314"/>
              <a:gd name="connsiteY4" fmla="*/ 81886 h 752003"/>
              <a:gd name="connsiteX5" fmla="*/ 454601 w 896314"/>
              <a:gd name="connsiteY5" fmla="*/ 54591 h 752003"/>
              <a:gd name="connsiteX6" fmla="*/ 509192 w 896314"/>
              <a:gd name="connsiteY6" fmla="*/ 27295 h 752003"/>
              <a:gd name="connsiteX7" fmla="*/ 591078 w 896314"/>
              <a:gd name="connsiteY7" fmla="*/ 13647 h 752003"/>
              <a:gd name="connsiteX8" fmla="*/ 632022 w 896314"/>
              <a:gd name="connsiteY8" fmla="*/ 0 h 752003"/>
              <a:gd name="connsiteX9" fmla="*/ 754852 w 896314"/>
              <a:gd name="connsiteY9" fmla="*/ 13647 h 752003"/>
              <a:gd name="connsiteX10" fmla="*/ 795795 w 896314"/>
              <a:gd name="connsiteY10" fmla="*/ 27295 h 752003"/>
              <a:gd name="connsiteX11" fmla="*/ 809443 w 896314"/>
              <a:gd name="connsiteY11" fmla="*/ 68238 h 752003"/>
              <a:gd name="connsiteX12" fmla="*/ 836738 w 896314"/>
              <a:gd name="connsiteY12" fmla="*/ 109182 h 752003"/>
              <a:gd name="connsiteX13" fmla="*/ 823090 w 896314"/>
              <a:gd name="connsiteY13" fmla="*/ 504967 h 752003"/>
              <a:gd name="connsiteX14" fmla="*/ 768499 w 896314"/>
              <a:gd name="connsiteY14" fmla="*/ 586853 h 752003"/>
              <a:gd name="connsiteX15" fmla="*/ 727556 w 896314"/>
              <a:gd name="connsiteY15" fmla="*/ 614149 h 752003"/>
              <a:gd name="connsiteX16" fmla="*/ 700261 w 896314"/>
              <a:gd name="connsiteY16" fmla="*/ 655092 h 752003"/>
              <a:gd name="connsiteX17" fmla="*/ 659317 w 896314"/>
              <a:gd name="connsiteY17" fmla="*/ 682388 h 752003"/>
              <a:gd name="connsiteX18" fmla="*/ 645670 w 896314"/>
              <a:gd name="connsiteY18" fmla="*/ 723331 h 752003"/>
              <a:gd name="connsiteX19" fmla="*/ 632022 w 896314"/>
              <a:gd name="connsiteY19" fmla="*/ 668740 h 752003"/>
              <a:gd name="connsiteX20" fmla="*/ 604726 w 896314"/>
              <a:gd name="connsiteY20" fmla="*/ 709683 h 752003"/>
              <a:gd name="connsiteX21" fmla="*/ 481896 w 896314"/>
              <a:gd name="connsiteY21" fmla="*/ 750626 h 752003"/>
              <a:gd name="connsiteX22" fmla="*/ 263532 w 896314"/>
              <a:gd name="connsiteY22" fmla="*/ 736979 h 752003"/>
              <a:gd name="connsiteX23" fmla="*/ 222589 w 896314"/>
              <a:gd name="connsiteY23" fmla="*/ 696035 h 752003"/>
              <a:gd name="connsiteX24" fmla="*/ 181646 w 896314"/>
              <a:gd name="connsiteY24" fmla="*/ 668740 h 752003"/>
              <a:gd name="connsiteX25" fmla="*/ 99759 w 896314"/>
              <a:gd name="connsiteY25" fmla="*/ 641444 h 752003"/>
              <a:gd name="connsiteX26" fmla="*/ 31520 w 896314"/>
              <a:gd name="connsiteY26" fmla="*/ 614149 h 752003"/>
              <a:gd name="connsiteX27" fmla="*/ 4225 w 896314"/>
              <a:gd name="connsiteY27" fmla="*/ 573206 h 752003"/>
              <a:gd name="connsiteX28" fmla="*/ 31520 w 896314"/>
              <a:gd name="connsiteY28" fmla="*/ 232012 h 75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96314" h="752003">
                <a:moveTo>
                  <a:pt x="31520" y="232012"/>
                </a:moveTo>
                <a:lnTo>
                  <a:pt x="31520" y="232012"/>
                </a:lnTo>
                <a:cubicBezTo>
                  <a:pt x="63365" y="209266"/>
                  <a:pt x="93498" y="183908"/>
                  <a:pt x="127055" y="163773"/>
                </a:cubicBezTo>
                <a:cubicBezTo>
                  <a:pt x="139391" y="156371"/>
                  <a:pt x="156765" y="159112"/>
                  <a:pt x="167998" y="150125"/>
                </a:cubicBezTo>
                <a:cubicBezTo>
                  <a:pt x="239469" y="92947"/>
                  <a:pt x="134379" y="109076"/>
                  <a:pt x="263532" y="81886"/>
                </a:cubicBezTo>
                <a:cubicBezTo>
                  <a:pt x="326488" y="68632"/>
                  <a:pt x="390911" y="63689"/>
                  <a:pt x="454601" y="54591"/>
                </a:cubicBezTo>
                <a:cubicBezTo>
                  <a:pt x="472798" y="45492"/>
                  <a:pt x="489705" y="33141"/>
                  <a:pt x="509192" y="27295"/>
                </a:cubicBezTo>
                <a:cubicBezTo>
                  <a:pt x="535697" y="19343"/>
                  <a:pt x="564065" y="19650"/>
                  <a:pt x="591078" y="13647"/>
                </a:cubicBezTo>
                <a:cubicBezTo>
                  <a:pt x="605122" y="10526"/>
                  <a:pt x="618374" y="4549"/>
                  <a:pt x="632022" y="0"/>
                </a:cubicBezTo>
                <a:cubicBezTo>
                  <a:pt x="672965" y="4549"/>
                  <a:pt x="714217" y="6875"/>
                  <a:pt x="754852" y="13647"/>
                </a:cubicBezTo>
                <a:cubicBezTo>
                  <a:pt x="769042" y="16012"/>
                  <a:pt x="785623" y="17123"/>
                  <a:pt x="795795" y="27295"/>
                </a:cubicBezTo>
                <a:cubicBezTo>
                  <a:pt x="805967" y="37467"/>
                  <a:pt x="803009" y="55371"/>
                  <a:pt x="809443" y="68238"/>
                </a:cubicBezTo>
                <a:cubicBezTo>
                  <a:pt x="816778" y="82909"/>
                  <a:pt x="827640" y="95534"/>
                  <a:pt x="836738" y="109182"/>
                </a:cubicBezTo>
                <a:cubicBezTo>
                  <a:pt x="832189" y="241110"/>
                  <a:pt x="896314" y="395131"/>
                  <a:pt x="823090" y="504967"/>
                </a:cubicBezTo>
                <a:cubicBezTo>
                  <a:pt x="804893" y="532262"/>
                  <a:pt x="795794" y="568656"/>
                  <a:pt x="768499" y="586853"/>
                </a:cubicBezTo>
                <a:lnTo>
                  <a:pt x="727556" y="614149"/>
                </a:lnTo>
                <a:cubicBezTo>
                  <a:pt x="718458" y="627797"/>
                  <a:pt x="711859" y="643494"/>
                  <a:pt x="700261" y="655092"/>
                </a:cubicBezTo>
                <a:cubicBezTo>
                  <a:pt x="688662" y="666691"/>
                  <a:pt x="669564" y="669580"/>
                  <a:pt x="659317" y="682388"/>
                </a:cubicBezTo>
                <a:cubicBezTo>
                  <a:pt x="650330" y="693621"/>
                  <a:pt x="650219" y="709683"/>
                  <a:pt x="645670" y="723331"/>
                </a:cubicBezTo>
                <a:cubicBezTo>
                  <a:pt x="641121" y="705134"/>
                  <a:pt x="649817" y="674672"/>
                  <a:pt x="632022" y="668740"/>
                </a:cubicBezTo>
                <a:cubicBezTo>
                  <a:pt x="616461" y="663553"/>
                  <a:pt x="618073" y="700149"/>
                  <a:pt x="604726" y="709683"/>
                </a:cubicBezTo>
                <a:cubicBezTo>
                  <a:pt x="577050" y="729451"/>
                  <a:pt x="515864" y="742134"/>
                  <a:pt x="481896" y="750626"/>
                </a:cubicBezTo>
                <a:cubicBezTo>
                  <a:pt x="409108" y="746077"/>
                  <a:pt x="334898" y="752003"/>
                  <a:pt x="263532" y="736979"/>
                </a:cubicBezTo>
                <a:cubicBezTo>
                  <a:pt x="244645" y="733003"/>
                  <a:pt x="237416" y="708391"/>
                  <a:pt x="222589" y="696035"/>
                </a:cubicBezTo>
                <a:cubicBezTo>
                  <a:pt x="209988" y="685534"/>
                  <a:pt x="196635" y="675402"/>
                  <a:pt x="181646" y="668740"/>
                </a:cubicBezTo>
                <a:cubicBezTo>
                  <a:pt x="155354" y="657055"/>
                  <a:pt x="126473" y="652130"/>
                  <a:pt x="99759" y="641444"/>
                </a:cubicBezTo>
                <a:lnTo>
                  <a:pt x="31520" y="614149"/>
                </a:lnTo>
                <a:cubicBezTo>
                  <a:pt x="22422" y="600501"/>
                  <a:pt x="4810" y="589598"/>
                  <a:pt x="4225" y="573206"/>
                </a:cubicBezTo>
                <a:cubicBezTo>
                  <a:pt x="0" y="454913"/>
                  <a:pt x="26971" y="288878"/>
                  <a:pt x="31520" y="232012"/>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6796585" y="4309560"/>
            <a:ext cx="1596788" cy="1303082"/>
          </a:xfrm>
          <a:custGeom>
            <a:avLst/>
            <a:gdLst>
              <a:gd name="connsiteX0" fmla="*/ 0 w 1596788"/>
              <a:gd name="connsiteY0" fmla="*/ 470568 h 1303082"/>
              <a:gd name="connsiteX1" fmla="*/ 0 w 1596788"/>
              <a:gd name="connsiteY1" fmla="*/ 470568 h 1303082"/>
              <a:gd name="connsiteX2" fmla="*/ 54591 w 1596788"/>
              <a:gd name="connsiteY2" fmla="*/ 361386 h 1303082"/>
              <a:gd name="connsiteX3" fmla="*/ 68239 w 1596788"/>
              <a:gd name="connsiteY3" fmla="*/ 320443 h 1303082"/>
              <a:gd name="connsiteX4" fmla="*/ 109182 w 1596788"/>
              <a:gd name="connsiteY4" fmla="*/ 293147 h 1303082"/>
              <a:gd name="connsiteX5" fmla="*/ 136478 w 1596788"/>
              <a:gd name="connsiteY5" fmla="*/ 252204 h 1303082"/>
              <a:gd name="connsiteX6" fmla="*/ 259308 w 1596788"/>
              <a:gd name="connsiteY6" fmla="*/ 183965 h 1303082"/>
              <a:gd name="connsiteX7" fmla="*/ 286603 w 1596788"/>
              <a:gd name="connsiteY7" fmla="*/ 143022 h 1303082"/>
              <a:gd name="connsiteX8" fmla="*/ 341194 w 1596788"/>
              <a:gd name="connsiteY8" fmla="*/ 129374 h 1303082"/>
              <a:gd name="connsiteX9" fmla="*/ 559558 w 1596788"/>
              <a:gd name="connsiteY9" fmla="*/ 88431 h 1303082"/>
              <a:gd name="connsiteX10" fmla="*/ 723331 w 1596788"/>
              <a:gd name="connsiteY10" fmla="*/ 33840 h 1303082"/>
              <a:gd name="connsiteX11" fmla="*/ 764275 w 1596788"/>
              <a:gd name="connsiteY11" fmla="*/ 20192 h 1303082"/>
              <a:gd name="connsiteX12" fmla="*/ 805218 w 1596788"/>
              <a:gd name="connsiteY12" fmla="*/ 6544 h 1303082"/>
              <a:gd name="connsiteX13" fmla="*/ 1078173 w 1596788"/>
              <a:gd name="connsiteY13" fmla="*/ 47488 h 1303082"/>
              <a:gd name="connsiteX14" fmla="*/ 1119116 w 1596788"/>
              <a:gd name="connsiteY14" fmla="*/ 61136 h 1303082"/>
              <a:gd name="connsiteX15" fmla="*/ 1201003 w 1596788"/>
              <a:gd name="connsiteY15" fmla="*/ 115727 h 1303082"/>
              <a:gd name="connsiteX16" fmla="*/ 1241946 w 1596788"/>
              <a:gd name="connsiteY16" fmla="*/ 143022 h 1303082"/>
              <a:gd name="connsiteX17" fmla="*/ 1323833 w 1596788"/>
              <a:gd name="connsiteY17" fmla="*/ 197613 h 1303082"/>
              <a:gd name="connsiteX18" fmla="*/ 1392072 w 1596788"/>
              <a:gd name="connsiteY18" fmla="*/ 265852 h 1303082"/>
              <a:gd name="connsiteX19" fmla="*/ 1460311 w 1596788"/>
              <a:gd name="connsiteY19" fmla="*/ 334091 h 1303082"/>
              <a:gd name="connsiteX20" fmla="*/ 1487606 w 1596788"/>
              <a:gd name="connsiteY20" fmla="*/ 375034 h 1303082"/>
              <a:gd name="connsiteX21" fmla="*/ 1528549 w 1596788"/>
              <a:gd name="connsiteY21" fmla="*/ 402330 h 1303082"/>
              <a:gd name="connsiteX22" fmla="*/ 1583140 w 1596788"/>
              <a:gd name="connsiteY22" fmla="*/ 484216 h 1303082"/>
              <a:gd name="connsiteX23" fmla="*/ 1596788 w 1596788"/>
              <a:gd name="connsiteY23" fmla="*/ 552455 h 1303082"/>
              <a:gd name="connsiteX24" fmla="*/ 1569493 w 1596788"/>
              <a:gd name="connsiteY24" fmla="*/ 757171 h 1303082"/>
              <a:gd name="connsiteX25" fmla="*/ 1542197 w 1596788"/>
              <a:gd name="connsiteY25" fmla="*/ 839058 h 1303082"/>
              <a:gd name="connsiteX26" fmla="*/ 1528549 w 1596788"/>
              <a:gd name="connsiteY26" fmla="*/ 880001 h 1303082"/>
              <a:gd name="connsiteX27" fmla="*/ 1487606 w 1596788"/>
              <a:gd name="connsiteY27" fmla="*/ 961888 h 1303082"/>
              <a:gd name="connsiteX28" fmla="*/ 1433015 w 1596788"/>
              <a:gd name="connsiteY28" fmla="*/ 1043774 h 1303082"/>
              <a:gd name="connsiteX29" fmla="*/ 1364776 w 1596788"/>
              <a:gd name="connsiteY29" fmla="*/ 1166604 h 1303082"/>
              <a:gd name="connsiteX30" fmla="*/ 1323833 w 1596788"/>
              <a:gd name="connsiteY30" fmla="*/ 1193900 h 1303082"/>
              <a:gd name="connsiteX31" fmla="*/ 1255594 w 1596788"/>
              <a:gd name="connsiteY31" fmla="*/ 1248491 h 1303082"/>
              <a:gd name="connsiteX32" fmla="*/ 1214651 w 1596788"/>
              <a:gd name="connsiteY32" fmla="*/ 1275786 h 1303082"/>
              <a:gd name="connsiteX33" fmla="*/ 1132764 w 1596788"/>
              <a:gd name="connsiteY33" fmla="*/ 1303082 h 1303082"/>
              <a:gd name="connsiteX34" fmla="*/ 1050878 w 1596788"/>
              <a:gd name="connsiteY34" fmla="*/ 1289434 h 1303082"/>
              <a:gd name="connsiteX35" fmla="*/ 968991 w 1596788"/>
              <a:gd name="connsiteY35" fmla="*/ 1234843 h 1303082"/>
              <a:gd name="connsiteX36" fmla="*/ 914400 w 1596788"/>
              <a:gd name="connsiteY36" fmla="*/ 1152956 h 1303082"/>
              <a:gd name="connsiteX37" fmla="*/ 873457 w 1596788"/>
              <a:gd name="connsiteY37" fmla="*/ 1125661 h 1303082"/>
              <a:gd name="connsiteX38" fmla="*/ 750627 w 1596788"/>
              <a:gd name="connsiteY38" fmla="*/ 1084718 h 1303082"/>
              <a:gd name="connsiteX39" fmla="*/ 668740 w 1596788"/>
              <a:gd name="connsiteY39" fmla="*/ 1057422 h 1303082"/>
              <a:gd name="connsiteX40" fmla="*/ 627797 w 1596788"/>
              <a:gd name="connsiteY40" fmla="*/ 1043774 h 1303082"/>
              <a:gd name="connsiteX41" fmla="*/ 518615 w 1596788"/>
              <a:gd name="connsiteY41" fmla="*/ 1057422 h 1303082"/>
              <a:gd name="connsiteX42" fmla="*/ 464024 w 1596788"/>
              <a:gd name="connsiteY42" fmla="*/ 1071070 h 1303082"/>
              <a:gd name="connsiteX43" fmla="*/ 300251 w 1596788"/>
              <a:gd name="connsiteY43" fmla="*/ 1057422 h 1303082"/>
              <a:gd name="connsiteX44" fmla="*/ 218364 w 1596788"/>
              <a:gd name="connsiteY44" fmla="*/ 1030127 h 1303082"/>
              <a:gd name="connsiteX45" fmla="*/ 136478 w 1596788"/>
              <a:gd name="connsiteY45" fmla="*/ 989183 h 1303082"/>
              <a:gd name="connsiteX46" fmla="*/ 81887 w 1596788"/>
              <a:gd name="connsiteY46" fmla="*/ 907297 h 1303082"/>
              <a:gd name="connsiteX47" fmla="*/ 40943 w 1596788"/>
              <a:gd name="connsiteY47" fmla="*/ 825410 h 1303082"/>
              <a:gd name="connsiteX48" fmla="*/ 27296 w 1596788"/>
              <a:gd name="connsiteY48" fmla="*/ 784467 h 1303082"/>
              <a:gd name="connsiteX49" fmla="*/ 0 w 1596788"/>
              <a:gd name="connsiteY49" fmla="*/ 552455 h 1303082"/>
              <a:gd name="connsiteX50" fmla="*/ 27296 w 1596788"/>
              <a:gd name="connsiteY50" fmla="*/ 388682 h 1303082"/>
              <a:gd name="connsiteX51" fmla="*/ 0 w 1596788"/>
              <a:gd name="connsiteY51" fmla="*/ 470568 h 130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96788" h="1303082">
                <a:moveTo>
                  <a:pt x="0" y="470568"/>
                </a:moveTo>
                <a:lnTo>
                  <a:pt x="0" y="470568"/>
                </a:lnTo>
                <a:cubicBezTo>
                  <a:pt x="18197" y="434174"/>
                  <a:pt x="37753" y="398429"/>
                  <a:pt x="54591" y="361386"/>
                </a:cubicBezTo>
                <a:cubicBezTo>
                  <a:pt x="60544" y="348290"/>
                  <a:pt x="59252" y="331677"/>
                  <a:pt x="68239" y="320443"/>
                </a:cubicBezTo>
                <a:cubicBezTo>
                  <a:pt x="78486" y="307635"/>
                  <a:pt x="95534" y="302246"/>
                  <a:pt x="109182" y="293147"/>
                </a:cubicBezTo>
                <a:cubicBezTo>
                  <a:pt x="118281" y="279499"/>
                  <a:pt x="124134" y="263005"/>
                  <a:pt x="136478" y="252204"/>
                </a:cubicBezTo>
                <a:cubicBezTo>
                  <a:pt x="194237" y="201665"/>
                  <a:pt x="203073" y="202710"/>
                  <a:pt x="259308" y="183965"/>
                </a:cubicBezTo>
                <a:cubicBezTo>
                  <a:pt x="268406" y="170317"/>
                  <a:pt x="272955" y="152120"/>
                  <a:pt x="286603" y="143022"/>
                </a:cubicBezTo>
                <a:cubicBezTo>
                  <a:pt x="302210" y="132617"/>
                  <a:pt x="323228" y="134764"/>
                  <a:pt x="341194" y="129374"/>
                </a:cubicBezTo>
                <a:cubicBezTo>
                  <a:pt x="487328" y="85534"/>
                  <a:pt x="361283" y="108259"/>
                  <a:pt x="559558" y="88431"/>
                </a:cubicBezTo>
                <a:lnTo>
                  <a:pt x="723331" y="33840"/>
                </a:lnTo>
                <a:lnTo>
                  <a:pt x="764275" y="20192"/>
                </a:lnTo>
                <a:lnTo>
                  <a:pt x="805218" y="6544"/>
                </a:lnTo>
                <a:cubicBezTo>
                  <a:pt x="1024986" y="22242"/>
                  <a:pt x="935712" y="0"/>
                  <a:pt x="1078173" y="47488"/>
                </a:cubicBezTo>
                <a:cubicBezTo>
                  <a:pt x="1091821" y="52037"/>
                  <a:pt x="1107146" y="53156"/>
                  <a:pt x="1119116" y="61136"/>
                </a:cubicBezTo>
                <a:lnTo>
                  <a:pt x="1201003" y="115727"/>
                </a:lnTo>
                <a:cubicBezTo>
                  <a:pt x="1214651" y="124825"/>
                  <a:pt x="1230348" y="131424"/>
                  <a:pt x="1241946" y="143022"/>
                </a:cubicBezTo>
                <a:cubicBezTo>
                  <a:pt x="1293063" y="194137"/>
                  <a:pt x="1264580" y="177861"/>
                  <a:pt x="1323833" y="197613"/>
                </a:cubicBezTo>
                <a:cubicBezTo>
                  <a:pt x="1396619" y="306793"/>
                  <a:pt x="1301087" y="174867"/>
                  <a:pt x="1392072" y="265852"/>
                </a:cubicBezTo>
                <a:cubicBezTo>
                  <a:pt x="1483058" y="356838"/>
                  <a:pt x="1351125" y="261301"/>
                  <a:pt x="1460311" y="334091"/>
                </a:cubicBezTo>
                <a:cubicBezTo>
                  <a:pt x="1469409" y="347739"/>
                  <a:pt x="1476008" y="363436"/>
                  <a:pt x="1487606" y="375034"/>
                </a:cubicBezTo>
                <a:cubicBezTo>
                  <a:pt x="1499204" y="386632"/>
                  <a:pt x="1517748" y="389986"/>
                  <a:pt x="1528549" y="402330"/>
                </a:cubicBezTo>
                <a:cubicBezTo>
                  <a:pt x="1550151" y="427018"/>
                  <a:pt x="1583140" y="484216"/>
                  <a:pt x="1583140" y="484216"/>
                </a:cubicBezTo>
                <a:cubicBezTo>
                  <a:pt x="1587689" y="506962"/>
                  <a:pt x="1596788" y="529258"/>
                  <a:pt x="1596788" y="552455"/>
                </a:cubicBezTo>
                <a:cubicBezTo>
                  <a:pt x="1596788" y="623956"/>
                  <a:pt x="1589598" y="690154"/>
                  <a:pt x="1569493" y="757171"/>
                </a:cubicBezTo>
                <a:cubicBezTo>
                  <a:pt x="1561225" y="784730"/>
                  <a:pt x="1551296" y="811762"/>
                  <a:pt x="1542197" y="839058"/>
                </a:cubicBezTo>
                <a:cubicBezTo>
                  <a:pt x="1537648" y="852706"/>
                  <a:pt x="1536529" y="868031"/>
                  <a:pt x="1528549" y="880001"/>
                </a:cubicBezTo>
                <a:cubicBezTo>
                  <a:pt x="1407370" y="1061772"/>
                  <a:pt x="1581786" y="792364"/>
                  <a:pt x="1487606" y="961888"/>
                </a:cubicBezTo>
                <a:cubicBezTo>
                  <a:pt x="1471674" y="990565"/>
                  <a:pt x="1433015" y="1043774"/>
                  <a:pt x="1433015" y="1043774"/>
                </a:cubicBezTo>
                <a:cubicBezTo>
                  <a:pt x="1418793" y="1086440"/>
                  <a:pt x="1405001" y="1139787"/>
                  <a:pt x="1364776" y="1166604"/>
                </a:cubicBezTo>
                <a:lnTo>
                  <a:pt x="1323833" y="1193900"/>
                </a:lnTo>
                <a:cubicBezTo>
                  <a:pt x="1277820" y="1262918"/>
                  <a:pt x="1321515" y="1215530"/>
                  <a:pt x="1255594" y="1248491"/>
                </a:cubicBezTo>
                <a:cubicBezTo>
                  <a:pt x="1240923" y="1255826"/>
                  <a:pt x="1229640" y="1269124"/>
                  <a:pt x="1214651" y="1275786"/>
                </a:cubicBezTo>
                <a:cubicBezTo>
                  <a:pt x="1188359" y="1287471"/>
                  <a:pt x="1132764" y="1303082"/>
                  <a:pt x="1132764" y="1303082"/>
                </a:cubicBezTo>
                <a:cubicBezTo>
                  <a:pt x="1105469" y="1298533"/>
                  <a:pt x="1076421" y="1300077"/>
                  <a:pt x="1050878" y="1289434"/>
                </a:cubicBezTo>
                <a:cubicBezTo>
                  <a:pt x="1020596" y="1276817"/>
                  <a:pt x="968991" y="1234843"/>
                  <a:pt x="968991" y="1234843"/>
                </a:cubicBezTo>
                <a:cubicBezTo>
                  <a:pt x="950794" y="1207547"/>
                  <a:pt x="941696" y="1171153"/>
                  <a:pt x="914400" y="1152956"/>
                </a:cubicBezTo>
                <a:cubicBezTo>
                  <a:pt x="900752" y="1143858"/>
                  <a:pt x="888446" y="1132323"/>
                  <a:pt x="873457" y="1125661"/>
                </a:cubicBezTo>
                <a:cubicBezTo>
                  <a:pt x="873435" y="1125651"/>
                  <a:pt x="771110" y="1091546"/>
                  <a:pt x="750627" y="1084718"/>
                </a:cubicBezTo>
                <a:lnTo>
                  <a:pt x="668740" y="1057422"/>
                </a:lnTo>
                <a:lnTo>
                  <a:pt x="627797" y="1043774"/>
                </a:lnTo>
                <a:cubicBezTo>
                  <a:pt x="591403" y="1048323"/>
                  <a:pt x="554793" y="1051392"/>
                  <a:pt x="518615" y="1057422"/>
                </a:cubicBezTo>
                <a:cubicBezTo>
                  <a:pt x="500113" y="1060506"/>
                  <a:pt x="482781" y="1071070"/>
                  <a:pt x="464024" y="1071070"/>
                </a:cubicBezTo>
                <a:cubicBezTo>
                  <a:pt x="409244" y="1071070"/>
                  <a:pt x="354842" y="1061971"/>
                  <a:pt x="300251" y="1057422"/>
                </a:cubicBezTo>
                <a:cubicBezTo>
                  <a:pt x="272955" y="1048324"/>
                  <a:pt x="242304" y="1046087"/>
                  <a:pt x="218364" y="1030127"/>
                </a:cubicBezTo>
                <a:cubicBezTo>
                  <a:pt x="165451" y="994851"/>
                  <a:pt x="192982" y="1008018"/>
                  <a:pt x="136478" y="989183"/>
                </a:cubicBezTo>
                <a:cubicBezTo>
                  <a:pt x="118281" y="961888"/>
                  <a:pt x="92261" y="938419"/>
                  <a:pt x="81887" y="907297"/>
                </a:cubicBezTo>
                <a:cubicBezTo>
                  <a:pt x="63052" y="850792"/>
                  <a:pt x="76219" y="878323"/>
                  <a:pt x="40943" y="825410"/>
                </a:cubicBezTo>
                <a:cubicBezTo>
                  <a:pt x="36394" y="811762"/>
                  <a:pt x="29869" y="798621"/>
                  <a:pt x="27296" y="784467"/>
                </a:cubicBezTo>
                <a:cubicBezTo>
                  <a:pt x="21936" y="754988"/>
                  <a:pt x="2650" y="576304"/>
                  <a:pt x="0" y="552455"/>
                </a:cubicBezTo>
                <a:cubicBezTo>
                  <a:pt x="29080" y="407055"/>
                  <a:pt x="27296" y="462371"/>
                  <a:pt x="27296" y="388682"/>
                </a:cubicBezTo>
                <a:lnTo>
                  <a:pt x="0" y="470568"/>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Freeform 8"/>
          <p:cNvSpPr/>
          <p:nvPr/>
        </p:nvSpPr>
        <p:spPr>
          <a:xfrm>
            <a:off x="4390879" y="862411"/>
            <a:ext cx="545513" cy="396595"/>
          </a:xfrm>
          <a:custGeom>
            <a:avLst/>
            <a:gdLst>
              <a:gd name="connsiteX0" fmla="*/ 522315 w 545513"/>
              <a:gd name="connsiteY0" fmla="*/ 205526 h 396595"/>
              <a:gd name="connsiteX1" fmla="*/ 522315 w 545513"/>
              <a:gd name="connsiteY1" fmla="*/ 205526 h 396595"/>
              <a:gd name="connsiteX2" fmla="*/ 413133 w 545513"/>
              <a:gd name="connsiteY2" fmla="*/ 164583 h 396595"/>
              <a:gd name="connsiteX3" fmla="*/ 372190 w 545513"/>
              <a:gd name="connsiteY3" fmla="*/ 150935 h 396595"/>
              <a:gd name="connsiteX4" fmla="*/ 290303 w 545513"/>
              <a:gd name="connsiteY4" fmla="*/ 96344 h 396595"/>
              <a:gd name="connsiteX5" fmla="*/ 249360 w 545513"/>
              <a:gd name="connsiteY5" fmla="*/ 69049 h 396595"/>
              <a:gd name="connsiteX6" fmla="*/ 167473 w 545513"/>
              <a:gd name="connsiteY6" fmla="*/ 810 h 396595"/>
              <a:gd name="connsiteX7" fmla="*/ 30996 w 545513"/>
              <a:gd name="connsiteY7" fmla="*/ 14458 h 396595"/>
              <a:gd name="connsiteX8" fmla="*/ 3700 w 545513"/>
              <a:gd name="connsiteY8" fmla="*/ 55401 h 396595"/>
              <a:gd name="connsiteX9" fmla="*/ 17348 w 545513"/>
              <a:gd name="connsiteY9" fmla="*/ 232822 h 396595"/>
              <a:gd name="connsiteX10" fmla="*/ 126530 w 545513"/>
              <a:gd name="connsiteY10" fmla="*/ 369299 h 396595"/>
              <a:gd name="connsiteX11" fmla="*/ 208417 w 545513"/>
              <a:gd name="connsiteY11" fmla="*/ 396595 h 396595"/>
              <a:gd name="connsiteX12" fmla="*/ 303951 w 545513"/>
              <a:gd name="connsiteY12" fmla="*/ 382947 h 396595"/>
              <a:gd name="connsiteX13" fmla="*/ 385837 w 545513"/>
              <a:gd name="connsiteY13" fmla="*/ 328356 h 396595"/>
              <a:gd name="connsiteX14" fmla="*/ 426781 w 545513"/>
              <a:gd name="connsiteY14" fmla="*/ 301061 h 396595"/>
              <a:gd name="connsiteX15" fmla="*/ 467724 w 545513"/>
              <a:gd name="connsiteY15" fmla="*/ 287413 h 396595"/>
              <a:gd name="connsiteX16" fmla="*/ 522315 w 545513"/>
              <a:gd name="connsiteY16" fmla="*/ 205526 h 39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5513" h="396595">
                <a:moveTo>
                  <a:pt x="522315" y="205526"/>
                </a:moveTo>
                <a:lnTo>
                  <a:pt x="522315" y="205526"/>
                </a:lnTo>
                <a:lnTo>
                  <a:pt x="413133" y="164583"/>
                </a:lnTo>
                <a:cubicBezTo>
                  <a:pt x="399613" y="159667"/>
                  <a:pt x="384766" y="157921"/>
                  <a:pt x="372190" y="150935"/>
                </a:cubicBezTo>
                <a:cubicBezTo>
                  <a:pt x="343513" y="135003"/>
                  <a:pt x="317599" y="114541"/>
                  <a:pt x="290303" y="96344"/>
                </a:cubicBezTo>
                <a:cubicBezTo>
                  <a:pt x="276655" y="87246"/>
                  <a:pt x="260958" y="80647"/>
                  <a:pt x="249360" y="69049"/>
                </a:cubicBezTo>
                <a:cubicBezTo>
                  <a:pt x="196819" y="16506"/>
                  <a:pt x="224477" y="38811"/>
                  <a:pt x="167473" y="810"/>
                </a:cubicBezTo>
                <a:cubicBezTo>
                  <a:pt x="121981" y="5359"/>
                  <a:pt x="74369" y="0"/>
                  <a:pt x="30996" y="14458"/>
                </a:cubicBezTo>
                <a:cubicBezTo>
                  <a:pt x="15435" y="19645"/>
                  <a:pt x="4723" y="39030"/>
                  <a:pt x="3700" y="55401"/>
                </a:cubicBezTo>
                <a:cubicBezTo>
                  <a:pt x="0" y="114601"/>
                  <a:pt x="8097" y="174233"/>
                  <a:pt x="17348" y="232822"/>
                </a:cubicBezTo>
                <a:cubicBezTo>
                  <a:pt x="28934" y="306198"/>
                  <a:pt x="50443" y="343936"/>
                  <a:pt x="126530" y="369299"/>
                </a:cubicBezTo>
                <a:lnTo>
                  <a:pt x="208417" y="396595"/>
                </a:lnTo>
                <a:cubicBezTo>
                  <a:pt x="240262" y="392046"/>
                  <a:pt x="273927" y="394495"/>
                  <a:pt x="303951" y="382947"/>
                </a:cubicBezTo>
                <a:cubicBezTo>
                  <a:pt x="334569" y="371171"/>
                  <a:pt x="358542" y="346553"/>
                  <a:pt x="385837" y="328356"/>
                </a:cubicBezTo>
                <a:cubicBezTo>
                  <a:pt x="399485" y="319257"/>
                  <a:pt x="411220" y="306248"/>
                  <a:pt x="426781" y="301061"/>
                </a:cubicBezTo>
                <a:lnTo>
                  <a:pt x="467724" y="287413"/>
                </a:lnTo>
                <a:cubicBezTo>
                  <a:pt x="525884" y="200173"/>
                  <a:pt x="545513" y="228722"/>
                  <a:pt x="522315" y="205526"/>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81200" y="2209800"/>
            <a:ext cx="1285929" cy="369332"/>
          </a:xfrm>
          <a:prstGeom prst="rect">
            <a:avLst/>
          </a:prstGeom>
          <a:solidFill>
            <a:schemeClr val="tx1"/>
          </a:solidFill>
        </p:spPr>
        <p:txBody>
          <a:bodyPr wrap="none" rtlCol="0">
            <a:spAutoFit/>
          </a:bodyPr>
          <a:lstStyle/>
          <a:p>
            <a:r>
              <a:rPr lang="en-US" dirty="0" smtClean="0">
                <a:solidFill>
                  <a:srgbClr val="FF0000"/>
                </a:solidFill>
              </a:rPr>
              <a:t>Plagioclase</a:t>
            </a:r>
            <a:endParaRPr lang="en-US" dirty="0">
              <a:solidFill>
                <a:srgbClr val="FF0000"/>
              </a:solidFill>
            </a:endParaRPr>
          </a:p>
        </p:txBody>
      </p:sp>
      <p:sp>
        <p:nvSpPr>
          <p:cNvPr id="11" name="TextBox 10"/>
          <p:cNvSpPr txBox="1"/>
          <p:nvPr/>
        </p:nvSpPr>
        <p:spPr>
          <a:xfrm>
            <a:off x="4191000" y="1295400"/>
            <a:ext cx="849720" cy="369332"/>
          </a:xfrm>
          <a:prstGeom prst="rect">
            <a:avLst/>
          </a:prstGeom>
          <a:solidFill>
            <a:schemeClr val="tx1"/>
          </a:solidFill>
          <a:ln>
            <a:solidFill>
              <a:srgbClr val="FF0000"/>
            </a:solidFill>
          </a:ln>
        </p:spPr>
        <p:txBody>
          <a:bodyPr wrap="none" rtlCol="0">
            <a:spAutoFit/>
          </a:bodyPr>
          <a:lstStyle/>
          <a:p>
            <a:r>
              <a:rPr lang="en-US" dirty="0" err="1" smtClean="0">
                <a:solidFill>
                  <a:srgbClr val="FF0000"/>
                </a:solidFill>
              </a:rPr>
              <a:t>Biotite</a:t>
            </a:r>
            <a:endParaRPr lang="en-US" dirty="0">
              <a:solidFill>
                <a:srgbClr val="FF0000"/>
              </a:solidFill>
            </a:endParaRPr>
          </a:p>
        </p:txBody>
      </p:sp>
      <p:sp>
        <p:nvSpPr>
          <p:cNvPr id="12" name="TextBox 11"/>
          <p:cNvSpPr txBox="1"/>
          <p:nvPr/>
        </p:nvSpPr>
        <p:spPr>
          <a:xfrm>
            <a:off x="7010400" y="3886200"/>
            <a:ext cx="1237326" cy="369332"/>
          </a:xfrm>
          <a:prstGeom prst="rect">
            <a:avLst/>
          </a:prstGeom>
          <a:solidFill>
            <a:schemeClr val="tx1"/>
          </a:solidFill>
        </p:spPr>
        <p:txBody>
          <a:bodyPr wrap="none" rtlCol="0">
            <a:spAutoFit/>
          </a:bodyPr>
          <a:lstStyle/>
          <a:p>
            <a:r>
              <a:rPr lang="en-US" dirty="0" smtClean="0">
                <a:solidFill>
                  <a:srgbClr val="FF0000"/>
                </a:solidFill>
              </a:rPr>
              <a:t>K Feldspar</a:t>
            </a:r>
          </a:p>
        </p:txBody>
      </p:sp>
      <p:sp>
        <p:nvSpPr>
          <p:cNvPr id="13" name="TextBox 12"/>
          <p:cNvSpPr txBox="1"/>
          <p:nvPr/>
        </p:nvSpPr>
        <p:spPr>
          <a:xfrm>
            <a:off x="2133600" y="4191000"/>
            <a:ext cx="893193" cy="369332"/>
          </a:xfrm>
          <a:prstGeom prst="rect">
            <a:avLst/>
          </a:prstGeom>
          <a:solidFill>
            <a:schemeClr val="tx1"/>
          </a:solidFill>
        </p:spPr>
        <p:txBody>
          <a:bodyPr wrap="none" rtlCol="0">
            <a:spAutoFit/>
          </a:bodyPr>
          <a:lstStyle/>
          <a:p>
            <a:r>
              <a:rPr lang="en-US" dirty="0" smtClean="0">
                <a:solidFill>
                  <a:srgbClr val="FF0000"/>
                </a:solidFill>
              </a:rPr>
              <a:t>Quartz</a:t>
            </a:r>
            <a:endParaRPr lang="en-US" dirty="0">
              <a:solidFill>
                <a:srgbClr val="FF0000"/>
              </a:solidFill>
            </a:endParaRPr>
          </a:p>
        </p:txBody>
      </p:sp>
      <p:sp>
        <p:nvSpPr>
          <p:cNvPr id="14" name="TextBox 13"/>
          <p:cNvSpPr txBox="1"/>
          <p:nvPr/>
        </p:nvSpPr>
        <p:spPr>
          <a:xfrm>
            <a:off x="152400" y="6172200"/>
            <a:ext cx="999954" cy="338554"/>
          </a:xfrm>
          <a:prstGeom prst="rect">
            <a:avLst/>
          </a:prstGeom>
          <a:noFill/>
        </p:spPr>
        <p:txBody>
          <a:bodyPr wrap="none" rtlCol="0">
            <a:spAutoFit/>
          </a:bodyPr>
          <a:lstStyle/>
          <a:p>
            <a:r>
              <a:rPr lang="en-US" sz="1600" dirty="0" smtClean="0"/>
              <a:t>Source:  </a:t>
            </a:r>
            <a:r>
              <a:rPr lang="en-US" sz="1600" dirty="0" smtClean="0">
                <a:hlinkClick r:id="rId4"/>
              </a:rPr>
              <a:t>1</a:t>
            </a:r>
            <a:endParaRPr lang="en-US" sz="1600" dirty="0"/>
          </a:p>
        </p:txBody>
      </p:sp>
      <p:sp>
        <p:nvSpPr>
          <p:cNvPr id="16" name="Slide Number Placeholder 15"/>
          <p:cNvSpPr>
            <a:spLocks noGrp="1"/>
          </p:cNvSpPr>
          <p:nvPr>
            <p:ph type="sldNum" sz="quarter" idx="12"/>
          </p:nvPr>
        </p:nvSpPr>
        <p:spPr/>
        <p:txBody>
          <a:bodyPr/>
          <a:lstStyle/>
          <a:p>
            <a:fld id="{73F0674A-C1D1-4583-8C45-EA7B8638D34B}" type="slidenum">
              <a:rPr lang="en-US" smtClean="0"/>
              <a:pPr/>
              <a:t>47</a:t>
            </a:fld>
            <a:r>
              <a:rPr lang="en-US" smtClean="0"/>
              <a:t>/54</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Common in granites and granite </a:t>
            </a:r>
            <a:r>
              <a:rPr lang="en-US" dirty="0" err="1" smtClean="0"/>
              <a:t>pegmatites</a:t>
            </a:r>
            <a:endParaRPr lang="en-US" dirty="0" smtClean="0"/>
          </a:p>
          <a:p>
            <a:r>
              <a:rPr lang="en-US" dirty="0" smtClean="0"/>
              <a:t>Classified as a semi-precious gemstone</a:t>
            </a:r>
          </a:p>
          <a:p>
            <a:r>
              <a:rPr lang="en-US" dirty="0" smtClean="0"/>
              <a:t>Varieties:</a:t>
            </a:r>
          </a:p>
          <a:p>
            <a:pPr lvl="1"/>
            <a:r>
              <a:rPr lang="en-US" dirty="0" err="1" smtClean="0"/>
              <a:t>Schorl</a:t>
            </a:r>
            <a:r>
              <a:rPr lang="en-US" dirty="0" smtClean="0"/>
              <a:t> (NaFe</a:t>
            </a:r>
            <a:r>
              <a:rPr lang="en-US" baseline="30000" dirty="0" smtClean="0"/>
              <a:t>2+</a:t>
            </a:r>
            <a:r>
              <a:rPr lang="en-US" baseline="-25000" dirty="0" smtClean="0"/>
              <a:t>3</a:t>
            </a:r>
            <a:r>
              <a:rPr lang="en-US" dirty="0" smtClean="0"/>
              <a:t>Al</a:t>
            </a:r>
            <a:r>
              <a:rPr lang="en-US" baseline="-25000" dirty="0" smtClean="0"/>
              <a:t>6</a:t>
            </a:r>
            <a:r>
              <a:rPr lang="en-US" dirty="0" smtClean="0"/>
              <a:t>Si</a:t>
            </a:r>
            <a:r>
              <a:rPr lang="en-US" baseline="-25000" dirty="0" smtClean="0"/>
              <a:t>6</a:t>
            </a:r>
            <a:r>
              <a:rPr lang="en-US" dirty="0" smtClean="0"/>
              <a:t>O</a:t>
            </a:r>
            <a:r>
              <a:rPr lang="en-US" baseline="-25000" dirty="0" smtClean="0"/>
              <a:t>18</a:t>
            </a:r>
            <a:r>
              <a:rPr lang="en-US" dirty="0" smtClean="0"/>
              <a:t>(BO</a:t>
            </a:r>
            <a:r>
              <a:rPr lang="en-US" baseline="-25000" dirty="0" smtClean="0"/>
              <a:t>3</a:t>
            </a:r>
            <a:r>
              <a:rPr lang="en-US" dirty="0" smtClean="0"/>
              <a:t>)</a:t>
            </a:r>
            <a:r>
              <a:rPr lang="en-US" baseline="-25000" dirty="0" smtClean="0"/>
              <a:t>3</a:t>
            </a:r>
            <a:r>
              <a:rPr lang="en-US" dirty="0" smtClean="0"/>
              <a:t>(OH)</a:t>
            </a:r>
            <a:r>
              <a:rPr lang="en-US" baseline="-25000" dirty="0" smtClean="0"/>
              <a:t>4</a:t>
            </a:r>
            <a:r>
              <a:rPr lang="en-US" dirty="0" smtClean="0"/>
              <a:t>)</a:t>
            </a:r>
          </a:p>
          <a:p>
            <a:pPr lvl="1"/>
            <a:r>
              <a:rPr lang="en-US" dirty="0" err="1" smtClean="0"/>
              <a:t>Dravite</a:t>
            </a:r>
            <a:r>
              <a:rPr lang="en-US" dirty="0" smtClean="0"/>
              <a:t> (NaMg</a:t>
            </a:r>
            <a:r>
              <a:rPr lang="en-US" baseline="-25000" dirty="0" smtClean="0"/>
              <a:t>3</a:t>
            </a:r>
            <a:r>
              <a:rPr lang="en-US" dirty="0" smtClean="0"/>
              <a:t>Al</a:t>
            </a:r>
            <a:r>
              <a:rPr lang="en-US" baseline="-25000" dirty="0" smtClean="0"/>
              <a:t>6</a:t>
            </a:r>
            <a:r>
              <a:rPr lang="en-US" dirty="0" smtClean="0"/>
              <a:t>Si</a:t>
            </a:r>
            <a:r>
              <a:rPr lang="en-US" baseline="-25000" dirty="0" smtClean="0"/>
              <a:t>6</a:t>
            </a:r>
            <a:r>
              <a:rPr lang="en-US" dirty="0" smtClean="0"/>
              <a:t>O</a:t>
            </a:r>
            <a:r>
              <a:rPr lang="en-US" baseline="-25000" dirty="0" smtClean="0"/>
              <a:t>18</a:t>
            </a:r>
            <a:r>
              <a:rPr lang="en-US" dirty="0" smtClean="0"/>
              <a:t>(BO</a:t>
            </a:r>
            <a:r>
              <a:rPr lang="en-US" baseline="-25000" dirty="0" smtClean="0"/>
              <a:t>3</a:t>
            </a:r>
            <a:r>
              <a:rPr lang="en-US" dirty="0" smtClean="0"/>
              <a:t>)</a:t>
            </a:r>
            <a:r>
              <a:rPr lang="en-US" baseline="-25000" dirty="0" smtClean="0"/>
              <a:t>3</a:t>
            </a:r>
            <a:r>
              <a:rPr lang="en-US" dirty="0" smtClean="0"/>
              <a:t>(OH)</a:t>
            </a:r>
            <a:r>
              <a:rPr lang="en-US" baseline="-25000" dirty="0" smtClean="0"/>
              <a:t>4</a:t>
            </a:r>
            <a:r>
              <a:rPr lang="en-US" dirty="0" smtClean="0"/>
              <a:t>)</a:t>
            </a:r>
          </a:p>
          <a:p>
            <a:pPr lvl="1"/>
            <a:r>
              <a:rPr lang="en-US" dirty="0" err="1" smtClean="0"/>
              <a:t>Elbaite</a:t>
            </a:r>
            <a:r>
              <a:rPr lang="en-US" dirty="0" smtClean="0"/>
              <a:t> (Na(Li</a:t>
            </a:r>
            <a:r>
              <a:rPr lang="en-US" baseline="-25000" dirty="0" smtClean="0"/>
              <a:t>1.5</a:t>
            </a:r>
            <a:r>
              <a:rPr lang="en-US" dirty="0" smtClean="0"/>
              <a:t>,Al</a:t>
            </a:r>
            <a:r>
              <a:rPr lang="en-US" baseline="-25000" dirty="0" smtClean="0"/>
              <a:t>1.5</a:t>
            </a:r>
            <a:r>
              <a:rPr lang="en-US" dirty="0" smtClean="0"/>
              <a:t>)Al</a:t>
            </a:r>
            <a:r>
              <a:rPr lang="en-US" baseline="-25000" dirty="0" smtClean="0"/>
              <a:t>6</a:t>
            </a:r>
            <a:r>
              <a:rPr lang="en-US" dirty="0" smtClean="0"/>
              <a:t>Si</a:t>
            </a:r>
            <a:r>
              <a:rPr lang="en-US" baseline="-25000" dirty="0" smtClean="0"/>
              <a:t>6</a:t>
            </a:r>
            <a:r>
              <a:rPr lang="en-US" dirty="0" smtClean="0"/>
              <a:t>O</a:t>
            </a:r>
            <a:r>
              <a:rPr lang="en-US" baseline="-25000" dirty="0" smtClean="0"/>
              <a:t>18</a:t>
            </a:r>
            <a:r>
              <a:rPr lang="en-US" dirty="0" smtClean="0"/>
              <a:t>(BO</a:t>
            </a:r>
            <a:r>
              <a:rPr lang="en-US" baseline="-25000" dirty="0" smtClean="0"/>
              <a:t>3</a:t>
            </a:r>
            <a:r>
              <a:rPr lang="en-US" dirty="0" smtClean="0"/>
              <a:t>)</a:t>
            </a:r>
            <a:r>
              <a:rPr lang="en-US" baseline="-25000" dirty="0" smtClean="0"/>
              <a:t>3</a:t>
            </a:r>
            <a:r>
              <a:rPr lang="en-US" dirty="0" smtClean="0"/>
              <a:t>(OH)</a:t>
            </a:r>
            <a:r>
              <a:rPr lang="en-US" baseline="-25000" dirty="0" smtClean="0"/>
              <a:t>4</a:t>
            </a:r>
            <a:r>
              <a:rPr lang="en-US" dirty="0" smtClean="0"/>
              <a:t>)</a:t>
            </a:r>
          </a:p>
          <a:p>
            <a:endParaRPr lang="en-US" dirty="0"/>
          </a:p>
        </p:txBody>
      </p:sp>
      <p:sp>
        <p:nvSpPr>
          <p:cNvPr id="3" name="Title 2"/>
          <p:cNvSpPr>
            <a:spLocks noGrp="1"/>
          </p:cNvSpPr>
          <p:nvPr>
            <p:ph type="title"/>
          </p:nvPr>
        </p:nvSpPr>
        <p:spPr/>
        <p:txBody>
          <a:bodyPr/>
          <a:lstStyle/>
          <a:p>
            <a:r>
              <a:rPr smtClean="0"/>
              <a:t>Tourmaline</a:t>
            </a:r>
            <a:endParaRPr lang="en-US" dirty="0"/>
          </a:p>
        </p:txBody>
      </p:sp>
      <p:sp>
        <p:nvSpPr>
          <p:cNvPr id="5" name="Slide Number Placeholder 4"/>
          <p:cNvSpPr>
            <a:spLocks noGrp="1"/>
          </p:cNvSpPr>
          <p:nvPr>
            <p:ph type="sldNum" sz="quarter" idx="15"/>
          </p:nvPr>
        </p:nvSpPr>
        <p:spPr/>
        <p:txBody>
          <a:bodyPr/>
          <a:lstStyle/>
          <a:p>
            <a:fld id="{73F0674A-C1D1-4583-8C45-EA7B8638D34B}" type="slidenum">
              <a:rPr lang="en-US" smtClean="0"/>
              <a:pPr/>
              <a:t>48</a:t>
            </a:fld>
            <a:r>
              <a:rPr lang="en-US" smtClean="0"/>
              <a:t>/54</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Crystal Structure</a:t>
            </a:r>
          </a:p>
          <a:p>
            <a:pPr lvl="1"/>
            <a:r>
              <a:rPr lang="en-US" dirty="0" err="1" smtClean="0"/>
              <a:t>Cyclosilicates</a:t>
            </a:r>
            <a:r>
              <a:rPr lang="en-US" dirty="0" smtClean="0"/>
              <a:t> (Ring Silicates)</a:t>
            </a:r>
          </a:p>
          <a:p>
            <a:pPr lvl="2"/>
            <a:r>
              <a:rPr lang="en-US" dirty="0" smtClean="0"/>
              <a:t>Six-Membered Rings with borate groups</a:t>
            </a:r>
            <a:endParaRPr lang="en-US" baseline="-25000" dirty="0" smtClean="0"/>
          </a:p>
          <a:p>
            <a:pPr lvl="2">
              <a:buNone/>
            </a:pPr>
            <a:endParaRPr lang="en-US" dirty="0" smtClean="0"/>
          </a:p>
          <a:p>
            <a:pPr lvl="2"/>
            <a:endParaRPr lang="en-US" dirty="0" smtClean="0"/>
          </a:p>
          <a:p>
            <a:pPr lvl="2"/>
            <a:endParaRPr lang="en-US" dirty="0" smtClean="0"/>
          </a:p>
          <a:p>
            <a:pPr lvl="2"/>
            <a:endParaRPr lang="en-US" dirty="0" smtClean="0"/>
          </a:p>
          <a:p>
            <a:pPr lvl="2"/>
            <a:endParaRPr lang="en-US" dirty="0" smtClean="0"/>
          </a:p>
          <a:p>
            <a:pPr lvl="2"/>
            <a:endParaRPr lang="en-US" dirty="0" smtClean="0"/>
          </a:p>
          <a:p>
            <a:pPr lvl="2"/>
            <a:endParaRPr lang="en-US" dirty="0" smtClean="0"/>
          </a:p>
          <a:p>
            <a:pPr lvl="2"/>
            <a:endParaRPr lang="en-US" dirty="0" smtClean="0"/>
          </a:p>
          <a:p>
            <a:pPr lvl="2"/>
            <a:endParaRPr lang="en-US" dirty="0"/>
          </a:p>
        </p:txBody>
      </p:sp>
      <p:sp>
        <p:nvSpPr>
          <p:cNvPr id="3" name="Title 2"/>
          <p:cNvSpPr>
            <a:spLocks noGrp="1"/>
          </p:cNvSpPr>
          <p:nvPr>
            <p:ph type="title"/>
          </p:nvPr>
        </p:nvSpPr>
        <p:spPr/>
        <p:txBody>
          <a:bodyPr/>
          <a:lstStyle/>
          <a:p>
            <a:r>
              <a:rPr smtClean="0"/>
              <a:t>Tourmaline var Schorl </a:t>
            </a:r>
            <a:endParaRPr lang="en-US" dirty="0"/>
          </a:p>
        </p:txBody>
      </p:sp>
      <p:sp>
        <p:nvSpPr>
          <p:cNvPr id="4" name="TextBox 3"/>
          <p:cNvSpPr txBox="1"/>
          <p:nvPr/>
        </p:nvSpPr>
        <p:spPr>
          <a:xfrm>
            <a:off x="152400" y="6172200"/>
            <a:ext cx="1453603"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a:t>
            </a:r>
            <a:r>
              <a:rPr lang="en-US" sz="1600" dirty="0" smtClean="0">
                <a:hlinkClick r:id="rId4"/>
              </a:rPr>
              <a:t>2</a:t>
            </a:r>
            <a:r>
              <a:rPr lang="en-US" sz="1600" dirty="0" smtClean="0"/>
              <a:t>, </a:t>
            </a:r>
            <a:r>
              <a:rPr lang="en-US" sz="1600" dirty="0" smtClean="0">
                <a:hlinkClick r:id="rId5"/>
              </a:rPr>
              <a:t>3</a:t>
            </a:r>
            <a:endParaRPr lang="en-US" sz="1600" dirty="0"/>
          </a:p>
        </p:txBody>
      </p:sp>
      <p:sp>
        <p:nvSpPr>
          <p:cNvPr id="7" name="Slide Number Placeholder 6"/>
          <p:cNvSpPr>
            <a:spLocks noGrp="1"/>
          </p:cNvSpPr>
          <p:nvPr>
            <p:ph type="sldNum" sz="quarter" idx="15"/>
          </p:nvPr>
        </p:nvSpPr>
        <p:spPr/>
        <p:txBody>
          <a:bodyPr/>
          <a:lstStyle/>
          <a:p>
            <a:fld id="{73F0674A-C1D1-4583-8C45-EA7B8638D34B}" type="slidenum">
              <a:rPr lang="en-US" smtClean="0"/>
              <a:pPr/>
              <a:t>49</a:t>
            </a:fld>
            <a:r>
              <a:rPr lang="en-US" smtClean="0"/>
              <a:t>/54</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Textures</a:t>
            </a:r>
            <a:endParaRPr lang="en-US" dirty="0"/>
          </a:p>
        </p:txBody>
      </p:sp>
      <p:sp>
        <p:nvSpPr>
          <p:cNvPr id="3" name="Content Placeholder 2"/>
          <p:cNvSpPr>
            <a:spLocks noGrp="1"/>
          </p:cNvSpPr>
          <p:nvPr>
            <p:ph idx="1"/>
          </p:nvPr>
        </p:nvSpPr>
        <p:spPr/>
        <p:txBody>
          <a:bodyPr/>
          <a:lstStyle/>
          <a:p>
            <a:pPr algn="ctr">
              <a:buNone/>
            </a:pPr>
            <a:r>
              <a:rPr lang="en-US" dirty="0" smtClean="0"/>
              <a:t>Arrangement of the grains</a:t>
            </a:r>
          </a:p>
          <a:p>
            <a:pPr algn="ctr">
              <a:buNone/>
            </a:pPr>
            <a:endParaRPr lang="en-US" dirty="0" smtClean="0"/>
          </a:p>
          <a:p>
            <a:pPr algn="ctr">
              <a:buNone/>
            </a:pPr>
            <a:endParaRPr lang="en-US" dirty="0" smtClean="0"/>
          </a:p>
          <a:p>
            <a:pPr algn="ctr">
              <a:buNone/>
            </a:pPr>
            <a:endParaRPr lang="en-US" dirty="0" smtClean="0"/>
          </a:p>
          <a:p>
            <a:pPr algn="ctr">
              <a:buNone/>
            </a:pPr>
            <a:endParaRPr lang="en-US" dirty="0" smtClean="0"/>
          </a:p>
          <a:p>
            <a:pPr algn="ctr">
              <a:buNone/>
            </a:pPr>
            <a:endParaRPr lang="en-US" dirty="0" smtClean="0"/>
          </a:p>
        </p:txBody>
      </p:sp>
      <p:pic>
        <p:nvPicPr>
          <p:cNvPr id="101378" name="Picture 2"/>
          <p:cNvPicPr>
            <a:picLocks noChangeAspect="1" noChangeArrowheads="1"/>
          </p:cNvPicPr>
          <p:nvPr/>
        </p:nvPicPr>
        <p:blipFill>
          <a:blip r:embed="rId3"/>
          <a:srcRect b="13020"/>
          <a:stretch>
            <a:fillRect/>
          </a:stretch>
        </p:blipFill>
        <p:spPr bwMode="auto">
          <a:xfrm>
            <a:off x="381000" y="2450068"/>
            <a:ext cx="8553450" cy="3009900"/>
          </a:xfrm>
          <a:prstGeom prst="rect">
            <a:avLst/>
          </a:prstGeom>
          <a:noFill/>
          <a:ln w="9525">
            <a:noFill/>
            <a:miter lim="800000"/>
            <a:headEnd/>
            <a:tailEnd/>
          </a:ln>
          <a:effectLst/>
        </p:spPr>
      </p:pic>
      <p:sp>
        <p:nvSpPr>
          <p:cNvPr id="6" name="TextBox 5"/>
          <p:cNvSpPr txBox="1"/>
          <p:nvPr/>
        </p:nvSpPr>
        <p:spPr>
          <a:xfrm>
            <a:off x="1066800" y="5459968"/>
            <a:ext cx="1608133" cy="369332"/>
          </a:xfrm>
          <a:prstGeom prst="rect">
            <a:avLst/>
          </a:prstGeom>
          <a:noFill/>
        </p:spPr>
        <p:txBody>
          <a:bodyPr wrap="none" rtlCol="0">
            <a:spAutoFit/>
          </a:bodyPr>
          <a:lstStyle/>
          <a:p>
            <a:r>
              <a:rPr lang="en-US" dirty="0" smtClean="0"/>
              <a:t>Equigranular</a:t>
            </a:r>
            <a:endParaRPr lang="en-US" dirty="0"/>
          </a:p>
        </p:txBody>
      </p:sp>
      <p:sp>
        <p:nvSpPr>
          <p:cNvPr id="7" name="TextBox 6"/>
          <p:cNvSpPr txBox="1"/>
          <p:nvPr/>
        </p:nvSpPr>
        <p:spPr>
          <a:xfrm>
            <a:off x="6629400" y="5459968"/>
            <a:ext cx="1787669" cy="369332"/>
          </a:xfrm>
          <a:prstGeom prst="rect">
            <a:avLst/>
          </a:prstGeom>
          <a:noFill/>
        </p:spPr>
        <p:txBody>
          <a:bodyPr wrap="none" rtlCol="0">
            <a:spAutoFit/>
          </a:bodyPr>
          <a:lstStyle/>
          <a:p>
            <a:r>
              <a:rPr lang="en-US" dirty="0" smtClean="0"/>
              <a:t>inequigranular</a:t>
            </a:r>
            <a:endParaRPr lang="en-US" dirty="0"/>
          </a:p>
        </p:txBody>
      </p:sp>
      <p:sp>
        <p:nvSpPr>
          <p:cNvPr id="8" name="TextBox 7"/>
          <p:cNvSpPr txBox="1"/>
          <p:nvPr/>
        </p:nvSpPr>
        <p:spPr>
          <a:xfrm>
            <a:off x="3352800" y="5459968"/>
            <a:ext cx="2685351" cy="369332"/>
          </a:xfrm>
          <a:prstGeom prst="rect">
            <a:avLst/>
          </a:prstGeom>
          <a:noFill/>
        </p:spPr>
        <p:txBody>
          <a:bodyPr wrap="none" rtlCol="0">
            <a:spAutoFit/>
          </a:bodyPr>
          <a:lstStyle/>
          <a:p>
            <a:r>
              <a:rPr lang="en-US" dirty="0" smtClean="0"/>
              <a:t>Slightly inequigranular</a:t>
            </a:r>
            <a:endParaRPr lang="en-US" dirty="0"/>
          </a:p>
        </p:txBody>
      </p:sp>
      <p:sp>
        <p:nvSpPr>
          <p:cNvPr id="9" name="Slide Number Placeholder 8"/>
          <p:cNvSpPr>
            <a:spLocks noGrp="1"/>
          </p:cNvSpPr>
          <p:nvPr>
            <p:ph type="sldNum" sz="quarter" idx="15"/>
          </p:nvPr>
        </p:nvSpPr>
        <p:spPr/>
        <p:txBody>
          <a:bodyPr/>
          <a:lstStyle/>
          <a:p>
            <a:fld id="{73F0674A-C1D1-4583-8C45-EA7B8638D34B}" type="slidenum">
              <a:rPr lang="en-US" smtClean="0"/>
              <a:pPr/>
              <a:t>5</a:t>
            </a:fld>
            <a:r>
              <a:rPr lang="en-US" smtClean="0"/>
              <a:t>/54</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Physical Properties</a:t>
            </a:r>
          </a:p>
          <a:p>
            <a:pPr lvl="1"/>
            <a:r>
              <a:rPr lang="en-US" dirty="0" smtClean="0"/>
              <a:t>Luster: Vitreous, Resinous</a:t>
            </a:r>
          </a:p>
          <a:p>
            <a:pPr lvl="1"/>
            <a:r>
              <a:rPr lang="en-US" dirty="0" smtClean="0"/>
              <a:t>Color: Bluish-black to black</a:t>
            </a:r>
          </a:p>
          <a:p>
            <a:pPr lvl="1"/>
            <a:r>
              <a:rPr lang="en-US" dirty="0" smtClean="0"/>
              <a:t>Streak: White</a:t>
            </a:r>
          </a:p>
          <a:p>
            <a:pPr lvl="1"/>
            <a:r>
              <a:rPr lang="en-US" dirty="0" smtClean="0"/>
              <a:t>Hardness (Mohs): 7–7 ½</a:t>
            </a:r>
          </a:p>
          <a:p>
            <a:pPr lvl="1"/>
            <a:r>
              <a:rPr lang="en-US" dirty="0" smtClean="0"/>
              <a:t>Cleavage: two but poor/indistinct</a:t>
            </a:r>
          </a:p>
          <a:p>
            <a:pPr lvl="1"/>
            <a:r>
              <a:rPr lang="en-US" dirty="0" smtClean="0"/>
              <a:t>Crystal habit:  Parallel and </a:t>
            </a:r>
            <a:br>
              <a:rPr lang="en-US" dirty="0" smtClean="0"/>
            </a:br>
            <a:r>
              <a:rPr lang="en-US" dirty="0" smtClean="0"/>
              <a:t>elongated. Acicular prisms, </a:t>
            </a:r>
            <a:br>
              <a:rPr lang="en-US" dirty="0" smtClean="0"/>
            </a:br>
            <a:r>
              <a:rPr lang="en-US" dirty="0" smtClean="0"/>
              <a:t>sometimes radiating. Sometimes </a:t>
            </a:r>
            <a:br>
              <a:rPr lang="en-US" dirty="0" smtClean="0"/>
            </a:br>
            <a:r>
              <a:rPr lang="en-US" dirty="0" smtClean="0"/>
              <a:t>massive as scattered grains (in </a:t>
            </a:r>
            <a:br>
              <a:rPr lang="en-US" dirty="0" smtClean="0"/>
            </a:br>
            <a:r>
              <a:rPr lang="en-US" dirty="0" smtClean="0"/>
              <a:t>granite</a:t>
            </a:r>
            <a:r>
              <a:rPr lang="en-US" dirty="0" smtClean="0"/>
              <a:t>).</a:t>
            </a:r>
            <a:endParaRPr lang="en-US" dirty="0"/>
          </a:p>
        </p:txBody>
      </p:sp>
      <p:sp>
        <p:nvSpPr>
          <p:cNvPr id="3" name="Title 2"/>
          <p:cNvSpPr>
            <a:spLocks noGrp="1"/>
          </p:cNvSpPr>
          <p:nvPr>
            <p:ph type="title"/>
          </p:nvPr>
        </p:nvSpPr>
        <p:spPr/>
        <p:txBody>
          <a:bodyPr/>
          <a:lstStyle/>
          <a:p>
            <a:r>
              <a:rPr smtClean="0"/>
              <a:t>Tourmaline var Schorl </a:t>
            </a:r>
            <a:endParaRPr lang="en-US" dirty="0"/>
          </a:p>
        </p:txBody>
      </p:sp>
      <p:pic>
        <p:nvPicPr>
          <p:cNvPr id="5" name="Picture 2"/>
          <p:cNvPicPr>
            <a:picLocks noChangeAspect="1" noChangeArrowheads="1"/>
          </p:cNvPicPr>
          <p:nvPr/>
        </p:nvPicPr>
        <p:blipFill>
          <a:blip r:embed="rId3"/>
          <a:srcRect/>
          <a:stretch>
            <a:fillRect/>
          </a:stretch>
        </p:blipFill>
        <p:spPr bwMode="auto">
          <a:xfrm>
            <a:off x="5867400" y="1245870"/>
            <a:ext cx="2895600" cy="1954530"/>
          </a:xfrm>
          <a:prstGeom prst="rect">
            <a:avLst/>
          </a:prstGeom>
          <a:noFill/>
          <a:ln w="9525">
            <a:noFill/>
            <a:miter lim="800000"/>
            <a:headEnd/>
            <a:tailEnd/>
          </a:ln>
          <a:effectLst/>
        </p:spPr>
      </p:pic>
      <p:sp>
        <p:nvSpPr>
          <p:cNvPr id="9" name="TextBox 8"/>
          <p:cNvSpPr txBox="1"/>
          <p:nvPr/>
        </p:nvSpPr>
        <p:spPr>
          <a:xfrm>
            <a:off x="152400" y="6172200"/>
            <a:ext cx="1203535" cy="338554"/>
          </a:xfrm>
          <a:prstGeom prst="rect">
            <a:avLst/>
          </a:prstGeom>
          <a:noFill/>
        </p:spPr>
        <p:txBody>
          <a:bodyPr wrap="none" rtlCol="0">
            <a:spAutoFit/>
          </a:bodyPr>
          <a:lstStyle/>
          <a:p>
            <a:r>
              <a:rPr lang="en-US" sz="1600" dirty="0" smtClean="0"/>
              <a:t>Source:  </a:t>
            </a:r>
            <a:r>
              <a:rPr lang="en-US" sz="1600" dirty="0" smtClean="0">
                <a:hlinkClick r:id="rId4"/>
              </a:rPr>
              <a:t>1</a:t>
            </a:r>
            <a:r>
              <a:rPr lang="en-US" sz="1600" dirty="0" smtClean="0"/>
              <a:t>, </a:t>
            </a:r>
            <a:r>
              <a:rPr lang="en-US" sz="1600" dirty="0" smtClean="0">
                <a:hlinkClick r:id="rId5"/>
              </a:rPr>
              <a:t>2</a:t>
            </a:r>
            <a:endParaRPr lang="en-US" sz="1600" dirty="0"/>
          </a:p>
        </p:txBody>
      </p:sp>
      <p:pic>
        <p:nvPicPr>
          <p:cNvPr id="6" name="Picture 3"/>
          <p:cNvPicPr>
            <a:picLocks noChangeAspect="1" noChangeArrowheads="1"/>
          </p:cNvPicPr>
          <p:nvPr/>
        </p:nvPicPr>
        <p:blipFill>
          <a:blip r:embed="rId6"/>
          <a:srcRect/>
          <a:stretch>
            <a:fillRect/>
          </a:stretch>
        </p:blipFill>
        <p:spPr bwMode="auto">
          <a:xfrm>
            <a:off x="5815368" y="3276600"/>
            <a:ext cx="3004781" cy="2952750"/>
          </a:xfrm>
          <a:prstGeom prst="rect">
            <a:avLst/>
          </a:prstGeom>
          <a:noFill/>
          <a:ln w="9525">
            <a:noFill/>
            <a:miter lim="800000"/>
            <a:headEnd/>
            <a:tailEnd/>
          </a:ln>
          <a:effectLst/>
        </p:spPr>
      </p:pic>
      <p:sp>
        <p:nvSpPr>
          <p:cNvPr id="8" name="Slide Number Placeholder 7"/>
          <p:cNvSpPr>
            <a:spLocks noGrp="1"/>
          </p:cNvSpPr>
          <p:nvPr>
            <p:ph type="sldNum" sz="quarter" idx="15"/>
          </p:nvPr>
        </p:nvSpPr>
        <p:spPr/>
        <p:txBody>
          <a:bodyPr/>
          <a:lstStyle/>
          <a:p>
            <a:fld id="{73F0674A-C1D1-4583-8C45-EA7B8638D34B}" type="slidenum">
              <a:rPr lang="en-US" smtClean="0"/>
              <a:pPr/>
              <a:t>50</a:t>
            </a:fld>
            <a:r>
              <a:rPr lang="en-US" smtClean="0"/>
              <a:t>/54</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Iron oxide mineral, member of the spinel group</a:t>
            </a:r>
          </a:p>
          <a:p>
            <a:pPr lvl="1"/>
            <a:r>
              <a:rPr lang="en-US" dirty="0" smtClean="0"/>
              <a:t>Fe</a:t>
            </a:r>
            <a:r>
              <a:rPr lang="en-US" baseline="-25000" dirty="0" smtClean="0"/>
              <a:t>3</a:t>
            </a:r>
            <a:r>
              <a:rPr lang="en-US" dirty="0" smtClean="0"/>
              <a:t>O</a:t>
            </a:r>
            <a:r>
              <a:rPr lang="en-US" baseline="-25000" dirty="0" smtClean="0"/>
              <a:t>4</a:t>
            </a:r>
            <a:endParaRPr lang="en-US" dirty="0" smtClean="0"/>
          </a:p>
          <a:p>
            <a:r>
              <a:rPr lang="en-US" dirty="0" smtClean="0"/>
              <a:t>Most magnetic of all the minerals</a:t>
            </a:r>
          </a:p>
          <a:p>
            <a:r>
              <a:rPr lang="en-US" dirty="0" smtClean="0"/>
              <a:t>Named for locality of Magnesia, Greece (site for lodestone</a:t>
            </a:r>
            <a:r>
              <a:rPr lang="en-US" dirty="0" smtClean="0"/>
              <a:t>).</a:t>
            </a:r>
            <a:endParaRPr lang="en-US" dirty="0"/>
          </a:p>
        </p:txBody>
      </p:sp>
      <p:sp>
        <p:nvSpPr>
          <p:cNvPr id="3" name="Title 2"/>
          <p:cNvSpPr>
            <a:spLocks noGrp="1"/>
          </p:cNvSpPr>
          <p:nvPr>
            <p:ph type="title"/>
          </p:nvPr>
        </p:nvSpPr>
        <p:spPr/>
        <p:txBody>
          <a:bodyPr/>
          <a:lstStyle/>
          <a:p>
            <a:r>
              <a:rPr smtClean="0"/>
              <a:t>Magnetite</a:t>
            </a:r>
            <a:endParaRPr lang="en-US" dirty="0"/>
          </a:p>
        </p:txBody>
      </p:sp>
      <p:sp>
        <p:nvSpPr>
          <p:cNvPr id="6" name="TextBox 5"/>
          <p:cNvSpPr txBox="1"/>
          <p:nvPr/>
        </p:nvSpPr>
        <p:spPr>
          <a:xfrm>
            <a:off x="152400" y="6172200"/>
            <a:ext cx="1203535"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a:t>
            </a:r>
            <a:r>
              <a:rPr lang="en-US" sz="1600" dirty="0" smtClean="0">
                <a:hlinkClick r:id="rId4"/>
              </a:rPr>
              <a:t>2</a:t>
            </a:r>
            <a:endParaRPr lang="en-US" sz="1600" dirty="0"/>
          </a:p>
        </p:txBody>
      </p:sp>
      <p:sp>
        <p:nvSpPr>
          <p:cNvPr id="8" name="Slide Number Placeholder 7"/>
          <p:cNvSpPr>
            <a:spLocks noGrp="1"/>
          </p:cNvSpPr>
          <p:nvPr>
            <p:ph type="sldNum" sz="quarter" idx="15"/>
          </p:nvPr>
        </p:nvSpPr>
        <p:spPr/>
        <p:txBody>
          <a:bodyPr/>
          <a:lstStyle/>
          <a:p>
            <a:fld id="{73F0674A-C1D1-4583-8C45-EA7B8638D34B}" type="slidenum">
              <a:rPr lang="en-US" smtClean="0"/>
              <a:pPr/>
              <a:t>51</a:t>
            </a:fld>
            <a:r>
              <a:rPr lang="en-US" smtClean="0"/>
              <a:t>/54</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Physical Properties</a:t>
            </a:r>
          </a:p>
          <a:p>
            <a:pPr lvl="1"/>
            <a:r>
              <a:rPr lang="en-US" dirty="0" smtClean="0"/>
              <a:t>Luster: Metallic</a:t>
            </a:r>
          </a:p>
          <a:p>
            <a:pPr lvl="1"/>
            <a:r>
              <a:rPr lang="en-US" dirty="0" smtClean="0"/>
              <a:t>Color: </a:t>
            </a:r>
            <a:r>
              <a:rPr lang="en-US" dirty="0" err="1" smtClean="0"/>
              <a:t>Greyish</a:t>
            </a:r>
            <a:r>
              <a:rPr lang="en-US" dirty="0" smtClean="0"/>
              <a:t> black or iron black</a:t>
            </a:r>
          </a:p>
          <a:p>
            <a:pPr lvl="1"/>
            <a:r>
              <a:rPr lang="en-US" dirty="0" smtClean="0"/>
              <a:t>Streak: Black</a:t>
            </a:r>
          </a:p>
          <a:p>
            <a:pPr lvl="1"/>
            <a:r>
              <a:rPr lang="en-US" dirty="0" smtClean="0"/>
              <a:t>Hardness (Mohs): 5½ - 6½</a:t>
            </a:r>
          </a:p>
          <a:p>
            <a:pPr lvl="1"/>
            <a:r>
              <a:rPr lang="en-US" dirty="0" smtClean="0"/>
              <a:t>Cleavage: none visible</a:t>
            </a:r>
          </a:p>
          <a:p>
            <a:pPr lvl="1"/>
            <a:r>
              <a:rPr lang="en-US" dirty="0" smtClean="0"/>
              <a:t>Crystal habit: </a:t>
            </a:r>
          </a:p>
          <a:p>
            <a:pPr lvl="2"/>
            <a:r>
              <a:rPr lang="en-US" dirty="0" smtClean="0"/>
              <a:t>Crystalline :   Fine - Occurs as </a:t>
            </a:r>
            <a:br>
              <a:rPr lang="en-US" dirty="0" smtClean="0"/>
            </a:br>
            <a:r>
              <a:rPr lang="en-US" dirty="0" smtClean="0"/>
              <a:t>well-formed fine sized crystals. </a:t>
            </a:r>
          </a:p>
          <a:p>
            <a:pPr lvl="2"/>
            <a:r>
              <a:rPr lang="en-US" dirty="0" smtClean="0"/>
              <a:t>Massive: Uniformly indistinguishable </a:t>
            </a:r>
            <a:br>
              <a:rPr lang="en-US" dirty="0" smtClean="0"/>
            </a:br>
            <a:r>
              <a:rPr lang="en-US" dirty="0" smtClean="0"/>
              <a:t>crystals forming large </a:t>
            </a:r>
            <a:r>
              <a:rPr lang="en-US" dirty="0" smtClean="0"/>
              <a:t>masses</a:t>
            </a:r>
            <a:endParaRPr lang="en-US" dirty="0"/>
          </a:p>
        </p:txBody>
      </p:sp>
      <p:sp>
        <p:nvSpPr>
          <p:cNvPr id="3" name="Title 2"/>
          <p:cNvSpPr>
            <a:spLocks noGrp="1"/>
          </p:cNvSpPr>
          <p:nvPr>
            <p:ph type="title"/>
          </p:nvPr>
        </p:nvSpPr>
        <p:spPr/>
        <p:txBody>
          <a:bodyPr/>
          <a:lstStyle/>
          <a:p>
            <a:r>
              <a:rPr smtClean="0"/>
              <a:t>Magnetite Fe</a:t>
            </a:r>
            <a:r>
              <a:rPr baseline="30000" smtClean="0"/>
              <a:t>2+</a:t>
            </a:r>
            <a:r>
              <a:rPr smtClean="0"/>
              <a:t> Fe</a:t>
            </a:r>
            <a:r>
              <a:rPr baseline="30000" smtClean="0"/>
              <a:t>3+</a:t>
            </a:r>
            <a:r>
              <a:rPr baseline="-25000" smtClean="0"/>
              <a:t>2</a:t>
            </a:r>
            <a:r>
              <a:rPr smtClean="0"/>
              <a:t>O</a:t>
            </a:r>
            <a:r>
              <a:rPr baseline="-25000" smtClean="0"/>
              <a:t>4</a:t>
            </a:r>
            <a:endParaRPr lang="en-US" baseline="-25000" dirty="0"/>
          </a:p>
        </p:txBody>
      </p:sp>
      <p:sp>
        <p:nvSpPr>
          <p:cNvPr id="8" name="TextBox 7"/>
          <p:cNvSpPr txBox="1"/>
          <p:nvPr/>
        </p:nvSpPr>
        <p:spPr>
          <a:xfrm>
            <a:off x="152400" y="6172200"/>
            <a:ext cx="1400704"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a:t>
            </a:r>
            <a:r>
              <a:rPr lang="en-US" sz="1600" dirty="0" smtClean="0">
                <a:hlinkClick r:id="rId4"/>
              </a:rPr>
              <a:t>2</a:t>
            </a:r>
            <a:r>
              <a:rPr lang="en-US" sz="1600" dirty="0" smtClean="0"/>
              <a:t>, </a:t>
            </a:r>
            <a:r>
              <a:rPr lang="en-US" sz="1600" dirty="0" smtClean="0">
                <a:hlinkClick r:id="rId5"/>
              </a:rPr>
              <a:t>3</a:t>
            </a:r>
            <a:endParaRPr lang="en-US" sz="1600" dirty="0"/>
          </a:p>
        </p:txBody>
      </p:sp>
      <p:pic>
        <p:nvPicPr>
          <p:cNvPr id="2050" name="Picture 2"/>
          <p:cNvPicPr>
            <a:picLocks noChangeAspect="1" noChangeArrowheads="1"/>
          </p:cNvPicPr>
          <p:nvPr/>
        </p:nvPicPr>
        <p:blipFill>
          <a:blip r:embed="rId6"/>
          <a:srcRect/>
          <a:stretch>
            <a:fillRect/>
          </a:stretch>
        </p:blipFill>
        <p:spPr bwMode="auto">
          <a:xfrm>
            <a:off x="5735477" y="1447801"/>
            <a:ext cx="3094198" cy="2057399"/>
          </a:xfrm>
          <a:prstGeom prst="rect">
            <a:avLst/>
          </a:prstGeom>
          <a:noFill/>
          <a:ln w="9525">
            <a:noFill/>
            <a:miter lim="800000"/>
            <a:headEnd/>
            <a:tailEnd/>
          </a:ln>
          <a:effectLst/>
        </p:spPr>
      </p:pic>
      <p:pic>
        <p:nvPicPr>
          <p:cNvPr id="2052" name="Picture 4"/>
          <p:cNvPicPr>
            <a:picLocks noChangeAspect="1" noChangeArrowheads="1"/>
          </p:cNvPicPr>
          <p:nvPr/>
        </p:nvPicPr>
        <p:blipFill>
          <a:blip r:embed="rId7"/>
          <a:srcRect l="19499" r="12578"/>
          <a:stretch>
            <a:fillRect/>
          </a:stretch>
        </p:blipFill>
        <p:spPr bwMode="auto">
          <a:xfrm>
            <a:off x="6096000" y="3581400"/>
            <a:ext cx="2565664" cy="2667000"/>
          </a:xfrm>
          <a:prstGeom prst="rect">
            <a:avLst/>
          </a:prstGeom>
          <a:noFill/>
          <a:ln w="9525">
            <a:noFill/>
            <a:miter lim="800000"/>
            <a:headEnd/>
            <a:tailEnd/>
          </a:ln>
          <a:effectLst/>
        </p:spPr>
      </p:pic>
      <p:sp>
        <p:nvSpPr>
          <p:cNvPr id="9" name="Slide Number Placeholder 8"/>
          <p:cNvSpPr>
            <a:spLocks noGrp="1"/>
          </p:cNvSpPr>
          <p:nvPr>
            <p:ph type="sldNum" sz="quarter" idx="15"/>
          </p:nvPr>
        </p:nvSpPr>
        <p:spPr/>
        <p:txBody>
          <a:bodyPr/>
          <a:lstStyle/>
          <a:p>
            <a:fld id="{73F0674A-C1D1-4583-8C45-EA7B8638D34B}" type="slidenum">
              <a:rPr lang="en-US" smtClean="0"/>
              <a:pPr/>
              <a:t>52</a:t>
            </a:fld>
            <a:r>
              <a:rPr lang="en-US" smtClean="0"/>
              <a:t>/54</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Igneous Minerals</a:t>
            </a:r>
            <a:endParaRPr lang="en-US" dirty="0"/>
          </a:p>
        </p:txBody>
      </p:sp>
      <p:sp>
        <p:nvSpPr>
          <p:cNvPr id="5" name="Content Placeholder 4"/>
          <p:cNvSpPr>
            <a:spLocks noGrp="1"/>
          </p:cNvSpPr>
          <p:nvPr>
            <p:ph sz="half" idx="1"/>
          </p:nvPr>
        </p:nvSpPr>
        <p:spPr>
          <a:noFill/>
        </p:spPr>
        <p:txBody>
          <a:bodyPr>
            <a:normAutofit lnSpcReduction="10000"/>
          </a:bodyPr>
          <a:lstStyle/>
          <a:p>
            <a:pPr algn="r">
              <a:buNone/>
            </a:pPr>
            <a:r>
              <a:rPr lang="en-US" dirty="0" smtClean="0"/>
              <a:t>Olivine</a:t>
            </a:r>
          </a:p>
          <a:p>
            <a:pPr algn="r">
              <a:buNone/>
            </a:pPr>
            <a:r>
              <a:rPr lang="en-US" dirty="0" smtClean="0"/>
              <a:t>Pyroxene (</a:t>
            </a:r>
            <a:r>
              <a:rPr lang="en-US" dirty="0" err="1" smtClean="0"/>
              <a:t>Augite</a:t>
            </a:r>
            <a:r>
              <a:rPr lang="en-US" dirty="0" smtClean="0"/>
              <a:t>)</a:t>
            </a:r>
          </a:p>
          <a:p>
            <a:pPr algn="r">
              <a:buNone/>
            </a:pPr>
            <a:r>
              <a:rPr lang="en-US" dirty="0" smtClean="0"/>
              <a:t>Amphibole (Hornblende)</a:t>
            </a:r>
          </a:p>
          <a:p>
            <a:pPr algn="r">
              <a:buNone/>
            </a:pPr>
            <a:r>
              <a:rPr lang="en-US" dirty="0" err="1" smtClean="0"/>
              <a:t>Biotite</a:t>
            </a:r>
            <a:endParaRPr lang="en-US" dirty="0" smtClean="0"/>
          </a:p>
          <a:p>
            <a:pPr algn="r">
              <a:buNone/>
            </a:pPr>
            <a:r>
              <a:rPr lang="en-US" dirty="0" smtClean="0"/>
              <a:t>Plagioclase</a:t>
            </a:r>
          </a:p>
          <a:p>
            <a:pPr algn="r">
              <a:buNone/>
            </a:pPr>
            <a:r>
              <a:rPr lang="en-US" dirty="0" smtClean="0"/>
              <a:t>K Feldspar</a:t>
            </a:r>
          </a:p>
          <a:p>
            <a:pPr algn="r">
              <a:buNone/>
            </a:pPr>
            <a:r>
              <a:rPr lang="en-US" dirty="0" smtClean="0"/>
              <a:t>Muscovite</a:t>
            </a:r>
          </a:p>
          <a:p>
            <a:pPr algn="r">
              <a:buNone/>
            </a:pPr>
            <a:r>
              <a:rPr lang="en-US" dirty="0" smtClean="0"/>
              <a:t>Quartz</a:t>
            </a:r>
          </a:p>
          <a:p>
            <a:pPr algn="r">
              <a:buNone/>
            </a:pPr>
            <a:r>
              <a:rPr lang="en-US" dirty="0" smtClean="0"/>
              <a:t>Tourmaline</a:t>
            </a:r>
          </a:p>
          <a:p>
            <a:pPr algn="r">
              <a:buNone/>
            </a:pPr>
            <a:r>
              <a:rPr lang="en-US" dirty="0" smtClean="0"/>
              <a:t>Magnetite</a:t>
            </a:r>
          </a:p>
          <a:p>
            <a:pPr algn="r">
              <a:buNone/>
            </a:pPr>
            <a:endParaRPr lang="en-US" dirty="0" smtClean="0"/>
          </a:p>
        </p:txBody>
      </p:sp>
      <p:sp>
        <p:nvSpPr>
          <p:cNvPr id="6" name="Content Placeholder 5"/>
          <p:cNvSpPr>
            <a:spLocks noGrp="1"/>
          </p:cNvSpPr>
          <p:nvPr>
            <p:ph sz="half" idx="2"/>
          </p:nvPr>
        </p:nvSpPr>
        <p:spPr>
          <a:xfrm>
            <a:off x="4550664" y="1524000"/>
            <a:ext cx="4059936" cy="4572000"/>
          </a:xfrm>
          <a:noFill/>
        </p:spPr>
        <p:txBody>
          <a:bodyPr>
            <a:normAutofit lnSpcReduction="10000"/>
          </a:bodyPr>
          <a:lstStyle/>
          <a:p>
            <a:pPr marL="566738" indent="-566738">
              <a:buFont typeface="Wingdings" pitchFamily="2" charset="2"/>
              <a:buChar char=""/>
            </a:pPr>
            <a:r>
              <a:rPr lang="en-US" dirty="0" smtClean="0">
                <a:solidFill>
                  <a:schemeClr val="bg2">
                    <a:lumMod val="60000"/>
                    <a:lumOff val="40000"/>
                  </a:schemeClr>
                </a:solidFill>
              </a:rPr>
              <a:t>Olive or light green</a:t>
            </a:r>
          </a:p>
          <a:p>
            <a:pPr marL="566738" indent="-566738">
              <a:buFont typeface="Wingdings" pitchFamily="2" charset="2"/>
              <a:buChar char=""/>
            </a:pPr>
            <a:r>
              <a:rPr lang="en-US" dirty="0" smtClean="0">
                <a:solidFill>
                  <a:schemeClr val="accent1">
                    <a:lumMod val="50000"/>
                  </a:schemeClr>
                </a:solidFill>
              </a:rPr>
              <a:t>Dark green</a:t>
            </a:r>
          </a:p>
          <a:p>
            <a:pPr marL="566738" indent="-566738">
              <a:buFont typeface="Wingdings" pitchFamily="2" charset="2"/>
              <a:buChar char=""/>
            </a:pPr>
            <a:r>
              <a:rPr lang="en-US" dirty="0" smtClean="0">
                <a:solidFill>
                  <a:schemeClr val="bg1"/>
                </a:solidFill>
              </a:rPr>
              <a:t>Black</a:t>
            </a:r>
          </a:p>
          <a:p>
            <a:pPr marL="566738" indent="-566738">
              <a:buFont typeface="Wingdings" pitchFamily="2" charset="2"/>
              <a:buChar char=""/>
            </a:pPr>
            <a:r>
              <a:rPr lang="en-US" dirty="0" smtClean="0">
                <a:solidFill>
                  <a:schemeClr val="bg1"/>
                </a:solidFill>
              </a:rPr>
              <a:t>Black</a:t>
            </a:r>
          </a:p>
          <a:p>
            <a:pPr marL="566738" indent="-566738">
              <a:buFont typeface="Wingdings" pitchFamily="2" charset="2"/>
              <a:buChar char=""/>
            </a:pPr>
            <a:r>
              <a:rPr lang="en-US" dirty="0" smtClean="0"/>
              <a:t>White</a:t>
            </a:r>
          </a:p>
          <a:p>
            <a:pPr marL="566738" indent="-566738">
              <a:buFont typeface="Wingdings" pitchFamily="2" charset="2"/>
              <a:buChar char=""/>
            </a:pPr>
            <a:r>
              <a:rPr lang="en-US" dirty="0" smtClean="0">
                <a:solidFill>
                  <a:srgbClr val="FF99CC"/>
                </a:solidFill>
              </a:rPr>
              <a:t>Pink</a:t>
            </a:r>
          </a:p>
          <a:p>
            <a:pPr marL="566738" indent="-566738">
              <a:buFont typeface="Wingdings" pitchFamily="2" charset="2"/>
              <a:buChar char=""/>
            </a:pPr>
            <a:r>
              <a:rPr lang="en-US" dirty="0" smtClean="0">
                <a:solidFill>
                  <a:schemeClr val="tx1">
                    <a:lumMod val="75000"/>
                  </a:schemeClr>
                </a:solidFill>
              </a:rPr>
              <a:t>Silvery </a:t>
            </a:r>
            <a:r>
              <a:rPr lang="en-US" dirty="0" smtClean="0"/>
              <a:t>or</a:t>
            </a:r>
            <a:r>
              <a:rPr lang="en-US" dirty="0" smtClean="0">
                <a:solidFill>
                  <a:schemeClr val="tx1">
                    <a:lumMod val="75000"/>
                  </a:schemeClr>
                </a:solidFill>
              </a:rPr>
              <a:t> </a:t>
            </a:r>
            <a:r>
              <a:rPr lang="en-US" dirty="0" smtClean="0">
                <a:solidFill>
                  <a:schemeClr val="accent3">
                    <a:lumMod val="60000"/>
                    <a:lumOff val="40000"/>
                  </a:schemeClr>
                </a:solidFill>
              </a:rPr>
              <a:t>golden</a:t>
            </a:r>
          </a:p>
          <a:p>
            <a:pPr marL="566738" indent="-566738">
              <a:buFont typeface="Wingdings" pitchFamily="2" charset="2"/>
              <a:buChar char=""/>
            </a:pPr>
            <a:r>
              <a:rPr lang="en-US" dirty="0" smtClean="0">
                <a:solidFill>
                  <a:schemeClr val="tx1">
                    <a:lumMod val="85000"/>
                  </a:schemeClr>
                </a:solidFill>
              </a:rPr>
              <a:t>Translucent grey</a:t>
            </a:r>
            <a:endParaRPr lang="en-US" dirty="0" smtClean="0">
              <a:solidFill>
                <a:schemeClr val="accent1">
                  <a:lumMod val="50000"/>
                </a:schemeClr>
              </a:solidFill>
            </a:endParaRPr>
          </a:p>
          <a:p>
            <a:pPr marL="566738" indent="-566738">
              <a:buFont typeface="Wingdings" pitchFamily="2" charset="2"/>
              <a:buChar char=""/>
            </a:pPr>
            <a:r>
              <a:rPr lang="en-US" dirty="0" smtClean="0">
                <a:solidFill>
                  <a:schemeClr val="bg1"/>
                </a:solidFill>
              </a:rPr>
              <a:t>Black</a:t>
            </a:r>
          </a:p>
          <a:p>
            <a:pPr marL="566738" indent="-566738">
              <a:buFont typeface="Wingdings" pitchFamily="2" charset="2"/>
              <a:buChar char=""/>
            </a:pPr>
            <a:r>
              <a:rPr lang="en-US" dirty="0" smtClean="0">
                <a:solidFill>
                  <a:schemeClr val="bg1"/>
                </a:solidFill>
              </a:rPr>
              <a:t>Black</a:t>
            </a:r>
          </a:p>
          <a:p>
            <a:pPr marL="566738" indent="-566738">
              <a:buFont typeface="Wingdings" pitchFamily="2" charset="2"/>
              <a:buChar char=""/>
            </a:pPr>
            <a:endParaRPr lang="en-US" dirty="0">
              <a:solidFill>
                <a:schemeClr val="tx1">
                  <a:lumMod val="85000"/>
                </a:schemeClr>
              </a:solidFill>
            </a:endParaRPr>
          </a:p>
        </p:txBody>
      </p:sp>
      <p:sp>
        <p:nvSpPr>
          <p:cNvPr id="8" name="Slide Number Placeholder 7"/>
          <p:cNvSpPr>
            <a:spLocks noGrp="1"/>
          </p:cNvSpPr>
          <p:nvPr>
            <p:ph type="sldNum" sz="quarter" idx="12"/>
          </p:nvPr>
        </p:nvSpPr>
        <p:spPr/>
        <p:txBody>
          <a:bodyPr/>
          <a:lstStyle/>
          <a:p>
            <a:fld id="{73F0674A-C1D1-4583-8C45-EA7B8638D34B}" type="slidenum">
              <a:rPr lang="en-US" smtClean="0"/>
              <a:pPr/>
              <a:t>53</a:t>
            </a:fld>
            <a:r>
              <a:rPr lang="en-US" smtClean="0"/>
              <a:t>/54</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r>
              <a:rPr smtClean="0"/>
              <a:t>~ end ~</a:t>
            </a:r>
            <a:endParaRPr lang="en-US" dirty="0"/>
          </a:p>
        </p:txBody>
      </p:sp>
      <p:sp>
        <p:nvSpPr>
          <p:cNvPr id="6" name="Slide Number Placeholder 5"/>
          <p:cNvSpPr>
            <a:spLocks noGrp="1"/>
          </p:cNvSpPr>
          <p:nvPr>
            <p:ph type="sldNum" sz="quarter" idx="11"/>
          </p:nvPr>
        </p:nvSpPr>
        <p:spPr/>
        <p:txBody>
          <a:bodyPr/>
          <a:lstStyle/>
          <a:p>
            <a:fld id="{73F0674A-C1D1-4583-8C45-EA7B8638D34B}" type="slidenum">
              <a:rPr lang="en-US" smtClean="0"/>
              <a:pPr/>
              <a:t>54</a:t>
            </a:fld>
            <a:r>
              <a:rPr lang="en-US" smtClean="0"/>
              <a:t>/54</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Textures</a:t>
            </a:r>
            <a:endParaRPr lang="en-US" dirty="0"/>
          </a:p>
        </p:txBody>
      </p:sp>
      <p:pic>
        <p:nvPicPr>
          <p:cNvPr id="11" name="Picture 3"/>
          <p:cNvPicPr>
            <a:picLocks noGrp="1" noChangeAspect="1" noChangeArrowheads="1"/>
          </p:cNvPicPr>
          <p:nvPr>
            <p:ph idx="1"/>
          </p:nvPr>
        </p:nvPicPr>
        <p:blipFill>
          <a:blip r:embed="rId3"/>
          <a:srcRect/>
          <a:stretch>
            <a:fillRect/>
          </a:stretch>
        </p:blipFill>
        <p:spPr bwMode="auto">
          <a:xfrm>
            <a:off x="457200" y="1295400"/>
            <a:ext cx="8229600" cy="4975018"/>
          </a:xfrm>
          <a:prstGeom prst="rect">
            <a:avLst/>
          </a:prstGeom>
          <a:noFill/>
          <a:ln w="9525">
            <a:noFill/>
            <a:miter lim="800000"/>
            <a:headEnd/>
            <a:tailEnd/>
          </a:ln>
          <a:effectLst/>
        </p:spPr>
      </p:pic>
      <p:sp>
        <p:nvSpPr>
          <p:cNvPr id="5" name="Slide Number Placeholder 4"/>
          <p:cNvSpPr>
            <a:spLocks noGrp="1"/>
          </p:cNvSpPr>
          <p:nvPr>
            <p:ph type="sldNum" sz="quarter" idx="15"/>
          </p:nvPr>
        </p:nvSpPr>
        <p:spPr/>
        <p:txBody>
          <a:bodyPr/>
          <a:lstStyle/>
          <a:p>
            <a:fld id="{73F0674A-C1D1-4583-8C45-EA7B8638D34B}" type="slidenum">
              <a:rPr lang="en-US" smtClean="0"/>
              <a:pPr/>
              <a:t>6</a:t>
            </a:fld>
            <a:r>
              <a:rPr lang="en-US" smtClean="0"/>
              <a:t>/54</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Bowen proposed (1922) that any one magma can potentially crystallize into rocks of different compositions because of two processes</a:t>
            </a:r>
          </a:p>
          <a:p>
            <a:pPr marL="822960" lvl="1" indent="-457200">
              <a:buFont typeface="+mj-lt"/>
              <a:buAutoNum type="arabicPeriod"/>
            </a:pPr>
            <a:endParaRPr lang="en-US" dirty="0" smtClean="0"/>
          </a:p>
          <a:p>
            <a:pPr marL="822960" lvl="1" indent="-457200">
              <a:buFont typeface="+mj-lt"/>
              <a:buAutoNum type="arabicPeriod"/>
            </a:pPr>
            <a:r>
              <a:rPr lang="en-US" dirty="0" smtClean="0"/>
              <a:t>REACTION - whether early formed minerals (higher in the reaction series) remain with the composition they first crystallized at, or react with the remaining magma and change composition dependent on cooling history. Rapid cooling prevents reaction, slow cooling allows reaction.</a:t>
            </a:r>
          </a:p>
        </p:txBody>
      </p:sp>
      <p:sp>
        <p:nvSpPr>
          <p:cNvPr id="3" name="Title 2"/>
          <p:cNvSpPr>
            <a:spLocks noGrp="1"/>
          </p:cNvSpPr>
          <p:nvPr>
            <p:ph type="title"/>
          </p:nvPr>
        </p:nvSpPr>
        <p:spPr/>
        <p:txBody>
          <a:bodyPr/>
          <a:lstStyle/>
          <a:p>
            <a:r>
              <a:rPr smtClean="0"/>
              <a:t>Bowen's Reaction Series</a:t>
            </a:r>
            <a:endParaRPr lang="en-US" dirty="0"/>
          </a:p>
        </p:txBody>
      </p:sp>
      <p:sp>
        <p:nvSpPr>
          <p:cNvPr id="4" name="TextBox 3"/>
          <p:cNvSpPr txBox="1"/>
          <p:nvPr/>
        </p:nvSpPr>
        <p:spPr>
          <a:xfrm>
            <a:off x="152400" y="6172200"/>
            <a:ext cx="1203535"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2</a:t>
            </a:r>
            <a:endParaRPr lang="en-US" sz="1600" dirty="0"/>
          </a:p>
        </p:txBody>
      </p:sp>
      <p:sp>
        <p:nvSpPr>
          <p:cNvPr id="7" name="Slide Number Placeholder 6"/>
          <p:cNvSpPr>
            <a:spLocks noGrp="1"/>
          </p:cNvSpPr>
          <p:nvPr>
            <p:ph type="sldNum" sz="quarter" idx="15"/>
          </p:nvPr>
        </p:nvSpPr>
        <p:spPr/>
        <p:txBody>
          <a:bodyPr/>
          <a:lstStyle/>
          <a:p>
            <a:fld id="{73F0674A-C1D1-4583-8C45-EA7B8638D34B}" type="slidenum">
              <a:rPr lang="en-US" smtClean="0"/>
              <a:pPr/>
              <a:t>7</a:t>
            </a:fld>
            <a:r>
              <a:rPr lang="en-US" smtClean="0"/>
              <a:t>/54</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Bowen proposed (1922) that any one magma can potentially crystallize into rocks of different compositions because of two processes</a:t>
            </a:r>
          </a:p>
          <a:p>
            <a:pPr marL="822960" lvl="1" indent="-457200">
              <a:buFont typeface="+mj-lt"/>
              <a:buAutoNum type="arabicPeriod"/>
            </a:pPr>
            <a:endParaRPr lang="en-US" dirty="0" smtClean="0"/>
          </a:p>
          <a:p>
            <a:pPr marL="822960" lvl="1" indent="-457200">
              <a:buFont typeface="+mj-lt"/>
              <a:buAutoNum type="arabicPeriod" startAt="2"/>
            </a:pPr>
            <a:r>
              <a:rPr lang="en-US" dirty="0" smtClean="0"/>
              <a:t>FRACTIONATION - whether early formed minerals remain in the magma, or are removed in some way before crystallization is complete.</a:t>
            </a:r>
            <a:endParaRPr lang="en-US" dirty="0"/>
          </a:p>
        </p:txBody>
      </p:sp>
      <p:sp>
        <p:nvSpPr>
          <p:cNvPr id="3" name="Title 2"/>
          <p:cNvSpPr>
            <a:spLocks noGrp="1"/>
          </p:cNvSpPr>
          <p:nvPr>
            <p:ph type="title"/>
          </p:nvPr>
        </p:nvSpPr>
        <p:spPr/>
        <p:txBody>
          <a:bodyPr/>
          <a:lstStyle/>
          <a:p>
            <a:r>
              <a:rPr smtClean="0"/>
              <a:t>Bowen's Reaction Series</a:t>
            </a:r>
            <a:endParaRPr lang="en-US" dirty="0"/>
          </a:p>
        </p:txBody>
      </p:sp>
      <p:sp>
        <p:nvSpPr>
          <p:cNvPr id="4" name="TextBox 3"/>
          <p:cNvSpPr txBox="1"/>
          <p:nvPr/>
        </p:nvSpPr>
        <p:spPr>
          <a:xfrm>
            <a:off x="152400" y="6172200"/>
            <a:ext cx="1203535" cy="338554"/>
          </a:xfrm>
          <a:prstGeom prst="rect">
            <a:avLst/>
          </a:prstGeom>
          <a:noFill/>
        </p:spPr>
        <p:txBody>
          <a:bodyPr wrap="none" rtlCol="0">
            <a:spAutoFit/>
          </a:bodyPr>
          <a:lstStyle/>
          <a:p>
            <a:r>
              <a:rPr lang="en-US" sz="1600" dirty="0" smtClean="0"/>
              <a:t>Source:  </a:t>
            </a:r>
            <a:r>
              <a:rPr lang="en-US" sz="1600" dirty="0" smtClean="0">
                <a:hlinkClick r:id="rId3"/>
              </a:rPr>
              <a:t>1</a:t>
            </a:r>
            <a:r>
              <a:rPr lang="en-US" sz="1600" dirty="0" smtClean="0"/>
              <a:t>, 2</a:t>
            </a:r>
            <a:endParaRPr lang="en-US" sz="1600" dirty="0"/>
          </a:p>
        </p:txBody>
      </p:sp>
      <p:sp>
        <p:nvSpPr>
          <p:cNvPr id="7" name="Slide Number Placeholder 6"/>
          <p:cNvSpPr>
            <a:spLocks noGrp="1"/>
          </p:cNvSpPr>
          <p:nvPr>
            <p:ph type="sldNum" sz="quarter" idx="15"/>
          </p:nvPr>
        </p:nvSpPr>
        <p:spPr/>
        <p:txBody>
          <a:bodyPr/>
          <a:lstStyle/>
          <a:p>
            <a:fld id="{73F0674A-C1D1-4583-8C45-EA7B8638D34B}" type="slidenum">
              <a:rPr lang="en-US" smtClean="0"/>
              <a:pPr/>
              <a:t>8</a:t>
            </a:fld>
            <a:r>
              <a:rPr lang="en-US" smtClean="0"/>
              <a:t>/54</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219200" y="2057400"/>
            <a:ext cx="7696200" cy="990600"/>
          </a:xfrm>
          <a:prstGeom prst="rect">
            <a:avLst/>
          </a:prstGeom>
          <a:solidFill>
            <a:schemeClr val="bg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err="1" smtClean="0"/>
              <a:t>Ultramafic</a:t>
            </a:r>
            <a:endParaRPr lang="en-US" dirty="0"/>
          </a:p>
        </p:txBody>
      </p:sp>
      <p:sp>
        <p:nvSpPr>
          <p:cNvPr id="14" name="Rectangle 13"/>
          <p:cNvSpPr/>
          <p:nvPr/>
        </p:nvSpPr>
        <p:spPr>
          <a:xfrm>
            <a:off x="1219200" y="3048000"/>
            <a:ext cx="7696200" cy="990600"/>
          </a:xfrm>
          <a:prstGeom prst="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err="1" smtClean="0"/>
              <a:t>Mafic</a:t>
            </a:r>
            <a:r>
              <a:rPr lang="en-US" dirty="0" smtClean="0"/>
              <a:t>   </a:t>
            </a:r>
            <a:r>
              <a:rPr lang="en-US" dirty="0" smtClean="0">
                <a:solidFill>
                  <a:schemeClr val="bg1">
                    <a:lumMod val="50000"/>
                    <a:lumOff val="50000"/>
                  </a:schemeClr>
                </a:solidFill>
              </a:rPr>
              <a:t>.</a:t>
            </a:r>
            <a:r>
              <a:rPr lang="en-US" dirty="0" smtClean="0"/>
              <a:t> </a:t>
            </a:r>
            <a:br>
              <a:rPr lang="en-US" dirty="0" smtClean="0"/>
            </a:br>
            <a:r>
              <a:rPr lang="en-US" dirty="0" smtClean="0"/>
              <a:t>(basaltic)</a:t>
            </a:r>
            <a:endParaRPr lang="en-US" dirty="0"/>
          </a:p>
        </p:txBody>
      </p:sp>
      <p:sp>
        <p:nvSpPr>
          <p:cNvPr id="15" name="Rectangle 14"/>
          <p:cNvSpPr/>
          <p:nvPr/>
        </p:nvSpPr>
        <p:spPr>
          <a:xfrm>
            <a:off x="1219200" y="4038600"/>
            <a:ext cx="7696200" cy="990600"/>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smtClean="0"/>
              <a:t>Intermediate</a:t>
            </a:r>
            <a:br>
              <a:rPr lang="en-US" dirty="0" smtClean="0"/>
            </a:br>
            <a:r>
              <a:rPr lang="en-US" dirty="0" smtClean="0"/>
              <a:t>(andesitic) </a:t>
            </a:r>
            <a:r>
              <a:rPr lang="en-US" dirty="0" smtClean="0">
                <a:solidFill>
                  <a:schemeClr val="tx1">
                    <a:lumMod val="65000"/>
                  </a:schemeClr>
                </a:solidFill>
              </a:rPr>
              <a:t>.</a:t>
            </a:r>
            <a:endParaRPr lang="en-US" dirty="0">
              <a:solidFill>
                <a:schemeClr val="tx1">
                  <a:lumMod val="65000"/>
                </a:schemeClr>
              </a:solidFill>
            </a:endParaRPr>
          </a:p>
        </p:txBody>
      </p:sp>
      <p:sp>
        <p:nvSpPr>
          <p:cNvPr id="16" name="Rectangle 15"/>
          <p:cNvSpPr/>
          <p:nvPr/>
        </p:nvSpPr>
        <p:spPr>
          <a:xfrm>
            <a:off x="1219200" y="5029200"/>
            <a:ext cx="7696200" cy="1143000"/>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err="1" smtClean="0">
                <a:solidFill>
                  <a:schemeClr val="bg1">
                    <a:lumMod val="65000"/>
                    <a:lumOff val="35000"/>
                  </a:schemeClr>
                </a:solidFill>
              </a:rPr>
              <a:t>Felsic</a:t>
            </a:r>
            <a:r>
              <a:rPr lang="en-US" dirty="0" smtClean="0">
                <a:solidFill>
                  <a:schemeClr val="bg1">
                    <a:lumMod val="65000"/>
                    <a:lumOff val="35000"/>
                  </a:schemeClr>
                </a:solidFill>
              </a:rPr>
              <a:t>   </a:t>
            </a:r>
            <a:r>
              <a:rPr lang="en-US" dirty="0" smtClean="0">
                <a:solidFill>
                  <a:schemeClr val="tx1">
                    <a:lumMod val="95000"/>
                  </a:schemeClr>
                </a:solidFill>
              </a:rPr>
              <a:t>.</a:t>
            </a:r>
          </a:p>
          <a:p>
            <a:pPr algn="r"/>
            <a:r>
              <a:rPr lang="en-US" dirty="0" smtClean="0">
                <a:solidFill>
                  <a:schemeClr val="bg1">
                    <a:lumMod val="65000"/>
                    <a:lumOff val="35000"/>
                  </a:schemeClr>
                </a:solidFill>
              </a:rPr>
              <a:t>(granitic)</a:t>
            </a:r>
            <a:endParaRPr lang="en-US" dirty="0">
              <a:solidFill>
                <a:schemeClr val="tx1">
                  <a:lumMod val="65000"/>
                </a:schemeClr>
              </a:solidFill>
            </a:endParaRPr>
          </a:p>
        </p:txBody>
      </p:sp>
      <p:sp>
        <p:nvSpPr>
          <p:cNvPr id="3" name="Title 2"/>
          <p:cNvSpPr>
            <a:spLocks noGrp="1"/>
          </p:cNvSpPr>
          <p:nvPr>
            <p:ph type="title"/>
          </p:nvPr>
        </p:nvSpPr>
        <p:spPr/>
        <p:txBody>
          <a:bodyPr/>
          <a:lstStyle/>
          <a:p>
            <a:pPr algn="ctr"/>
            <a:r>
              <a:rPr smtClean="0"/>
              <a:t>Bowen's Reaction Series</a:t>
            </a:r>
            <a:endParaRPr lang="en-US" dirty="0"/>
          </a:p>
        </p:txBody>
      </p:sp>
      <p:sp>
        <p:nvSpPr>
          <p:cNvPr id="5" name="Flowchart: Alternate Process 4"/>
          <p:cNvSpPr/>
          <p:nvPr/>
        </p:nvSpPr>
        <p:spPr>
          <a:xfrm>
            <a:off x="4043733" y="5791200"/>
            <a:ext cx="1981200" cy="304800"/>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Quartz</a:t>
            </a:r>
            <a:endParaRPr lang="en-US" sz="1600" dirty="0">
              <a:solidFill>
                <a:schemeClr val="bg1"/>
              </a:solidFill>
            </a:endParaRPr>
          </a:p>
        </p:txBody>
      </p:sp>
      <p:sp>
        <p:nvSpPr>
          <p:cNvPr id="6" name="Flowchart: Alternate Process 5"/>
          <p:cNvSpPr/>
          <p:nvPr/>
        </p:nvSpPr>
        <p:spPr>
          <a:xfrm>
            <a:off x="4043733" y="5486400"/>
            <a:ext cx="1981200" cy="304800"/>
          </a:xfrm>
          <a:prstGeom prst="flowChartAlternateProcess">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Muscovite</a:t>
            </a:r>
            <a:endParaRPr lang="en-US" sz="1600" dirty="0">
              <a:solidFill>
                <a:schemeClr val="bg1"/>
              </a:solidFill>
            </a:endParaRPr>
          </a:p>
        </p:txBody>
      </p:sp>
      <p:sp>
        <p:nvSpPr>
          <p:cNvPr id="7" name="Flowchart: Alternate Process 6"/>
          <p:cNvSpPr/>
          <p:nvPr/>
        </p:nvSpPr>
        <p:spPr>
          <a:xfrm>
            <a:off x="4043733" y="5181600"/>
            <a:ext cx="1981200" cy="304800"/>
          </a:xfrm>
          <a:prstGeom prst="flowChartAlternate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Potassium Feldspar</a:t>
            </a:r>
            <a:endParaRPr lang="en-US" sz="1600" dirty="0">
              <a:solidFill>
                <a:schemeClr val="bg1"/>
              </a:solidFill>
            </a:endParaRPr>
          </a:p>
        </p:txBody>
      </p:sp>
      <p:sp>
        <p:nvSpPr>
          <p:cNvPr id="8" name="Down Arrow 7"/>
          <p:cNvSpPr/>
          <p:nvPr/>
        </p:nvSpPr>
        <p:spPr>
          <a:xfrm rot="1661280">
            <a:off x="5537109" y="2362200"/>
            <a:ext cx="1143000" cy="2925489"/>
          </a:xfrm>
          <a:prstGeom prst="downArrow">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smtClean="0"/>
              <a:t>Plagioclase</a:t>
            </a:r>
            <a:endParaRPr lang="en-US" dirty="0"/>
          </a:p>
        </p:txBody>
      </p:sp>
      <p:sp>
        <p:nvSpPr>
          <p:cNvPr id="10" name="TextBox 9"/>
          <p:cNvSpPr txBox="1"/>
          <p:nvPr/>
        </p:nvSpPr>
        <p:spPr>
          <a:xfrm>
            <a:off x="5303877" y="4339288"/>
            <a:ext cx="762000" cy="584775"/>
          </a:xfrm>
          <a:prstGeom prst="rect">
            <a:avLst/>
          </a:prstGeom>
          <a:noFill/>
        </p:spPr>
        <p:txBody>
          <a:bodyPr wrap="square" rtlCol="0">
            <a:spAutoFit/>
          </a:bodyPr>
          <a:lstStyle/>
          <a:p>
            <a:pPr algn="ctr"/>
            <a:r>
              <a:rPr lang="en-US" sz="1600" dirty="0" smtClean="0"/>
              <a:t>Na rich</a:t>
            </a:r>
            <a:endParaRPr lang="en-US" sz="1600" dirty="0"/>
          </a:p>
        </p:txBody>
      </p:sp>
      <p:sp>
        <p:nvSpPr>
          <p:cNvPr id="11" name="TextBox 10"/>
          <p:cNvSpPr txBox="1"/>
          <p:nvPr/>
        </p:nvSpPr>
        <p:spPr>
          <a:xfrm>
            <a:off x="6253533" y="2447936"/>
            <a:ext cx="762000" cy="584775"/>
          </a:xfrm>
          <a:prstGeom prst="rect">
            <a:avLst/>
          </a:prstGeom>
          <a:noFill/>
        </p:spPr>
        <p:txBody>
          <a:bodyPr wrap="square" rtlCol="0">
            <a:spAutoFit/>
          </a:bodyPr>
          <a:lstStyle/>
          <a:p>
            <a:pPr algn="ctr"/>
            <a:r>
              <a:rPr lang="en-US" sz="1600" dirty="0"/>
              <a:t>C</a:t>
            </a:r>
            <a:r>
              <a:rPr lang="en-US" sz="1600" dirty="0" smtClean="0"/>
              <a:t>a rich</a:t>
            </a:r>
            <a:endParaRPr lang="en-US" sz="1600" dirty="0"/>
          </a:p>
        </p:txBody>
      </p:sp>
      <p:sp>
        <p:nvSpPr>
          <p:cNvPr id="18" name="Down Arrow 17"/>
          <p:cNvSpPr/>
          <p:nvPr/>
        </p:nvSpPr>
        <p:spPr>
          <a:xfrm rot="19842745">
            <a:off x="2308835" y="2030215"/>
            <a:ext cx="494838" cy="1447800"/>
          </a:xfrm>
          <a:prstGeom prst="downArrow">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smtClean="0">
                <a:solidFill>
                  <a:schemeClr val="tx1"/>
                </a:solidFill>
              </a:rPr>
              <a:t>Olivine</a:t>
            </a:r>
            <a:endParaRPr lang="en-US" dirty="0">
              <a:solidFill>
                <a:schemeClr val="tx1"/>
              </a:solidFill>
            </a:endParaRPr>
          </a:p>
        </p:txBody>
      </p:sp>
      <p:sp>
        <p:nvSpPr>
          <p:cNvPr id="19" name="Down Arrow 18"/>
          <p:cNvSpPr/>
          <p:nvPr/>
        </p:nvSpPr>
        <p:spPr>
          <a:xfrm rot="19842745">
            <a:off x="3219028" y="2850998"/>
            <a:ext cx="560653" cy="1447800"/>
          </a:xfrm>
          <a:prstGeom prst="downArrow">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smtClean="0">
                <a:solidFill>
                  <a:schemeClr val="tx1"/>
                </a:solidFill>
              </a:rPr>
              <a:t>Pyroxene</a:t>
            </a:r>
            <a:endParaRPr lang="en-US" dirty="0">
              <a:solidFill>
                <a:schemeClr val="tx1"/>
              </a:solidFill>
            </a:endParaRPr>
          </a:p>
        </p:txBody>
      </p:sp>
      <p:sp>
        <p:nvSpPr>
          <p:cNvPr id="20" name="Down Arrow 19"/>
          <p:cNvSpPr/>
          <p:nvPr/>
        </p:nvSpPr>
        <p:spPr>
          <a:xfrm rot="19842745">
            <a:off x="4065197" y="3781654"/>
            <a:ext cx="494193" cy="1447800"/>
          </a:xfrm>
          <a:prstGeom prst="downArrow">
            <a:avLst/>
          </a:prstGeom>
          <a:solidFill>
            <a:schemeClr val="bg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smtClean="0">
                <a:solidFill>
                  <a:schemeClr val="tx1"/>
                </a:solidFill>
              </a:rPr>
              <a:t>Amphibole</a:t>
            </a:r>
            <a:endParaRPr lang="en-US" dirty="0">
              <a:solidFill>
                <a:schemeClr val="tx1"/>
              </a:solidFill>
            </a:endParaRPr>
          </a:p>
        </p:txBody>
      </p:sp>
      <p:sp>
        <p:nvSpPr>
          <p:cNvPr id="21" name="Down Arrow 20"/>
          <p:cNvSpPr/>
          <p:nvPr/>
        </p:nvSpPr>
        <p:spPr>
          <a:xfrm rot="19842745">
            <a:off x="4522397" y="3762146"/>
            <a:ext cx="494193" cy="14478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err="1" smtClean="0">
                <a:solidFill>
                  <a:schemeClr val="tx1"/>
                </a:solidFill>
              </a:rPr>
              <a:t>Biotite</a:t>
            </a:r>
            <a:endParaRPr lang="en-US" dirty="0">
              <a:solidFill>
                <a:schemeClr val="tx1"/>
              </a:solidFill>
            </a:endParaRPr>
          </a:p>
        </p:txBody>
      </p:sp>
      <p:sp>
        <p:nvSpPr>
          <p:cNvPr id="22" name="TextBox 21"/>
          <p:cNvSpPr txBox="1"/>
          <p:nvPr/>
        </p:nvSpPr>
        <p:spPr>
          <a:xfrm rot="3009932">
            <a:off x="1730227" y="3903434"/>
            <a:ext cx="2332049" cy="646331"/>
          </a:xfrm>
          <a:prstGeom prst="rect">
            <a:avLst/>
          </a:prstGeom>
          <a:noFill/>
        </p:spPr>
        <p:txBody>
          <a:bodyPr wrap="none" rtlCol="0">
            <a:spAutoFit/>
          </a:bodyPr>
          <a:lstStyle/>
          <a:p>
            <a:pPr algn="ctr"/>
            <a:r>
              <a:rPr lang="en-US" dirty="0" smtClean="0">
                <a:solidFill>
                  <a:schemeClr val="bg1"/>
                </a:solidFill>
              </a:rPr>
              <a:t>Discontinuous Series </a:t>
            </a:r>
            <a:br>
              <a:rPr lang="en-US" dirty="0" smtClean="0">
                <a:solidFill>
                  <a:schemeClr val="bg1"/>
                </a:solidFill>
              </a:rPr>
            </a:br>
            <a:r>
              <a:rPr lang="en-US" dirty="0" smtClean="0">
                <a:solidFill>
                  <a:schemeClr val="bg1"/>
                </a:solidFill>
              </a:rPr>
              <a:t>of Crystallization</a:t>
            </a:r>
            <a:endParaRPr lang="en-US" dirty="0">
              <a:solidFill>
                <a:schemeClr val="bg1"/>
              </a:solidFill>
            </a:endParaRPr>
          </a:p>
        </p:txBody>
      </p:sp>
      <p:sp>
        <p:nvSpPr>
          <p:cNvPr id="23" name="TextBox 22"/>
          <p:cNvSpPr txBox="1"/>
          <p:nvPr/>
        </p:nvSpPr>
        <p:spPr>
          <a:xfrm rot="17872671">
            <a:off x="5908624" y="3601847"/>
            <a:ext cx="2046779" cy="646331"/>
          </a:xfrm>
          <a:prstGeom prst="rect">
            <a:avLst/>
          </a:prstGeom>
          <a:noFill/>
        </p:spPr>
        <p:txBody>
          <a:bodyPr wrap="none" rtlCol="0">
            <a:spAutoFit/>
          </a:bodyPr>
          <a:lstStyle/>
          <a:p>
            <a:pPr algn="ctr"/>
            <a:r>
              <a:rPr lang="en-US" dirty="0">
                <a:solidFill>
                  <a:schemeClr val="bg1"/>
                </a:solidFill>
              </a:rPr>
              <a:t>C</a:t>
            </a:r>
            <a:r>
              <a:rPr lang="en-US" dirty="0" smtClean="0">
                <a:solidFill>
                  <a:schemeClr val="bg1"/>
                </a:solidFill>
              </a:rPr>
              <a:t>ontinuous Series </a:t>
            </a:r>
            <a:br>
              <a:rPr lang="en-US" dirty="0" smtClean="0">
                <a:solidFill>
                  <a:schemeClr val="bg1"/>
                </a:solidFill>
              </a:rPr>
            </a:br>
            <a:r>
              <a:rPr lang="en-US" dirty="0" smtClean="0">
                <a:solidFill>
                  <a:schemeClr val="bg1"/>
                </a:solidFill>
              </a:rPr>
              <a:t>of Crystallization</a:t>
            </a:r>
            <a:endParaRPr lang="en-US" dirty="0">
              <a:solidFill>
                <a:schemeClr val="bg1"/>
              </a:solidFill>
            </a:endParaRPr>
          </a:p>
        </p:txBody>
      </p:sp>
      <p:sp>
        <p:nvSpPr>
          <p:cNvPr id="25" name="TextBox 24"/>
          <p:cNvSpPr txBox="1"/>
          <p:nvPr/>
        </p:nvSpPr>
        <p:spPr>
          <a:xfrm>
            <a:off x="7539742" y="1411069"/>
            <a:ext cx="1299458" cy="646331"/>
          </a:xfrm>
          <a:prstGeom prst="rect">
            <a:avLst/>
          </a:prstGeom>
          <a:noFill/>
        </p:spPr>
        <p:txBody>
          <a:bodyPr wrap="none" rtlCol="0">
            <a:spAutoFit/>
          </a:bodyPr>
          <a:lstStyle/>
          <a:p>
            <a:pPr algn="ctr"/>
            <a:r>
              <a:rPr lang="en-US" dirty="0" smtClean="0"/>
              <a:t>Igneous</a:t>
            </a:r>
          </a:p>
          <a:p>
            <a:pPr algn="ctr"/>
            <a:r>
              <a:rPr lang="en-US" dirty="0" smtClean="0"/>
              <a:t>Rock Types</a:t>
            </a:r>
            <a:endParaRPr lang="en-US" dirty="0"/>
          </a:p>
        </p:txBody>
      </p:sp>
      <p:sp>
        <p:nvSpPr>
          <p:cNvPr id="26" name="TextBox 25"/>
          <p:cNvSpPr txBox="1"/>
          <p:nvPr/>
        </p:nvSpPr>
        <p:spPr>
          <a:xfrm>
            <a:off x="381000" y="1371600"/>
            <a:ext cx="1460272" cy="646331"/>
          </a:xfrm>
          <a:prstGeom prst="rect">
            <a:avLst/>
          </a:prstGeom>
          <a:noFill/>
        </p:spPr>
        <p:txBody>
          <a:bodyPr wrap="none" rtlCol="0">
            <a:spAutoFit/>
          </a:bodyPr>
          <a:lstStyle/>
          <a:p>
            <a:pPr algn="ctr"/>
            <a:r>
              <a:rPr lang="en-US" dirty="0" smtClean="0"/>
              <a:t>Temperature</a:t>
            </a:r>
          </a:p>
          <a:p>
            <a:pPr algn="ctr"/>
            <a:r>
              <a:rPr lang="en-US" dirty="0" smtClean="0"/>
              <a:t>Regimes</a:t>
            </a:r>
            <a:endParaRPr lang="en-US" dirty="0"/>
          </a:p>
        </p:txBody>
      </p:sp>
      <p:grpSp>
        <p:nvGrpSpPr>
          <p:cNvPr id="30" name="Group 29"/>
          <p:cNvGrpSpPr/>
          <p:nvPr/>
        </p:nvGrpSpPr>
        <p:grpSpPr>
          <a:xfrm>
            <a:off x="76200" y="2098344"/>
            <a:ext cx="2286000" cy="4038600"/>
            <a:chOff x="0" y="2057400"/>
            <a:chExt cx="2286000" cy="4038600"/>
          </a:xfrm>
        </p:grpSpPr>
        <p:sp>
          <p:nvSpPr>
            <p:cNvPr id="27" name="Down Arrow 26"/>
            <p:cNvSpPr/>
            <p:nvPr/>
          </p:nvSpPr>
          <p:spPr>
            <a:xfrm>
              <a:off x="0" y="2057400"/>
              <a:ext cx="2286000" cy="4038600"/>
            </a:xfrm>
            <a:prstGeom prst="downArrow">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smtClean="0"/>
                <a:t>Cooling magma</a:t>
              </a:r>
              <a:endParaRPr lang="en-US" dirty="0"/>
            </a:p>
          </p:txBody>
        </p:sp>
        <p:sp>
          <p:nvSpPr>
            <p:cNvPr id="28" name="TextBox 27"/>
            <p:cNvSpPr txBox="1"/>
            <p:nvPr/>
          </p:nvSpPr>
          <p:spPr>
            <a:xfrm>
              <a:off x="429904" y="2173069"/>
              <a:ext cx="1447800" cy="646331"/>
            </a:xfrm>
            <a:prstGeom prst="rect">
              <a:avLst/>
            </a:prstGeom>
            <a:noFill/>
          </p:spPr>
          <p:txBody>
            <a:bodyPr wrap="square" rtlCol="0">
              <a:spAutoFit/>
            </a:bodyPr>
            <a:lstStyle/>
            <a:p>
              <a:pPr algn="ctr"/>
              <a:r>
                <a:rPr lang="en-US" sz="1200" dirty="0" smtClean="0"/>
                <a:t>High </a:t>
              </a:r>
              <a:br>
                <a:rPr lang="en-US" sz="1200" dirty="0" smtClean="0"/>
              </a:br>
              <a:r>
                <a:rPr lang="en-US" sz="1200" dirty="0" smtClean="0"/>
                <a:t>temperature</a:t>
              </a:r>
            </a:p>
            <a:p>
              <a:pPr algn="ctr"/>
              <a:r>
                <a:rPr lang="en-US" sz="1200" dirty="0" smtClean="0"/>
                <a:t>(first to crystallize)</a:t>
              </a:r>
              <a:endParaRPr lang="en-US" sz="1200" dirty="0"/>
            </a:p>
          </p:txBody>
        </p:sp>
        <p:sp>
          <p:nvSpPr>
            <p:cNvPr id="29" name="TextBox 28"/>
            <p:cNvSpPr txBox="1"/>
            <p:nvPr/>
          </p:nvSpPr>
          <p:spPr>
            <a:xfrm>
              <a:off x="443552" y="4992469"/>
              <a:ext cx="1447800" cy="646331"/>
            </a:xfrm>
            <a:prstGeom prst="rect">
              <a:avLst/>
            </a:prstGeom>
            <a:noFill/>
          </p:spPr>
          <p:txBody>
            <a:bodyPr wrap="square" rtlCol="0">
              <a:spAutoFit/>
            </a:bodyPr>
            <a:lstStyle/>
            <a:p>
              <a:pPr algn="ctr"/>
              <a:r>
                <a:rPr lang="en-US" sz="1200" dirty="0" smtClean="0"/>
                <a:t>Low</a:t>
              </a:r>
              <a:br>
                <a:rPr lang="en-US" sz="1200" dirty="0" smtClean="0"/>
              </a:br>
              <a:r>
                <a:rPr lang="en-US" sz="1200" dirty="0" smtClean="0"/>
                <a:t>temperature</a:t>
              </a:r>
            </a:p>
            <a:p>
              <a:pPr algn="ctr"/>
              <a:r>
                <a:rPr lang="en-US" sz="1200" dirty="0" smtClean="0"/>
                <a:t>(last to crystallize)</a:t>
              </a:r>
              <a:endParaRPr lang="en-US" sz="1200" dirty="0"/>
            </a:p>
          </p:txBody>
        </p:sp>
      </p:grpSp>
      <p:sp>
        <p:nvSpPr>
          <p:cNvPr id="31" name="Slide Number Placeholder 30"/>
          <p:cNvSpPr>
            <a:spLocks noGrp="1"/>
          </p:cNvSpPr>
          <p:nvPr>
            <p:ph type="sldNum" sz="quarter" idx="15"/>
          </p:nvPr>
        </p:nvSpPr>
        <p:spPr/>
        <p:txBody>
          <a:bodyPr/>
          <a:lstStyle/>
          <a:p>
            <a:fld id="{73F0674A-C1D1-4583-8C45-EA7B8638D34B}" type="slidenum">
              <a:rPr lang="en-US" smtClean="0"/>
              <a:pPr/>
              <a:t>9</a:t>
            </a:fld>
            <a:r>
              <a:rPr lang="en-US" smtClean="0"/>
              <a:t>/54</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1000"/>
                                        <p:tgtEl>
                                          <p:spTgt spid="11"/>
                                        </p:tgtEl>
                                      </p:cBhvr>
                                    </p:animEffect>
                                  </p:childTnLst>
                                </p:cTn>
                              </p:par>
                            </p:childTnLst>
                          </p:cTn>
                        </p:par>
                        <p:par>
                          <p:cTn id="12" fill="hold">
                            <p:stCondLst>
                              <p:cond delay="1500"/>
                            </p:stCondLst>
                            <p:childTnLst>
                              <p:par>
                                <p:cTn id="13" presetID="9"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dissolve">
                                      <p:cBhvr>
                                        <p:cTn id="20" dur="500"/>
                                        <p:tgtEl>
                                          <p:spTgt spid="19"/>
                                        </p:tgtEl>
                                      </p:cBhvr>
                                    </p:animEffect>
                                  </p:childTnLst>
                                </p:cTn>
                              </p:par>
                            </p:childTnLst>
                          </p:cTn>
                        </p:par>
                        <p:par>
                          <p:cTn id="21" fill="hold">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1000"/>
                                        <p:tgtEl>
                                          <p:spTgt spid="8"/>
                                        </p:tgtEl>
                                      </p:cBhvr>
                                    </p:animEffect>
                                  </p:childTnLst>
                                </p:cTn>
                              </p:par>
                            </p:childTnLst>
                          </p:cTn>
                        </p:par>
                        <p:par>
                          <p:cTn id="25" fill="hold">
                            <p:stCondLst>
                              <p:cond delay="1500"/>
                            </p:stCondLst>
                            <p:childTnLst>
                              <p:par>
                                <p:cTn id="26" presetID="9"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dissolve">
                                      <p:cBhvr>
                                        <p:cTn id="33" dur="500"/>
                                        <p:tgtEl>
                                          <p:spTgt spid="20"/>
                                        </p:tgtEl>
                                      </p:cBhvr>
                                    </p:animEffect>
                                  </p:childTnLst>
                                </p:cTn>
                              </p:par>
                            </p:childTnLst>
                          </p:cTn>
                        </p:par>
                        <p:par>
                          <p:cTn id="34" fill="hold">
                            <p:stCondLst>
                              <p:cond delay="500"/>
                            </p:stCondLst>
                            <p:childTnLst>
                              <p:par>
                                <p:cTn id="35" presetID="9"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dissolve">
                                      <p:cBhvr>
                                        <p:cTn id="37" dur="1000"/>
                                        <p:tgtEl>
                                          <p:spTgt spid="21"/>
                                        </p:tgtEl>
                                      </p:cBhvr>
                                    </p:animEffect>
                                  </p:childTnLst>
                                </p:cTn>
                              </p:par>
                            </p:childTnLst>
                          </p:cTn>
                        </p:par>
                        <p:par>
                          <p:cTn id="38" fill="hold">
                            <p:stCondLst>
                              <p:cond delay="1500"/>
                            </p:stCondLst>
                            <p:childTnLst>
                              <p:par>
                                <p:cTn id="39" presetID="9"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dissolve">
                                      <p:cBhvr>
                                        <p:cTn id="41" dur="1000"/>
                                        <p:tgtEl>
                                          <p:spTgt spid="10"/>
                                        </p:tgtEl>
                                      </p:cBhvr>
                                    </p:animEffect>
                                  </p:childTnLst>
                                </p:cTn>
                              </p:par>
                            </p:childTnLst>
                          </p:cTn>
                        </p:par>
                        <p:par>
                          <p:cTn id="42" fill="hold">
                            <p:stCondLst>
                              <p:cond delay="2500"/>
                            </p:stCondLst>
                            <p:childTnLst>
                              <p:par>
                                <p:cTn id="43" presetID="9"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10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dissolve">
                                      <p:cBhvr>
                                        <p:cTn id="50" dur="500"/>
                                        <p:tgtEl>
                                          <p:spTgt spid="7"/>
                                        </p:tgtEl>
                                      </p:cBhvr>
                                    </p:animEffect>
                                  </p:childTnLst>
                                </p:cTn>
                              </p:par>
                            </p:childTnLst>
                          </p:cTn>
                        </p:par>
                        <p:par>
                          <p:cTn id="51" fill="hold">
                            <p:stCondLst>
                              <p:cond delay="500"/>
                            </p:stCondLst>
                            <p:childTnLst>
                              <p:par>
                                <p:cTn id="52" presetID="9" presetClass="entr" presetSubtype="0" fill="hold" grpId="0"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dissolve">
                                      <p:cBhvr>
                                        <p:cTn id="54" dur="1000"/>
                                        <p:tgtEl>
                                          <p:spTgt spid="6"/>
                                        </p:tgtEl>
                                      </p:cBhvr>
                                    </p:animEffect>
                                  </p:childTnLst>
                                </p:cTn>
                              </p:par>
                            </p:childTnLst>
                          </p:cTn>
                        </p:par>
                        <p:par>
                          <p:cTn id="55" fill="hold">
                            <p:stCondLst>
                              <p:cond delay="1500"/>
                            </p:stCondLst>
                            <p:childTnLst>
                              <p:par>
                                <p:cTn id="56" presetID="9" presetClass="entr" presetSubtype="0" fill="hold" grpId="0"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dissolve">
                                      <p:cBhvr>
                                        <p:cTn id="58" dur="1000"/>
                                        <p:tgtEl>
                                          <p:spTgt spid="5"/>
                                        </p:tgtEl>
                                      </p:cBhvr>
                                    </p:animEffect>
                                  </p:childTnLst>
                                </p:cTn>
                              </p:par>
                            </p:childTnLst>
                          </p:cTn>
                        </p:par>
                        <p:par>
                          <p:cTn id="59" fill="hold">
                            <p:stCondLst>
                              <p:cond delay="2500"/>
                            </p:stCondLst>
                            <p:childTnLst>
                              <p:par>
                                <p:cTn id="60" presetID="9" presetClass="entr" presetSubtype="0"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dissolve">
                                      <p:cBhvr>
                                        <p:cTn id="6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5" grpId="0" animBg="1"/>
      <p:bldP spid="6" grpId="0" animBg="1"/>
      <p:bldP spid="7" grpId="0" animBg="1"/>
      <p:bldP spid="8" grpId="0" animBg="1"/>
      <p:bldP spid="10" grpId="0"/>
      <p:bldP spid="11" grpId="0"/>
      <p:bldP spid="18" grpId="0" animBg="1"/>
      <p:bldP spid="19" grpId="0" animBg="1"/>
      <p:bldP spid="20" grpId="0" animBg="1"/>
      <p:bldP spid="21"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Custom 1">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FBEF59"/>
      </a:hlink>
      <a:folHlink>
        <a:srgbClr val="FDF59C"/>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1289</TotalTime>
  <Words>1748</Words>
  <Application>Microsoft Office PowerPoint</Application>
  <PresentationFormat>On-screen Show (4:3)</PresentationFormat>
  <Paragraphs>505</Paragraphs>
  <Slides>54</Slides>
  <Notes>54</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Paper</vt:lpstr>
      <vt:lpstr>Igneous Minerals</vt:lpstr>
      <vt:lpstr>Igneous Rock Forming Minerals</vt:lpstr>
      <vt:lpstr>How minerals form</vt:lpstr>
      <vt:lpstr>Crystal Shapes</vt:lpstr>
      <vt:lpstr>Textures</vt:lpstr>
      <vt:lpstr>Textures</vt:lpstr>
      <vt:lpstr>Bowen's Reaction Series</vt:lpstr>
      <vt:lpstr>Bowen's Reaction Series</vt:lpstr>
      <vt:lpstr>Bowen's Reaction Series</vt:lpstr>
      <vt:lpstr>Bowen's Reaction Series</vt:lpstr>
      <vt:lpstr>Bowen's Reaction Series</vt:lpstr>
      <vt:lpstr>Slide 12</vt:lpstr>
      <vt:lpstr>Olivine Group</vt:lpstr>
      <vt:lpstr>Olivine = (Mg,Fe2+ )2[SiO4]</vt:lpstr>
      <vt:lpstr>Olivine = (Mg,Fe2+ )2[SiO4]</vt:lpstr>
      <vt:lpstr>Olivine = (Mg,Fe2+ )2[SiO4]</vt:lpstr>
      <vt:lpstr>Olivine = (Mg,Fe2+ )2[SiO4]</vt:lpstr>
      <vt:lpstr>Pyroxene Group</vt:lpstr>
      <vt:lpstr>Augite: (Ca,Na)(Mg,Fe,Al)(Si,Al)2O6</vt:lpstr>
      <vt:lpstr>Augite: (Ca,Na)(Mg,Fe,Al)(Si,Al)2O6</vt:lpstr>
      <vt:lpstr>Augite: (Ca,Na)(Mg,Fe,Al)(Si,Al)2O6</vt:lpstr>
      <vt:lpstr>Amphibole Group</vt:lpstr>
      <vt:lpstr>Hornblende Ca2(Mg,Fe,Al)5(Al,Si)8O22(OH)2</vt:lpstr>
      <vt:lpstr>Hornblende Ca2(Mg,Fe,Al)5(Al,Si)8O22(OH)2</vt:lpstr>
      <vt:lpstr>Augite vs. Hornblende</vt:lpstr>
      <vt:lpstr>Hornblende Ca2(Mg,Fe,Al)5(Al,Si)8O22(OH)2</vt:lpstr>
      <vt:lpstr>Mica Group, Biotite</vt:lpstr>
      <vt:lpstr>Biotite: K(Mg,Fe)3AlSi3O10(F,OH)2</vt:lpstr>
      <vt:lpstr>Biotite: K(Mg,Fe)3AlSi3O10(F,OH)2</vt:lpstr>
      <vt:lpstr>Biotite: K(Mg,Fe)3AlSi3O10(F,OH)2</vt:lpstr>
      <vt:lpstr>Plagioclase Feldspar Series</vt:lpstr>
      <vt:lpstr>Plagioclase Feldspar Series</vt:lpstr>
      <vt:lpstr>Plagioclase Feldspar Series</vt:lpstr>
      <vt:lpstr>Plagioclase Feldspar Series</vt:lpstr>
      <vt:lpstr>Alkali Felspar</vt:lpstr>
      <vt:lpstr>Orthoclase: KAlSi3O8</vt:lpstr>
      <vt:lpstr>Orthoclase: KAlSi3O8</vt:lpstr>
      <vt:lpstr>Orthoclase: KAlSi3O8</vt:lpstr>
      <vt:lpstr>Mica Group (light)</vt:lpstr>
      <vt:lpstr>Muscovite:  KAl2AlSi3O10(OH)2</vt:lpstr>
      <vt:lpstr>Muscovite:  KAl2AlSi3O10(OH)2</vt:lpstr>
      <vt:lpstr>Muscovite:  KAl2AlSi3O10(OH)2</vt:lpstr>
      <vt:lpstr>Quartz</vt:lpstr>
      <vt:lpstr>Quartz: SiO2</vt:lpstr>
      <vt:lpstr>Quartz: SiO2</vt:lpstr>
      <vt:lpstr>Quartz: SiO2</vt:lpstr>
      <vt:lpstr>Slide 47</vt:lpstr>
      <vt:lpstr>Tourmaline</vt:lpstr>
      <vt:lpstr>Tourmaline var Schorl </vt:lpstr>
      <vt:lpstr>Tourmaline var Schorl </vt:lpstr>
      <vt:lpstr>Magnetite</vt:lpstr>
      <vt:lpstr>Magnetite Fe2+ Fe3+2O4</vt:lpstr>
      <vt:lpstr>Igneous Minerals</vt:lpstr>
      <vt:lpstr>~ end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Igneous Mineral</dc:title>
  <dc:creator>Sonjia Leyva</dc:creator>
  <cp:lastModifiedBy>Sonjia Leyva</cp:lastModifiedBy>
  <cp:revision>100</cp:revision>
  <dcterms:created xsi:type="dcterms:W3CDTF">2010-06-22T02:06:15Z</dcterms:created>
  <dcterms:modified xsi:type="dcterms:W3CDTF">2010-10-28T04:11:43Z</dcterms:modified>
</cp:coreProperties>
</file>