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40" r:id="rId2"/>
  </p:sldMasterIdLst>
  <p:notesMasterIdLst>
    <p:notesMasterId r:id="rId117"/>
  </p:notesMasterIdLst>
  <p:handoutMasterIdLst>
    <p:handoutMasterId r:id="rId118"/>
  </p:handoutMasterIdLst>
  <p:sldIdLst>
    <p:sldId id="257" r:id="rId3"/>
    <p:sldId id="258" r:id="rId4"/>
    <p:sldId id="266" r:id="rId5"/>
    <p:sldId id="267" r:id="rId6"/>
    <p:sldId id="268" r:id="rId7"/>
    <p:sldId id="270" r:id="rId8"/>
    <p:sldId id="271" r:id="rId9"/>
    <p:sldId id="272" r:id="rId10"/>
    <p:sldId id="273" r:id="rId11"/>
    <p:sldId id="287" r:id="rId12"/>
    <p:sldId id="289" r:id="rId13"/>
    <p:sldId id="288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91" r:id="rId24"/>
    <p:sldId id="292" r:id="rId25"/>
    <p:sldId id="283" r:id="rId26"/>
    <p:sldId id="284" r:id="rId27"/>
    <p:sldId id="285" r:id="rId28"/>
    <p:sldId id="286" r:id="rId29"/>
    <p:sldId id="259" r:id="rId30"/>
    <p:sldId id="269" r:id="rId31"/>
    <p:sldId id="290" r:id="rId32"/>
    <p:sldId id="293" r:id="rId33"/>
    <p:sldId id="294" r:id="rId34"/>
    <p:sldId id="295" r:id="rId35"/>
    <p:sldId id="296" r:id="rId36"/>
    <p:sldId id="298" r:id="rId37"/>
    <p:sldId id="299" r:id="rId38"/>
    <p:sldId id="300" r:id="rId39"/>
    <p:sldId id="302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42" r:id="rId64"/>
    <p:sldId id="328" r:id="rId65"/>
    <p:sldId id="327" r:id="rId66"/>
    <p:sldId id="329" r:id="rId67"/>
    <p:sldId id="330" r:id="rId68"/>
    <p:sldId id="331" r:id="rId69"/>
    <p:sldId id="332" r:id="rId70"/>
    <p:sldId id="333" r:id="rId71"/>
    <p:sldId id="335" r:id="rId72"/>
    <p:sldId id="334" r:id="rId73"/>
    <p:sldId id="336" r:id="rId74"/>
    <p:sldId id="337" r:id="rId75"/>
    <p:sldId id="338" r:id="rId76"/>
    <p:sldId id="340" r:id="rId77"/>
    <p:sldId id="341" r:id="rId78"/>
    <p:sldId id="261" r:id="rId79"/>
    <p:sldId id="262" r:id="rId80"/>
    <p:sldId id="347" r:id="rId81"/>
    <p:sldId id="343" r:id="rId82"/>
    <p:sldId id="344" r:id="rId83"/>
    <p:sldId id="349" r:id="rId84"/>
    <p:sldId id="345" r:id="rId85"/>
    <p:sldId id="350" r:id="rId86"/>
    <p:sldId id="351" r:id="rId87"/>
    <p:sldId id="352" r:id="rId88"/>
    <p:sldId id="348" r:id="rId89"/>
    <p:sldId id="346" r:id="rId90"/>
    <p:sldId id="263" r:id="rId91"/>
    <p:sldId id="264" r:id="rId92"/>
    <p:sldId id="265" r:id="rId93"/>
    <p:sldId id="353" r:id="rId94"/>
    <p:sldId id="354" r:id="rId95"/>
    <p:sldId id="355" r:id="rId96"/>
    <p:sldId id="356" r:id="rId97"/>
    <p:sldId id="357" r:id="rId98"/>
    <p:sldId id="358" r:id="rId99"/>
    <p:sldId id="374" r:id="rId100"/>
    <p:sldId id="376" r:id="rId101"/>
    <p:sldId id="375" r:id="rId102"/>
    <p:sldId id="377" r:id="rId103"/>
    <p:sldId id="378" r:id="rId104"/>
    <p:sldId id="379" r:id="rId105"/>
    <p:sldId id="359" r:id="rId106"/>
    <p:sldId id="360" r:id="rId107"/>
    <p:sldId id="361" r:id="rId108"/>
    <p:sldId id="362" r:id="rId109"/>
    <p:sldId id="373" r:id="rId110"/>
    <p:sldId id="370" r:id="rId111"/>
    <p:sldId id="371" r:id="rId112"/>
    <p:sldId id="372" r:id="rId113"/>
    <p:sldId id="380" r:id="rId114"/>
    <p:sldId id="381" r:id="rId115"/>
    <p:sldId id="382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3BC"/>
    <a:srgbClr val="43B823"/>
    <a:srgbClr val="34452C"/>
    <a:srgbClr val="858E7C"/>
    <a:srgbClr val="8C8D8D"/>
    <a:srgbClr val="46403C"/>
    <a:srgbClr val="C3B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8603FDC-E32A-4AB5-989C-0864C3EAD2B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533" autoAdjust="0"/>
  </p:normalViewPr>
  <p:slideViewPr>
    <p:cSldViewPr snapToGrid="0">
      <p:cViewPr varScale="1">
        <p:scale>
          <a:sx n="68" d="100"/>
          <a:sy n="68" d="100"/>
        </p:scale>
        <p:origin x="61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220"/>
    </p:cViewPr>
  </p:sorter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9/8/2015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9/8/2015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4A75C4-F07F-4845-91B7-6017832F5114}" type="slidenum">
              <a:rPr lang="en-US" altLang="en-US" sz="1300" smtClean="0"/>
              <a:pPr>
                <a:spcBef>
                  <a:spcPct val="0"/>
                </a:spcBef>
              </a:pPr>
              <a:t>3</a:t>
            </a:fld>
            <a:endParaRPr lang="en-US" altLang="en-US" sz="13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1431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DDAD6A-670A-43D7-BFA5-1EF55E668D08}" type="slidenum">
              <a:rPr lang="en-US" altLang="en-US" sz="1300" smtClean="0"/>
              <a:pPr>
                <a:spcBef>
                  <a:spcPct val="0"/>
                </a:spcBef>
              </a:pPr>
              <a:t>18</a:t>
            </a:fld>
            <a:endParaRPr lang="en-US" altLang="en-US" sz="13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40907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177E7F-04C9-45AB-96F3-5226B60229BF}" type="slidenum">
              <a:rPr lang="en-US" altLang="en-US" sz="1300" smtClean="0"/>
              <a:pPr>
                <a:spcBef>
                  <a:spcPct val="0"/>
                </a:spcBef>
              </a:pPr>
              <a:t>19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830495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FBD577-222E-4657-88E3-279FDEF70D65}" type="slidenum">
              <a:rPr lang="en-US" altLang="en-US" sz="1300" smtClean="0"/>
              <a:pPr>
                <a:spcBef>
                  <a:spcPct val="0"/>
                </a:spcBef>
              </a:pPr>
              <a:t>20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038729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93DFA5-C6F9-4ECC-A2F5-0C00CFA98E5E}" type="slidenum">
              <a:rPr lang="en-US" altLang="en-US" sz="1300" smtClean="0"/>
              <a:pPr>
                <a:spcBef>
                  <a:spcPct val="0"/>
                </a:spcBef>
              </a:pPr>
              <a:t>21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884331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7F8805-2304-453D-BF31-480691E71F71}" type="slidenum">
              <a:rPr lang="en-US" altLang="en-US" sz="1300" smtClean="0"/>
              <a:pPr>
                <a:spcBef>
                  <a:spcPct val="0"/>
                </a:spcBef>
              </a:pPr>
              <a:t>22</a:t>
            </a:fld>
            <a:endParaRPr lang="en-US" altLang="en-US" sz="13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84972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D3AF9A-2C97-4B71-940B-409CD28B8916}" type="slidenum">
              <a:rPr lang="en-US" altLang="en-US" sz="1300" smtClean="0"/>
              <a:pPr>
                <a:spcBef>
                  <a:spcPct val="0"/>
                </a:spcBef>
              </a:pPr>
              <a:t>23</a:t>
            </a:fld>
            <a:endParaRPr lang="en-US" altLang="en-US" sz="13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58153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80C668-2D0A-46DA-9F2F-E205072AF9DB}" type="slidenum">
              <a:rPr lang="en-US" altLang="en-US" sz="1300" smtClean="0"/>
              <a:pPr>
                <a:spcBef>
                  <a:spcPct val="0"/>
                </a:spcBef>
              </a:pPr>
              <a:t>24</a:t>
            </a:fld>
            <a:endParaRPr lang="en-US" altLang="en-US" sz="130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40944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5BFD62-C228-421C-A192-4DD650F1F29F}" type="slidenum">
              <a:rPr lang="en-US" altLang="en-US" sz="1300" smtClean="0"/>
              <a:pPr>
                <a:spcBef>
                  <a:spcPct val="0"/>
                </a:spcBef>
              </a:pPr>
              <a:t>25</a:t>
            </a:fld>
            <a:endParaRPr lang="en-US" altLang="en-US" sz="13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2547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FB378C-3FC0-44B8-95E7-BB8CA95BE716}" type="slidenum">
              <a:rPr lang="en-US" altLang="en-US" sz="1300" smtClean="0"/>
              <a:pPr>
                <a:spcBef>
                  <a:spcPct val="0"/>
                </a:spcBef>
              </a:pPr>
              <a:t>26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440886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911887-442E-400D-BD8F-C98BF7383DA9}" type="slidenum">
              <a:rPr lang="en-US" altLang="en-US" sz="1300" smtClean="0"/>
              <a:pPr>
                <a:spcBef>
                  <a:spcPct val="0"/>
                </a:spcBef>
              </a:pPr>
              <a:t>27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422646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4A75C4-F07F-4845-91B7-6017832F5114}" type="slidenum">
              <a:rPr lang="en-US" altLang="en-US" sz="1300" smtClean="0"/>
              <a:pPr>
                <a:spcBef>
                  <a:spcPct val="0"/>
                </a:spcBef>
              </a:pPr>
              <a:t>6</a:t>
            </a:fld>
            <a:endParaRPr lang="en-US" altLang="en-US" sz="13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2139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486D-1BD0-4DCE-96E9-AB65F5E03B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36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F71F4A-EA44-4B61-917F-951CCF9E8452}" type="slidenum">
              <a:rPr lang="en-US" altLang="en-US" sz="1300" smtClean="0"/>
              <a:pPr>
                <a:spcBef>
                  <a:spcPct val="0"/>
                </a:spcBef>
              </a:pPr>
              <a:t>29</a:t>
            </a:fld>
            <a:endParaRPr lang="en-US" altLang="en-US" sz="13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10009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725536-9FD7-4DAA-B68D-D09C362F8D24}" type="slidenum">
              <a:rPr lang="en-US" altLang="en-US" sz="1300" smtClean="0"/>
              <a:pPr>
                <a:spcBef>
                  <a:spcPct val="0"/>
                </a:spcBef>
              </a:pPr>
              <a:t>30</a:t>
            </a:fld>
            <a:endParaRPr lang="en-US" altLang="en-US" sz="13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456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55256D-F061-4F54-8989-5071E8AFD827}" type="slidenum">
              <a:rPr lang="en-US" altLang="en-US" sz="1300" smtClean="0"/>
              <a:pPr>
                <a:spcBef>
                  <a:spcPct val="0"/>
                </a:spcBef>
              </a:pPr>
              <a:t>31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08437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A09846-8566-4FBB-ADF8-BDBD25047DE5}" type="slidenum">
              <a:rPr lang="en-US" altLang="en-US" sz="1300" smtClean="0"/>
              <a:pPr>
                <a:spcBef>
                  <a:spcPct val="0"/>
                </a:spcBef>
              </a:pPr>
              <a:t>32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60891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9DD0D7-3CD5-490B-83FA-40CEB249BFC5}" type="slidenum">
              <a:rPr lang="en-US" altLang="en-US" sz="1300" smtClean="0"/>
              <a:pPr>
                <a:spcBef>
                  <a:spcPct val="0"/>
                </a:spcBef>
              </a:pPr>
              <a:t>33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442640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E43370-045B-422F-BE0D-D114042D3985}" type="slidenum">
              <a:rPr lang="en-US" altLang="en-US" sz="1300" smtClean="0"/>
              <a:pPr>
                <a:spcBef>
                  <a:spcPct val="0"/>
                </a:spcBef>
              </a:pPr>
              <a:t>34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0694444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EC7219-42A3-45EA-9FAE-09AF41350054}" type="slidenum">
              <a:rPr lang="en-US" altLang="en-US" sz="1300" smtClean="0"/>
              <a:pPr>
                <a:spcBef>
                  <a:spcPct val="0"/>
                </a:spcBef>
              </a:pPr>
              <a:t>35</a:t>
            </a:fld>
            <a:endParaRPr lang="en-US" altLang="en-US" sz="13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http://www.wiley.com/college/geocases/cases/case2/images/tour_2/2_6.html</a:t>
            </a:r>
          </a:p>
        </p:txBody>
      </p:sp>
    </p:spTree>
    <p:extLst>
      <p:ext uri="{BB962C8B-B14F-4D97-AF65-F5344CB8AC3E}">
        <p14:creationId xmlns:p14="http://schemas.microsoft.com/office/powerpoint/2010/main" val="2250534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942DC2-29F6-45E0-82BD-C95D8402B782}" type="slidenum">
              <a:rPr lang="en-US" altLang="en-US" sz="1300" smtClean="0"/>
              <a:pPr>
                <a:spcBef>
                  <a:spcPct val="0"/>
                </a:spcBef>
              </a:pPr>
              <a:t>36</a:t>
            </a:fld>
            <a:endParaRPr lang="en-US" altLang="en-US" sz="13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http://www.wiley.com/college/geocases/cases/case2/images/tour_2/2_6.html</a:t>
            </a:r>
          </a:p>
        </p:txBody>
      </p:sp>
    </p:spTree>
    <p:extLst>
      <p:ext uri="{BB962C8B-B14F-4D97-AF65-F5344CB8AC3E}">
        <p14:creationId xmlns:p14="http://schemas.microsoft.com/office/powerpoint/2010/main" val="857840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D04016-68C4-43AC-BA0B-48F828546130}" type="slidenum">
              <a:rPr lang="en-US" altLang="en-US" sz="1300" smtClean="0"/>
              <a:pPr>
                <a:spcBef>
                  <a:spcPct val="0"/>
                </a:spcBef>
              </a:pPr>
              <a:t>37</a:t>
            </a:fld>
            <a:endParaRPr lang="en-US" altLang="en-US" sz="13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http://www.nwrfc.noaa.gov/floods/papers/oh_2/great.htm</a:t>
            </a:r>
          </a:p>
        </p:txBody>
      </p:sp>
    </p:spTree>
    <p:extLst>
      <p:ext uri="{BB962C8B-B14F-4D97-AF65-F5344CB8AC3E}">
        <p14:creationId xmlns:p14="http://schemas.microsoft.com/office/powerpoint/2010/main" val="844111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405DCA-E688-4273-BB35-55449436F230}" type="slidenum">
              <a:rPr lang="en-US" altLang="en-US" sz="1300" smtClean="0"/>
              <a:pPr>
                <a:spcBef>
                  <a:spcPct val="0"/>
                </a:spcBef>
              </a:pPr>
              <a:t>7</a:t>
            </a:fld>
            <a:endParaRPr lang="en-US" altLang="en-US" sz="130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Image Source:  Essentials of Geology by Stephen Marshak</a:t>
            </a:r>
          </a:p>
        </p:txBody>
      </p:sp>
    </p:spTree>
    <p:extLst>
      <p:ext uri="{BB962C8B-B14F-4D97-AF65-F5344CB8AC3E}">
        <p14:creationId xmlns:p14="http://schemas.microsoft.com/office/powerpoint/2010/main" val="8667625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CE9D04-923C-4421-A7E7-D672BD832ACD}" type="slidenum">
              <a:rPr lang="en-US" altLang="en-US" sz="1300" smtClean="0"/>
              <a:pPr>
                <a:spcBef>
                  <a:spcPct val="0"/>
                </a:spcBef>
              </a:pPr>
              <a:t>38</a:t>
            </a:fld>
            <a:endParaRPr lang="en-US" altLang="en-US" sz="130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http://www.nwrfc.noaa.gov/floods/papers/oh_2/great.htm</a:t>
            </a:r>
          </a:p>
        </p:txBody>
      </p:sp>
    </p:spTree>
    <p:extLst>
      <p:ext uri="{BB962C8B-B14F-4D97-AF65-F5344CB8AC3E}">
        <p14:creationId xmlns:p14="http://schemas.microsoft.com/office/powerpoint/2010/main" val="3329951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AF127E-D3E9-410D-B713-B64C986465F2}" type="slidenum">
              <a:rPr lang="en-US" altLang="en-US" sz="1300" smtClean="0"/>
              <a:pPr>
                <a:spcBef>
                  <a:spcPct val="0"/>
                </a:spcBef>
              </a:pPr>
              <a:t>39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0496030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62D15F-3830-4D7C-B7B4-9AA61235D4B2}" type="slidenum">
              <a:rPr lang="en-US" altLang="en-US" sz="1300" smtClean="0"/>
              <a:pPr>
                <a:spcBef>
                  <a:spcPct val="0"/>
                </a:spcBef>
              </a:pPr>
              <a:t>40</a:t>
            </a:fld>
            <a:endParaRPr lang="en-US" altLang="en-US" sz="13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http://www.nwrfc.noaa.gov/floods/papers/oh_2/great.htm</a:t>
            </a:r>
          </a:p>
        </p:txBody>
      </p:sp>
    </p:spTree>
    <p:extLst>
      <p:ext uri="{BB962C8B-B14F-4D97-AF65-F5344CB8AC3E}">
        <p14:creationId xmlns:p14="http://schemas.microsoft.com/office/powerpoint/2010/main" val="1972937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620C22-898E-464E-BACB-8DDAB8BFB7D3}" type="slidenum">
              <a:rPr lang="en-US" altLang="en-US" sz="1300" smtClean="0"/>
              <a:pPr>
                <a:spcBef>
                  <a:spcPct val="0"/>
                </a:spcBef>
              </a:pPr>
              <a:t>41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0817890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6C8C28-7A0B-46C2-A895-F5ABAD1EBE9D}" type="slidenum">
              <a:rPr lang="en-US" altLang="en-US" sz="1300" smtClean="0"/>
              <a:pPr>
                <a:spcBef>
                  <a:spcPct val="0"/>
                </a:spcBef>
              </a:pPr>
              <a:t>42</a:t>
            </a:fld>
            <a:endParaRPr lang="en-US" altLang="en-US" sz="130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http://www.wiley.com/college/geocases/cases/case2/images/tour_2/2_10.html</a:t>
            </a:r>
          </a:p>
        </p:txBody>
      </p:sp>
    </p:spTree>
    <p:extLst>
      <p:ext uri="{BB962C8B-B14F-4D97-AF65-F5344CB8AC3E}">
        <p14:creationId xmlns:p14="http://schemas.microsoft.com/office/powerpoint/2010/main" val="2845150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CEC30B-6D53-424A-B295-53EC04ABD5FF}" type="slidenum">
              <a:rPr lang="en-US" altLang="en-US" sz="1300" smtClean="0"/>
              <a:pPr>
                <a:spcBef>
                  <a:spcPct val="0"/>
                </a:spcBef>
              </a:pPr>
              <a:t>43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818628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E9CC3F-3AF8-47F5-B6B1-BFAA030A3C48}" type="slidenum">
              <a:rPr lang="en-US" altLang="en-US" sz="1300" smtClean="0"/>
              <a:pPr>
                <a:spcBef>
                  <a:spcPct val="0"/>
                </a:spcBef>
              </a:pPr>
              <a:t>44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5404505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DA5EA0-96FB-450D-A6F9-2C9F14F4F950}" type="slidenum">
              <a:rPr lang="en-US" altLang="en-US" sz="1300" smtClean="0"/>
              <a:pPr>
                <a:spcBef>
                  <a:spcPct val="0"/>
                </a:spcBef>
              </a:pPr>
              <a:t>45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6852008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FCC5F3-E24D-45D5-833C-E5FA53EA6622}" type="slidenum">
              <a:rPr lang="en-US" altLang="en-US" sz="1300" smtClean="0"/>
              <a:pPr>
                <a:spcBef>
                  <a:spcPct val="0"/>
                </a:spcBef>
              </a:pPr>
              <a:t>46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463764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http://media.nj.com/the-times/photo/2014/01/14055687-standard.jpg</a:t>
            </a: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FE32D1-FB53-4F26-97B1-417E9D9CA635}" type="slidenum">
              <a:rPr lang="en-US" altLang="en-US" sz="1300" smtClean="0"/>
              <a:pPr>
                <a:spcBef>
                  <a:spcPct val="0"/>
                </a:spcBef>
              </a:pPr>
              <a:t>47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4032931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880BFA-E276-4585-B98C-FB56C31D14AF}" type="slidenum">
              <a:rPr lang="en-US" altLang="en-US" sz="1300" smtClean="0"/>
              <a:pPr>
                <a:spcBef>
                  <a:spcPct val="0"/>
                </a:spcBef>
              </a:pPr>
              <a:t>8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2910645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9B70FA-DEAD-482E-BBBF-58DE933C3BB8}" type="slidenum">
              <a:rPr lang="en-US" altLang="en-US" sz="1300" smtClean="0"/>
              <a:pPr>
                <a:spcBef>
                  <a:spcPct val="0"/>
                </a:spcBef>
              </a:pPr>
              <a:t>48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508418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C53F7C-21EA-4067-9021-20E1B605DB9E}" type="slidenum">
              <a:rPr lang="en-US" altLang="en-US" sz="1300" smtClean="0"/>
              <a:pPr>
                <a:spcBef>
                  <a:spcPct val="0"/>
                </a:spcBef>
              </a:pPr>
              <a:t>49</a:t>
            </a:fld>
            <a:endParaRPr lang="en-US" altLang="en-US" sz="1300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http://seis.natsci.csulb.edu/VIRTUAL_FIELD/Francesquito_Dam/franmayn.htm</a:t>
            </a:r>
          </a:p>
        </p:txBody>
      </p:sp>
    </p:spTree>
    <p:extLst>
      <p:ext uri="{BB962C8B-B14F-4D97-AF65-F5344CB8AC3E}">
        <p14:creationId xmlns:p14="http://schemas.microsoft.com/office/powerpoint/2010/main" val="9819086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E1A0AD-5B77-474D-9372-DAAEAEDAD150}" type="slidenum">
              <a:rPr lang="en-US" altLang="en-US" sz="1300" smtClean="0"/>
              <a:pPr>
                <a:spcBef>
                  <a:spcPct val="0"/>
                </a:spcBef>
              </a:pPr>
              <a:t>50</a:t>
            </a:fld>
            <a:endParaRPr lang="en-US" altLang="en-US" sz="1300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http://www.scvhistory.com/scvhistory/stfrancis.htm</a:t>
            </a:r>
          </a:p>
        </p:txBody>
      </p:sp>
    </p:spTree>
    <p:extLst>
      <p:ext uri="{BB962C8B-B14F-4D97-AF65-F5344CB8AC3E}">
        <p14:creationId xmlns:p14="http://schemas.microsoft.com/office/powerpoint/2010/main" val="16181399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08093F-8F1D-4375-93E8-57D8CB596D14}" type="slidenum">
              <a:rPr lang="en-US" altLang="en-US" sz="1300" smtClean="0"/>
              <a:pPr>
                <a:spcBef>
                  <a:spcPct val="0"/>
                </a:spcBef>
              </a:pPr>
              <a:t>51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8101906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418333-B1DC-4B17-8BF2-3073C4C346BD}" type="slidenum">
              <a:rPr lang="en-US" altLang="en-US" sz="1300" smtClean="0"/>
              <a:pPr>
                <a:spcBef>
                  <a:spcPct val="0"/>
                </a:spcBef>
              </a:pPr>
              <a:t>52</a:t>
            </a:fld>
            <a:endParaRPr lang="en-US" altLang="en-US" sz="1300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http://www.scvhistory.com/scvhistory/ap2333a.htm</a:t>
            </a:r>
          </a:p>
        </p:txBody>
      </p:sp>
    </p:spTree>
    <p:extLst>
      <p:ext uri="{BB962C8B-B14F-4D97-AF65-F5344CB8AC3E}">
        <p14:creationId xmlns:p14="http://schemas.microsoft.com/office/powerpoint/2010/main" val="32212247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5F4C0C-A76C-4996-9E23-5A8C67653EAD}" type="slidenum">
              <a:rPr lang="en-US" altLang="en-US" sz="1300" smtClean="0"/>
              <a:pPr>
                <a:spcBef>
                  <a:spcPct val="0"/>
                </a:spcBef>
              </a:pPr>
              <a:t>53</a:t>
            </a:fld>
            <a:endParaRPr lang="en-US" altLang="en-US" sz="1300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http://web.umr.edu/~rogersda/st_francis_dam/</a:t>
            </a:r>
          </a:p>
        </p:txBody>
      </p:sp>
    </p:spTree>
    <p:extLst>
      <p:ext uri="{BB962C8B-B14F-4D97-AF65-F5344CB8AC3E}">
        <p14:creationId xmlns:p14="http://schemas.microsoft.com/office/powerpoint/2010/main" val="37111524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5653C1-76AE-4338-B394-D35D0F5A3B3A}" type="slidenum">
              <a:rPr lang="en-US" altLang="en-US" sz="1300" smtClean="0"/>
              <a:pPr>
                <a:spcBef>
                  <a:spcPct val="0"/>
                </a:spcBef>
              </a:pPr>
              <a:t>54</a:t>
            </a:fld>
            <a:endParaRPr lang="en-US" altLang="en-US" sz="130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http://seis.natsci.csulb.edu/VIRTUAL_FIELD/Francesquito_Dam/franmayn.htm</a:t>
            </a:r>
          </a:p>
        </p:txBody>
      </p:sp>
    </p:spTree>
    <p:extLst>
      <p:ext uri="{BB962C8B-B14F-4D97-AF65-F5344CB8AC3E}">
        <p14:creationId xmlns:p14="http://schemas.microsoft.com/office/powerpoint/2010/main" val="42062662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6803EB-0DC3-4478-BF6B-896CAA894768}" type="slidenum">
              <a:rPr lang="en-US" altLang="en-US" sz="1300" smtClean="0"/>
              <a:pPr>
                <a:spcBef>
                  <a:spcPct val="0"/>
                </a:spcBef>
              </a:pPr>
              <a:t>55</a:t>
            </a:fld>
            <a:endParaRPr lang="en-US" altLang="en-US" sz="1300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http://www.scvhistory.com/scvhistory/lw2100c.htm</a:t>
            </a:r>
          </a:p>
        </p:txBody>
      </p:sp>
    </p:spTree>
    <p:extLst>
      <p:ext uri="{BB962C8B-B14F-4D97-AF65-F5344CB8AC3E}">
        <p14:creationId xmlns:p14="http://schemas.microsoft.com/office/powerpoint/2010/main" val="42737681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DBE357-CDB1-4C45-AB43-73FA8047C2A2}" type="slidenum">
              <a:rPr lang="en-US" altLang="en-US" sz="1300" smtClean="0"/>
              <a:pPr>
                <a:spcBef>
                  <a:spcPct val="0"/>
                </a:spcBef>
              </a:pPr>
              <a:t>56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88268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CE3960-1EBA-4907-9846-706F8B6EFD26}" type="slidenum">
              <a:rPr lang="en-US" altLang="en-US" sz="1300" smtClean="0"/>
              <a:pPr>
                <a:spcBef>
                  <a:spcPct val="0"/>
                </a:spcBef>
              </a:pPr>
              <a:t>57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849324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7DB8A5-FE0D-4DD0-A575-0E5E70716CAD}" type="slidenum">
              <a:rPr lang="en-US" altLang="en-US" sz="1300" smtClean="0"/>
              <a:pPr>
                <a:spcBef>
                  <a:spcPct val="0"/>
                </a:spcBef>
              </a:pPr>
              <a:t>9</a:t>
            </a:fld>
            <a:endParaRPr lang="en-US" altLang="en-US" sz="130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390624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28123F-F0D2-45A8-85C5-64802F83BCBE}" type="slidenum">
              <a:rPr lang="en-US" altLang="en-US" sz="1300" smtClean="0"/>
              <a:pPr>
                <a:spcBef>
                  <a:spcPct val="0"/>
                </a:spcBef>
              </a:pPr>
              <a:t>58</a:t>
            </a:fld>
            <a:endParaRPr lang="en-US" altLang="en-US" sz="1300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http://dibblee.geol.ucsb.edu/news/st_francis_book.html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85458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8551A0-5C09-4F96-9DC7-F02C6268FA87}" type="slidenum">
              <a:rPr lang="en-US" altLang="en-US" sz="1300" smtClean="0"/>
              <a:pPr>
                <a:spcBef>
                  <a:spcPct val="0"/>
                </a:spcBef>
              </a:pPr>
              <a:t>59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5312314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http://www.dailymail.co.uk/news/article-1365546/Japan-earthquake-pictures-Devastation-rescue-workers-fight-fires-search-survivors.html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922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"Coastal changediagram5" by </a:t>
            </a:r>
            <a:r>
              <a:rPr lang="en-US" dirty="0" err="1" smtClean="0"/>
              <a:t>Dboutte</a:t>
            </a:r>
            <a:r>
              <a:rPr lang="en-US" dirty="0" smtClean="0"/>
              <a:t> - </a:t>
            </a:r>
            <a:r>
              <a:rPr lang="en-US" dirty="0" err="1" smtClean="0"/>
              <a:t>Dboutte</a:t>
            </a:r>
            <a:r>
              <a:rPr lang="en-US" dirty="0" smtClean="0"/>
              <a:t>. Licensed under CC BY 3.0 us via Commons - https://commons.wikimedia.org/wiki/File:Coastal_changediagram5.jpg#/media/File:Coastal_changediagram5.jpg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130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486D-1BD0-4DCE-96E9-AB65F5E03B2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428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http://usatoday30.usatoday.com/weather/resources/safety/wtstorm.htm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486D-1BD0-4DCE-96E9-AB65F5E03B2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864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486D-1BD0-4DCE-96E9-AB65F5E03B2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849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486D-1BD0-4DCE-96E9-AB65F5E03B2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928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486D-1BD0-4DCE-96E9-AB65F5E03B2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527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486D-1BD0-4DCE-96E9-AB65F5E03B2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38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60BE47-AD55-41CF-B614-865A243C6EDD}" type="slidenum">
              <a:rPr lang="en-US" altLang="en-US" sz="1300" smtClean="0"/>
              <a:pPr>
                <a:spcBef>
                  <a:spcPct val="0"/>
                </a:spcBef>
              </a:pPr>
              <a:t>10</a:t>
            </a:fld>
            <a:endParaRPr lang="en-US" altLang="en-US" sz="130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Image Source:  Essentials of Geology by Stephen Marshak</a:t>
            </a:r>
          </a:p>
        </p:txBody>
      </p:sp>
    </p:spTree>
    <p:extLst>
      <p:ext uri="{BB962C8B-B14F-4D97-AF65-F5344CB8AC3E}">
        <p14:creationId xmlns:p14="http://schemas.microsoft.com/office/powerpoint/2010/main" val="36631398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486D-1BD0-4DCE-96E9-AB65F5E03B2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367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486D-1BD0-4DCE-96E9-AB65F5E03B2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241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486D-1BD0-4DCE-96E9-AB65F5E03B2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62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C2B70-1014-42DB-9333-D532E71DCA3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058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2486D-1BD0-4DCE-96E9-AB65F5E03B2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209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5A4861-50E2-4CF9-8A48-6C670B4FB57D}" type="slidenum">
              <a:rPr lang="en-US" altLang="en-US" sz="1300" smtClean="0"/>
              <a:pPr>
                <a:spcBef>
                  <a:spcPct val="0"/>
                </a:spcBef>
              </a:pPr>
              <a:t>92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32374114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A0B333-48BC-4C57-A87F-D4F876D671D0}" type="slidenum">
              <a:rPr lang="en-US" altLang="en-US" sz="1300" smtClean="0"/>
              <a:pPr>
                <a:spcBef>
                  <a:spcPct val="0"/>
                </a:spcBef>
              </a:pPr>
              <a:t>93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4137349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4D9B15-8812-4383-B458-2A9836013C83}" type="slidenum">
              <a:rPr lang="en-US" altLang="en-US" sz="1300" smtClean="0"/>
              <a:pPr>
                <a:spcBef>
                  <a:spcPct val="0"/>
                </a:spcBef>
              </a:pPr>
              <a:t>94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0127503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E83143-32A6-4606-B1A9-4173B09026AC}" type="slidenum">
              <a:rPr lang="en-US" altLang="en-US" sz="1300" smtClean="0"/>
              <a:pPr>
                <a:spcBef>
                  <a:spcPct val="0"/>
                </a:spcBef>
              </a:pPr>
              <a:t>95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9175870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14842F-7EF0-4A64-B314-73AA2EDB5705}" type="slidenum">
              <a:rPr lang="en-US" altLang="en-US" sz="1300" smtClean="0"/>
              <a:pPr>
                <a:spcBef>
                  <a:spcPct val="0"/>
                </a:spcBef>
              </a:pPr>
              <a:t>96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96385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FF653B-254F-4BF7-A33E-B3BFCDD274DD}" type="slidenum">
              <a:rPr lang="en-US" altLang="en-US" sz="1300" smtClean="0"/>
              <a:pPr>
                <a:spcBef>
                  <a:spcPct val="0"/>
                </a:spcBef>
              </a:pPr>
              <a:t>12</a:t>
            </a:fld>
            <a:endParaRPr lang="en-US" altLang="en-US" sz="130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smtClean="0"/>
              <a:t>http://www.wiley.com/college/geocases/cases/case2/images/tour_2/2_1.html</a:t>
            </a:r>
          </a:p>
        </p:txBody>
      </p:sp>
    </p:spTree>
    <p:extLst>
      <p:ext uri="{BB962C8B-B14F-4D97-AF65-F5344CB8AC3E}">
        <p14:creationId xmlns:p14="http://schemas.microsoft.com/office/powerpoint/2010/main" val="110601327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E04BD7-BC0B-495E-8EC7-8EBC4CAC99FA}" type="slidenum">
              <a:rPr lang="en-US" altLang="en-US" sz="1300" smtClean="0"/>
              <a:pPr>
                <a:spcBef>
                  <a:spcPct val="0"/>
                </a:spcBef>
              </a:pPr>
              <a:t>97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8068058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https://commons.wikimedia.org/wiki/Category:Topographic_maps_of_the_Netherlands#/media/File:2012-NL-prov-relief-3000.jpg</a:t>
            </a:r>
            <a:endParaRPr lang="en-US" dirty="0" smtClean="0"/>
          </a:p>
          <a:p>
            <a:r>
              <a:rPr lang="en-US" dirty="0" smtClean="0"/>
              <a:t>"2012-NL-prov-relief-3000" by </a:t>
            </a:r>
            <a:r>
              <a:rPr lang="en-US" dirty="0" err="1" smtClean="0"/>
              <a:t>Janwillemvanaalst</a:t>
            </a:r>
            <a:r>
              <a:rPr lang="en-US" dirty="0" smtClean="0"/>
              <a:t> - Own work. Licensed under CC BY-SA 3.0 via Wikimedia Commons - https://commons.wikimedia.org/wiki/File:2012-NL-prov-relief-3000.jpg#/media/File:2012-NL-prov-relief-3000.jpg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622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641AD5-27E9-44B4-8BFA-F44DF38D22A4}" type="slidenum">
              <a:rPr lang="en-US" altLang="en-US" sz="1300" smtClean="0"/>
              <a:pPr>
                <a:spcBef>
                  <a:spcPct val="0"/>
                </a:spcBef>
              </a:pPr>
              <a:t>104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1666296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994690-17EE-465A-B781-13B190C68C76}" type="slidenum">
              <a:rPr lang="en-US" altLang="en-US" sz="1300" smtClean="0"/>
              <a:pPr>
                <a:spcBef>
                  <a:spcPct val="0"/>
                </a:spcBef>
              </a:pPr>
              <a:t>105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49040961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EF7569-1CDD-42B2-934F-E595DE54EFED}" type="slidenum">
              <a:rPr lang="en-US" altLang="en-US" sz="1300" smtClean="0"/>
              <a:pPr>
                <a:spcBef>
                  <a:spcPct val="0"/>
                </a:spcBef>
              </a:pPr>
              <a:t>106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369744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769543-D2DD-4E01-9ACA-47DC2991C478}" type="slidenum">
              <a:rPr lang="en-US" altLang="en-US" sz="1300" smtClean="0"/>
              <a:pPr>
                <a:spcBef>
                  <a:spcPct val="0"/>
                </a:spcBef>
              </a:pPr>
              <a:t>109</a:t>
            </a:fld>
            <a:endParaRPr lang="en-US" altLang="en-US" sz="1300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315273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25A83C-4E9E-4752-8032-AD4F43A16455}" type="slidenum">
              <a:rPr lang="en-US" altLang="en-US" sz="1300" smtClean="0"/>
              <a:pPr>
                <a:spcBef>
                  <a:spcPct val="0"/>
                </a:spcBef>
              </a:pPr>
              <a:t>110</a:t>
            </a:fld>
            <a:endParaRPr lang="en-US" altLang="en-US" sz="1300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717301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8F1D68-F2D1-4761-9A06-628F54A2329F}" type="slidenum">
              <a:rPr lang="en-US" altLang="en-US" sz="1300" smtClean="0"/>
              <a:pPr>
                <a:spcBef>
                  <a:spcPct val="0"/>
                </a:spcBef>
              </a:pPr>
              <a:t>111</a:t>
            </a:fld>
            <a:endParaRPr lang="en-US" altLang="en-US" sz="1300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215231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8F1D68-F2D1-4761-9A06-628F54A2329F}" type="slidenum">
              <a:rPr lang="en-US" altLang="en-US" sz="1300" smtClean="0"/>
              <a:pPr>
                <a:spcBef>
                  <a:spcPct val="0"/>
                </a:spcBef>
              </a:pPr>
              <a:t>112</a:t>
            </a:fld>
            <a:endParaRPr lang="en-US" altLang="en-US" sz="1300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0681561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https://www.fema.gov/media-library/assets/videos/82399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50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7DB8A5-FE0D-4DD0-A575-0E5E70716CAD}" type="slidenum">
              <a:rPr lang="en-US" altLang="en-US" sz="1300" smtClean="0"/>
              <a:pPr>
                <a:spcBef>
                  <a:spcPct val="0"/>
                </a:spcBef>
              </a:pPr>
              <a:t>13</a:t>
            </a:fld>
            <a:endParaRPr lang="en-US" altLang="en-US" sz="130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4260282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https://www.cartoonstock.com/directory/f/flash_floods.asp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97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B6F71E-EC2E-4E24-B48B-5D4470814BD7}" type="slidenum">
              <a:rPr lang="en-US" altLang="en-US" sz="1300" smtClean="0"/>
              <a:pPr>
                <a:spcBef>
                  <a:spcPct val="0"/>
                </a:spcBef>
              </a:pPr>
              <a:t>16</a:t>
            </a:fld>
            <a:endParaRPr lang="en-US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27696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55B2-AA49-4293-B124-8C8642053DD4}" type="datetime1">
              <a:rPr lang="en-US" smtClean="0"/>
              <a:t>9/8/2015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 / 114</a:t>
            </a:r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BC7B1-E9C1-41A2-8E7E-065AE8CB629F}" type="datetime1">
              <a:rPr lang="en-US" smtClean="0"/>
              <a:t>9/8/2015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 / 114</a:t>
            </a:r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02167" y="1676400"/>
            <a:ext cx="11387667" cy="50101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68704-D34F-410A-B8A3-3AABB69AAAD8}" type="slidenum">
              <a:rPr lang="en-US"/>
              <a:pPr>
                <a:defRPr/>
              </a:pPr>
              <a:t>‹#›</a:t>
            </a:fld>
            <a:r>
              <a:rPr lang="en-US"/>
              <a:t> / 96</a:t>
            </a:r>
          </a:p>
        </p:txBody>
      </p:sp>
    </p:spTree>
    <p:extLst>
      <p:ext uri="{BB962C8B-B14F-4D97-AF65-F5344CB8AC3E}">
        <p14:creationId xmlns:p14="http://schemas.microsoft.com/office/powerpoint/2010/main" val="89926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95648-4F8D-465D-98A4-ED4E9B7F0826}" type="datetime1">
              <a:rPr lang="en-US" smtClean="0"/>
              <a:t>9/8/2015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 / 114</a:t>
            </a:r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2C62-B06B-4FD9-B7BF-254ACA1D542D}" type="datetime1">
              <a:rPr lang="en-US" smtClean="0"/>
              <a:t>9/8/2015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 / 114</a:t>
            </a:r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C1813-C597-4ECA-BCBC-B9F7BA0ACBE9}" type="datetime1">
              <a:rPr lang="en-US" smtClean="0"/>
              <a:t>9/8/2015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 / 114</a:t>
            </a:r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B25D-76E4-4471-8A6B-E9861EBE5213}" type="datetime1">
              <a:rPr lang="en-US" smtClean="0"/>
              <a:t>9/8/2015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 / 114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EC42-D118-4D87-B8F9-55CD6A0EDAB0}" type="datetime1">
              <a:rPr lang="en-US" smtClean="0"/>
              <a:t>9/8/2015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 / 114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71831-CC5E-4814-B228-36EDD777E8AD}" type="datetime1">
              <a:rPr lang="en-US" smtClean="0"/>
              <a:t>9/8/2015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 / 114</a:t>
            </a:r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BB17-88E3-4E02-82A3-5DC86649410D}" type="datetime1">
              <a:rPr lang="en-US" smtClean="0"/>
              <a:t>9/8/2015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 / 114</a:t>
            </a:r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D34E-BF31-48F1-91D1-304AF6AA5F64}" type="datetime1">
              <a:rPr lang="en-US" smtClean="0"/>
              <a:t>9/8/2015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 / 114</a:t>
            </a:r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BBB19A17-B80E-4D4A-8D05-FB3966C769C5}" type="datetime1">
              <a:rPr lang="en-US" smtClean="0"/>
              <a:t>9/8/2015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016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 / 114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asterweb.jpl.nasa.gov/gallery-detail.asp?name=netherlands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wired.com/science/planetearth/magazine/17-01/ff_dutch_delta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e360.yale.edu/slideshow/to_control_floods_the_dutch_turn_to_nature_for_inspiration/172/2/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ltawerken.com/The-functioning/463.html/" TargetMode="External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en.wikipedia.org/wiki/Los_Angeles_River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lariver.org/index.htm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buildipedia.com/at-home/design-remodeling/how-to-read-flood-zone-maps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7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.rockingham.nc.us/pView.aspx?id=15003&amp;catid=40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ater.usgs.gov/wsc/watershed_finder.html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ater.usgs.gov/wsc/watershed_finder.html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hyperlink" Target="http://www.slideshare.net/DuncanAshton/hydrograph-explanation-and-animation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dc.org/health/climate/floods.asp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climatechange/impacts-adaptation/coasts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eb.umr.edu/~rogersda/st_francis_dam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1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nhc.noaa.gov/surge/animations/hurricane_stormsurge.swf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nhc.noaa.gov/surge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c.noaa.gov/surge/animations/surgeb.swf" TargetMode="External"/><Relationship Id="rId2" Type="http://schemas.openxmlformats.org/officeDocument/2006/relationships/hyperlink" Target="http://www.nhc.noaa.gov/surge/animations/surgea.swf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ian.umces.edu/imagelibrary/displayimage-83-7792.html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mescience.com/research/studies/hurricane-surges-worsen-future-climate-change-042342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hyperlink" Target="http://pubs.usgs.gov/pp/2007/1751/professional-paper/tile7-8/hurricanes.html" TargetMode="Externa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oregonstate.edu/instruct/oer/earthquake/11%20chapter%209_color.html" TargetMode="Externa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pubs.usgs.gov/of/2008/1206/html/figs/fig3_8.html" TargetMode="Externa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ian.umces.edu/imagelibrary/displayimage-7784.html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society.org/news/pr/06-26.htm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Mississippi_River_Delta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usgs.gov/of/2008/1206/html/figs/fig3_8.html" TargetMode="External"/><Relationship Id="rId2" Type="http://schemas.openxmlformats.org/officeDocument/2006/relationships/hyperlink" Target="http://climate.nasa.gov/interactives/climate-time-machine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cnn.com/2015/06/10/opinions/sutter-climate-sea-level-facts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ss2.climatecentral.org/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hyperlink" Target="http://ss2.climatecentral.org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hyperlink" Target="http://ss2.climatecentral.org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floods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floods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floods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floods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floods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oodsafety.noaa.gov/during.shtml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tsunamis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oodsafety.noaa.gov/during.shtml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cross.org/prepare/disaster/tsunami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cross.org/prepare/disaster/tsunami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andwell.communityos.org/cms/index.php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floods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oodsafety.noaa.gov/during.shtml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.howstuffworks.com/engineering/structural/levee.htm" TargetMode="Externa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tinyurl.com/oqoqfbj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Floods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American Drainage Basins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643607" cy="1703696"/>
          </a:xfrm>
        </p:spPr>
        <p:txBody>
          <a:bodyPr>
            <a:no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Drainage basins are separated by divides (mountains) and are comprised of several watersheds</a:t>
            </a:r>
            <a:endParaRPr lang="en-US" sz="2000" dirty="0"/>
          </a:p>
        </p:txBody>
      </p:sp>
      <p:pic>
        <p:nvPicPr>
          <p:cNvPr id="29700" name="Picture 4" descr="fig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5" y="65490"/>
            <a:ext cx="7199086" cy="597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398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asterweb.jpl.nasa.gov/gallery/images/neth-dik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3"/>
          <a:stretch/>
        </p:blipFill>
        <p:spPr bwMode="auto">
          <a:xfrm>
            <a:off x="3048" y="38100"/>
            <a:ext cx="12188952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1" y="265176"/>
            <a:ext cx="4114800" cy="139217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Aerial view of the dike system in the Netherlands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asterweb.jpl.nasa.gov/gallery-detail.asp?name=netherlands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100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67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1516505"/>
          </a:xfrm>
        </p:spPr>
        <p:txBody>
          <a:bodyPr anchor="t" anchorCtr="0"/>
          <a:lstStyle/>
          <a:p>
            <a:r>
              <a:rPr lang="en-US" dirty="0"/>
              <a:t>How to </a:t>
            </a:r>
            <a:br>
              <a:rPr lang="en-US" dirty="0"/>
            </a:br>
            <a:r>
              <a:rPr lang="en-US" dirty="0"/>
              <a:t>Climate-Proof a </a:t>
            </a:r>
            <a:r>
              <a:rPr lang="en-US" dirty="0" smtClean="0"/>
              <a:t>Country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2278505"/>
            <a:ext cx="3954593" cy="370257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Raise </a:t>
            </a:r>
            <a:r>
              <a:rPr lang="en-US" sz="2400" dirty="0"/>
              <a:t>the </a:t>
            </a:r>
            <a:r>
              <a:rPr lang="en-US" sz="2400" dirty="0" smtClean="0"/>
              <a:t>Lake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Extend the </a:t>
            </a:r>
            <a:r>
              <a:rPr lang="en-US" sz="2400" dirty="0" smtClean="0"/>
              <a:t>Coast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Dam the Waters</a:t>
            </a:r>
          </a:p>
        </p:txBody>
      </p:sp>
      <p:pic>
        <p:nvPicPr>
          <p:cNvPr id="52226" name="Picture 2" descr="http://archive.wired.com/images/article/magazine/1701/ff_dutchdelta_map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 bwMode="auto">
          <a:xfrm>
            <a:off x="0" y="37475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19446"/>
            <a:ext cx="8133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archive.wired.com/science/planetearth/magazine/17-01/ff_dutch_delta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101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55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e360.yale.edu/images/slideshows/gallery_katz_netherlands_flood_sand_engi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9"/>
          <a:stretch/>
        </p:blipFill>
        <p:spPr bwMode="auto">
          <a:xfrm>
            <a:off x="0" y="1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The Sand Engine, </a:t>
            </a:r>
            <a:r>
              <a:rPr lang="en-US" dirty="0" smtClean="0">
                <a:solidFill>
                  <a:schemeClr val="bg1"/>
                </a:solidFill>
              </a:rPr>
              <a:t>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6519446"/>
            <a:ext cx="12188952" cy="338554"/>
          </a:xfrm>
          <a:prstGeom prst="rect">
            <a:avLst/>
          </a:prstGeom>
          <a:solidFill>
            <a:srgbClr val="CCC3B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http://e360.yale.edu/slideshow/to_control_floods_the_dutch_turn_to_nature_for_inspiration/172/2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76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Maeslant barrier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70" y="1463040"/>
            <a:ext cx="7202648" cy="4389120"/>
          </a:xfrm>
        </p:spPr>
      </p:pic>
      <p:sp>
        <p:nvSpPr>
          <p:cNvPr id="7" name="TextBox 6"/>
          <p:cNvSpPr txBox="1"/>
          <p:nvPr/>
        </p:nvSpPr>
        <p:spPr>
          <a:xfrm>
            <a:off x="-1" y="6519446"/>
            <a:ext cx="6264857" cy="338554"/>
          </a:xfrm>
          <a:prstGeom prst="rect">
            <a:avLst/>
          </a:prstGeom>
          <a:solidFill>
            <a:srgbClr val="CCC3B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www.deltawerken.com/The-functioning/463.html/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405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6597" y="762000"/>
            <a:ext cx="6869415" cy="2743200"/>
          </a:xfrm>
        </p:spPr>
        <p:txBody>
          <a:bodyPr anchor="t" anchorCtr="0">
            <a:normAutofit/>
          </a:bodyPr>
          <a:lstStyle/>
          <a:p>
            <a:pPr>
              <a:defRPr/>
            </a:pPr>
            <a:r>
              <a:rPr lang="en-US" sz="4400" dirty="0"/>
              <a:t>Reducing the risk</a:t>
            </a:r>
            <a:r>
              <a:rPr lang="en-US" altLang="en-US" sz="4400" dirty="0"/>
              <a:t>: </a:t>
            </a:r>
            <a:r>
              <a:rPr lang="en-US" altLang="en-US" sz="4400" dirty="0" smtClean="0"/>
              <a:t/>
            </a:r>
            <a:br>
              <a:rPr lang="en-US" altLang="en-US" sz="4400" dirty="0" smtClean="0"/>
            </a:br>
            <a:r>
              <a:rPr lang="en-US" sz="4400" dirty="0" smtClean="0"/>
              <a:t>Flood Control Channels</a:t>
            </a:r>
            <a:endParaRPr lang="en-US" sz="4400" dirty="0"/>
          </a:p>
        </p:txBody>
      </p:sp>
      <p:sp>
        <p:nvSpPr>
          <p:cNvPr id="467973" name="Rectangle 5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5186597" y="2503357"/>
            <a:ext cx="6565692" cy="3702571"/>
          </a:xfrm>
        </p:spPr>
        <p:txBody>
          <a:bodyPr>
            <a:normAutofit/>
          </a:bodyPr>
          <a:lstStyle/>
          <a:p>
            <a:pPr marL="287338" indent="-287338">
              <a:defRPr/>
            </a:pPr>
            <a:r>
              <a:rPr lang="en-US" sz="2800" dirty="0" smtClean="0"/>
              <a:t>The Los Angeles River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fully lined reinforced concrete</a:t>
            </a:r>
          </a:p>
          <a:p>
            <a:pPr marL="12001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Controls high velocity flow</a:t>
            </a:r>
          </a:p>
          <a:p>
            <a:pPr marL="12001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Prevents scour</a:t>
            </a:r>
          </a:p>
          <a:p>
            <a:pPr marL="12001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Also prevents sediments from reaching the coast</a:t>
            </a:r>
          </a:p>
        </p:txBody>
      </p:sp>
      <p:sp>
        <p:nvSpPr>
          <p:cNvPr id="7" name="Rectangle 4" descr="F12-16"/>
          <p:cNvSpPr>
            <a:spLocks noGrp="1" noChangeAspect="1" noChangeArrowheads="1"/>
          </p:cNvSpPr>
          <p:nvPr isPhoto="1">
            <p:ph type="pic" idx="1"/>
          </p:nvPr>
        </p:nvSpPr>
        <p:spPr bwMode="auto">
          <a:xfrm>
            <a:off x="0" y="0"/>
            <a:ext cx="50657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92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6524" y="644577"/>
            <a:ext cx="3085476" cy="461322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/>
              <a:t>Los Angeles River, highlighted in red </a:t>
            </a:r>
            <a:r>
              <a:rPr lang="en-US" altLang="en-US" sz="2800" dirty="0" smtClean="0"/>
              <a:t>on the left. </a:t>
            </a:r>
          </a:p>
          <a:p>
            <a:pPr>
              <a:spcBef>
                <a:spcPct val="0"/>
              </a:spcBef>
            </a:pPr>
            <a:endParaRPr lang="en-US" altLang="en-US" sz="2800" dirty="0"/>
          </a:p>
          <a:p>
            <a:pPr>
              <a:spcBef>
                <a:spcPct val="0"/>
              </a:spcBef>
            </a:pPr>
            <a:r>
              <a:rPr lang="en-US" altLang="en-US" sz="2800" dirty="0" smtClean="0"/>
              <a:t>The </a:t>
            </a:r>
            <a:r>
              <a:rPr lang="en-US" altLang="en-US" sz="2800" dirty="0"/>
              <a:t>San Gabriel River is highlighted in </a:t>
            </a:r>
            <a:r>
              <a:rPr lang="en-US" altLang="en-US" sz="2800" dirty="0" smtClean="0"/>
              <a:t>red on the right</a:t>
            </a:r>
            <a:endParaRPr lang="en-US" sz="28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 b="15713"/>
          <a:stretch>
            <a:fillRect/>
          </a:stretch>
        </p:blipFill>
        <p:spPr bwMode="auto">
          <a:xfrm>
            <a:off x="0" y="0"/>
            <a:ext cx="9106524" cy="607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5429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en.wikipedia.org/wiki/Los_Angeles_River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105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117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9203961" y="762000"/>
            <a:ext cx="2833141" cy="27432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dirty="0" smtClean="0">
                <a:effectLst/>
              </a:rPr>
              <a:t>Los Angeles River Revitalization Master Plan</a:t>
            </a:r>
            <a:r>
              <a:rPr lang="en-US" sz="3200" dirty="0"/>
              <a:t> 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r="1048"/>
          <a:stretch>
            <a:fillRect/>
          </a:stretch>
        </p:blipFill>
        <p:spPr bwMode="auto">
          <a:xfrm>
            <a:off x="-1" y="0"/>
            <a:ext cx="8994099" cy="599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4087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www.lariver.org/index.htm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106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18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Title 1"/>
          <p:cNvSpPr>
            <a:spLocks noGrp="1"/>
          </p:cNvSpPr>
          <p:nvPr>
            <p:ph type="title"/>
          </p:nvPr>
        </p:nvSpPr>
        <p:spPr>
          <a:xfrm>
            <a:off x="9052560" y="762000"/>
            <a:ext cx="2984542" cy="2743200"/>
          </a:xfrm>
        </p:spPr>
        <p:txBody>
          <a:bodyPr/>
          <a:lstStyle/>
          <a:p>
            <a:pPr>
              <a:defRPr/>
            </a:pPr>
            <a:r>
              <a:rPr lang="en-US" altLang="en-US" b="1" dirty="0" smtClean="0"/>
              <a:t>LA River near Marsh Park</a:t>
            </a:r>
          </a:p>
        </p:txBody>
      </p:sp>
      <p:pic>
        <p:nvPicPr>
          <p:cNvPr id="7" name="Picture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" b="5549"/>
          <a:stretch>
            <a:fillRect/>
          </a:stretch>
        </p:blipFill>
        <p:spPr bwMode="auto">
          <a:xfrm>
            <a:off x="0" y="0"/>
            <a:ext cx="9052560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107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94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Title 1"/>
          <p:cNvSpPr>
            <a:spLocks noGrp="1"/>
          </p:cNvSpPr>
          <p:nvPr>
            <p:ph type="title"/>
          </p:nvPr>
        </p:nvSpPr>
        <p:spPr>
          <a:xfrm>
            <a:off x="9052560" y="762000"/>
            <a:ext cx="2984542" cy="2743200"/>
          </a:xfrm>
        </p:spPr>
        <p:txBody>
          <a:bodyPr/>
          <a:lstStyle/>
          <a:p>
            <a:pPr>
              <a:defRPr/>
            </a:pPr>
            <a:r>
              <a:rPr lang="en-US" altLang="en-US" b="1" dirty="0" smtClean="0"/>
              <a:t>LA River near Marsh Park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" b="5549"/>
          <a:stretch>
            <a:fillRect/>
          </a:stretch>
        </p:blipFill>
        <p:spPr bwMode="auto">
          <a:xfrm>
            <a:off x="0" y="0"/>
            <a:ext cx="9052560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108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851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41120" y="265176"/>
            <a:ext cx="10250658" cy="10881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/>
              <a:t>Reducing the risk</a:t>
            </a:r>
            <a:r>
              <a:rPr lang="en-US" altLang="en-US" sz="4000" dirty="0"/>
              <a:t>: Watershed Management</a:t>
            </a:r>
            <a:endParaRPr lang="en-US" sz="4000" dirty="0"/>
          </a:p>
        </p:txBody>
      </p:sp>
      <p:sp>
        <p:nvSpPr>
          <p:cNvPr id="53657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/>
              <a:t>Flood Plain Zoning</a:t>
            </a:r>
          </a:p>
          <a:p>
            <a:pPr lvl="1" eaLnBrk="1" hangingPunct="1">
              <a:defRPr/>
            </a:pPr>
            <a:r>
              <a:rPr lang="en-US" sz="2400" dirty="0" smtClean="0"/>
              <a:t>Flood inundation maps are easy to prepare for zoning purposes</a:t>
            </a:r>
          </a:p>
          <a:p>
            <a:pPr lvl="1" eaLnBrk="1" hangingPunct="1">
              <a:defRPr/>
            </a:pPr>
            <a:r>
              <a:rPr lang="en-US" sz="2400" dirty="0" smtClean="0"/>
              <a:t>Zoning is hard to do because of extensive flood plain development</a:t>
            </a:r>
          </a:p>
          <a:p>
            <a:pPr lvl="1" eaLnBrk="1" hangingPunct="1">
              <a:defRPr/>
            </a:pPr>
            <a:r>
              <a:rPr lang="en-US" sz="2400" dirty="0" smtClean="0"/>
              <a:t>Urban development is the worst use of flood plains</a:t>
            </a:r>
          </a:p>
          <a:p>
            <a:pPr lvl="1" eaLnBrk="1" hangingPunct="1">
              <a:defRPr/>
            </a:pPr>
            <a:r>
              <a:rPr lang="en-US" sz="2400" dirty="0" smtClean="0"/>
              <a:t>Farming, recreation, and natural areas are best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109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5734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Types of </a:t>
            </a:r>
            <a:r>
              <a:rPr lang="en-US" dirty="0" smtClean="0"/>
              <a:t>Drainage Patterns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9" descr="EA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794171" cy="603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32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41120" y="265176"/>
            <a:ext cx="10250658" cy="10881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/>
              <a:t>Reducing the risk</a:t>
            </a:r>
            <a:r>
              <a:rPr lang="en-US" altLang="en-US" sz="4000" dirty="0"/>
              <a:t>: Watershed Management</a:t>
            </a:r>
            <a:endParaRPr lang="en-US" sz="4000" dirty="0"/>
          </a:p>
        </p:txBody>
      </p:sp>
      <p:sp>
        <p:nvSpPr>
          <p:cNvPr id="53862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/>
              <a:t>Federal Flood Disaster Protection Act of 1973 </a:t>
            </a:r>
          </a:p>
          <a:p>
            <a:pPr lvl="1" eaLnBrk="1" hangingPunct="1">
              <a:defRPr/>
            </a:pPr>
            <a:r>
              <a:rPr lang="en-US" sz="2400" dirty="0" smtClean="0"/>
              <a:t>Provides flood insurance at affordable rates</a:t>
            </a:r>
          </a:p>
          <a:p>
            <a:pPr lvl="1" eaLnBrk="1" hangingPunct="1">
              <a:defRPr/>
            </a:pPr>
            <a:r>
              <a:rPr lang="en-US" sz="2400" dirty="0" smtClean="0"/>
              <a:t>But it also requires:</a:t>
            </a:r>
          </a:p>
          <a:p>
            <a:pPr lvl="2" eaLnBrk="1" hangingPunct="1">
              <a:defRPr/>
            </a:pPr>
            <a:r>
              <a:rPr lang="en-US" sz="2000" dirty="0" smtClean="0"/>
              <a:t>Stringent control on new construction in flood plains</a:t>
            </a:r>
          </a:p>
          <a:p>
            <a:pPr lvl="2" eaLnBrk="1" hangingPunct="1">
              <a:defRPr/>
            </a:pPr>
            <a:r>
              <a:rPr lang="en-US" sz="2000" dirty="0" smtClean="0"/>
              <a:t>Comprehensive flood management plans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110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3386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41120" y="265176"/>
            <a:ext cx="10250658" cy="10881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/>
              <a:t>Reducing the risk</a:t>
            </a:r>
            <a:r>
              <a:rPr lang="en-US" altLang="en-US" sz="4000" dirty="0"/>
              <a:t>: Watershed Management</a:t>
            </a:r>
            <a:endParaRPr lang="en-US" sz="4000" dirty="0"/>
          </a:p>
        </p:txBody>
      </p:sp>
      <p:sp>
        <p:nvSpPr>
          <p:cNvPr id="5406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/>
              <a:t>FEMA Flood Insurance Rate Maps (FIRMS)</a:t>
            </a:r>
          </a:p>
          <a:p>
            <a:pPr lvl="1" eaLnBrk="1" hangingPunct="1">
              <a:defRPr/>
            </a:pPr>
            <a:r>
              <a:rPr lang="en-US" sz="2400" dirty="0" smtClean="0"/>
              <a:t>Cartographers map Special Flood Hazard Areas (SFHAs) on maps</a:t>
            </a:r>
          </a:p>
          <a:p>
            <a:pPr lvl="1" eaLnBrk="1" hangingPunct="1">
              <a:defRPr/>
            </a:pPr>
            <a:r>
              <a:rPr lang="en-US" sz="2400" dirty="0" smtClean="0"/>
              <a:t>SFHAs are areas that are subject to inundation by a 100-year flood</a:t>
            </a:r>
          </a:p>
          <a:p>
            <a:pPr lvl="1" eaLnBrk="1" hangingPunct="1">
              <a:defRPr/>
            </a:pPr>
            <a:r>
              <a:rPr lang="en-US" sz="2400" dirty="0" smtClean="0"/>
              <a:t>The Santa Clarita Valley is the only area in L.A. County to be affected by FIRMS.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111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0346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4000" dirty="0"/>
              <a:t>Reducing the risk</a:t>
            </a:r>
            <a:r>
              <a:rPr lang="en-US" altLang="en-US" sz="4000" dirty="0"/>
              <a:t>: Watershed Management</a:t>
            </a:r>
            <a:endParaRPr lang="en-US" sz="4000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540675" name="Rectangle 3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/>
              <a:t>FEMA Flood Insurance Rate Maps (FIRMS)</a:t>
            </a:r>
          </a:p>
        </p:txBody>
      </p:sp>
      <p:pic>
        <p:nvPicPr>
          <p:cNvPr id="23554" name="Picture 2" descr="Flood_Zone_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" y="42204"/>
            <a:ext cx="7884091" cy="597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8521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buildipedia.com/at-home/design-remodeling/how-to-read-flood-zone-maps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6145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FEMA Coastal </a:t>
            </a:r>
            <a:r>
              <a:rPr lang="en-US" dirty="0"/>
              <a:t>Zones and Limit of Moderate Wave Action (</a:t>
            </a:r>
            <a:r>
              <a:rPr lang="en-US" dirty="0" err="1"/>
              <a:t>LiMWA</a:t>
            </a:r>
            <a:r>
              <a:rPr lang="en-US" dirty="0"/>
              <a:t>)</a:t>
            </a:r>
          </a:p>
        </p:txBody>
      </p:sp>
      <p:pic>
        <p:nvPicPr>
          <p:cNvPr id="7" name="Coastal_Zones_Anim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4588" y="1573213"/>
            <a:ext cx="7362825" cy="4141787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179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3813" y="3995975"/>
            <a:ext cx="9601252" cy="2667000"/>
          </a:xfrm>
        </p:spPr>
        <p:txBody>
          <a:bodyPr/>
          <a:lstStyle/>
          <a:p>
            <a:r>
              <a:rPr lang="en-US" dirty="0" smtClean="0"/>
              <a:t>~ end ~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728" y="462053"/>
            <a:ext cx="4867422" cy="486742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13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ivdischarge1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226" cy="606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9255226" y="762000"/>
            <a:ext cx="2806145" cy="2743200"/>
          </a:xfrm>
        </p:spPr>
        <p:txBody>
          <a:bodyPr>
            <a:normAutofit/>
          </a:bodyPr>
          <a:lstStyle/>
          <a:p>
            <a:r>
              <a:rPr lang="en-US" dirty="0" smtClean="0"/>
              <a:t>The drainage basin of the Mississippi River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51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risk</a:t>
            </a:r>
            <a:endParaRPr lang="en-US" dirty="0" smtClean="0"/>
          </a:p>
        </p:txBody>
      </p:sp>
      <p:sp>
        <p:nvSpPr>
          <p:cNvPr id="294917" name="Rectangle 5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Watershed Problems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en-US" dirty="0" smtClean="0"/>
              <a:t>Too much rain/snow melt</a:t>
            </a:r>
          </a:p>
          <a:p>
            <a:r>
              <a:rPr lang="en-US" dirty="0" smtClean="0"/>
              <a:t>Erosion</a:t>
            </a:r>
          </a:p>
          <a:p>
            <a:r>
              <a:rPr lang="en-US" dirty="0" smtClean="0"/>
              <a:t>Urbanization</a:t>
            </a:r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12" y="79512"/>
            <a:ext cx="5295899" cy="594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85112" y="79512"/>
            <a:ext cx="3379305" cy="1185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How water moves through a watershed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7117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4"/>
              </a:rPr>
              <a:t>http://www.co.rockingham.nc.us/pView.aspx?id=15003&amp;catid=407</a:t>
            </a:r>
            <a:endParaRPr lang="en-US" sz="16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713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70817" y="762000"/>
            <a:ext cx="3377133" cy="2743200"/>
          </a:xfrm>
        </p:spPr>
        <p:txBody>
          <a:bodyPr/>
          <a:lstStyle/>
          <a:p>
            <a:r>
              <a:rPr lang="en-US" dirty="0" smtClean="0"/>
              <a:t>U.S. Watersheds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Box 7"/>
          <p:cNvSpPr txBox="1"/>
          <p:nvPr/>
        </p:nvSpPr>
        <p:spPr>
          <a:xfrm>
            <a:off x="0" y="6488668"/>
            <a:ext cx="5519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2"/>
              </a:rPr>
              <a:t>http://water.usgs.gov/wsc/watershed_finder.html</a:t>
            </a:r>
            <a:endParaRPr lang="en-US" sz="1600" dirty="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98" y="215272"/>
            <a:ext cx="8028229" cy="55130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28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Watersheds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519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2"/>
              </a:rPr>
              <a:t>http://water.usgs.gov/wsc/watershed_finder.html</a:t>
            </a:r>
            <a:endParaRPr lang="en-US" sz="16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98" y="315956"/>
            <a:ext cx="7705345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98" y="315956"/>
            <a:ext cx="7916445" cy="5486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71708" y="4364549"/>
            <a:ext cx="438912" cy="3017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019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Assessing the risk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341119" y="1572768"/>
            <a:ext cx="5673829" cy="4142232"/>
          </a:xfrm>
        </p:spPr>
        <p:txBody>
          <a:bodyPr/>
          <a:lstStyle/>
          <a:p>
            <a:pPr marL="45720" indent="0">
              <a:buNone/>
            </a:pPr>
            <a:r>
              <a:rPr lang="en-US" sz="2800" dirty="0"/>
              <a:t>The </a:t>
            </a:r>
            <a:r>
              <a:rPr lang="en-US" sz="2800" dirty="0" smtClean="0"/>
              <a:t>Hydrograph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en-US" dirty="0" smtClean="0"/>
              <a:t>Used to discover discharge patterns for a given drainage basin</a:t>
            </a:r>
          </a:p>
          <a:p>
            <a:r>
              <a:rPr lang="en-US" dirty="0" smtClean="0"/>
              <a:t>Analysis can help predict future floods</a:t>
            </a:r>
            <a:endParaRPr lang="en-US" sz="1600" dirty="0"/>
          </a:p>
        </p:txBody>
      </p:sp>
      <p:sp>
        <p:nvSpPr>
          <p:cNvPr id="72707" name="Rectangle 4" descr="F11-30"/>
          <p:cNvSpPr>
            <a:spLocks noGrp="1" noChangeAspect="1" noChangeArrowheads="1"/>
          </p:cNvSpPr>
          <p:nvPr isPhoto="1"/>
        </p:nvSpPr>
        <p:spPr bwMode="auto">
          <a:xfrm>
            <a:off x="7301552" y="0"/>
            <a:ext cx="4269096" cy="587000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825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  12  24  36  48  30  72 Hours from start of rain storm 3 2 1 Discharge (m 3 /s) mm 4 3 2 Rainfall shown in mm, as a ba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06" y="1433346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0  12  24  36  48  30  72 Hours from start of rain storm 3 2 1 Discharge (m 3 /s) mm 4 3 2 Discharge in m 3 /s, as a lin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79" y="1437918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0  12  24  36  48  30  72 Hours from start of rain storm 3 2 1 Discharge (m 3 /s) Rising limb mm 4 3 2 Rising limb The nor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79" y="1437918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0  12  24  36  48  30  72 Hours from start of rain storm 3 2 1 Discharge (m 3 /s) Rising limb mm 4 3 2 Peak flow Peak flow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79" y="1437918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0  12  24  36  48  30  72 Hours from start of rain storm 3 2 1 Discharge (m 3 /s) Rising limb Recession limb mm 4 3 2 Peak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79" y="1437918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0  12  24  36  48  30  72 Hours from start of rain storm 3 2 1 Discharge (m 3 /s) Rising limb Recession limb Basin lag tim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79" y="1437918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0  12  24  36  48  30  72 Hours from start of rain storm 3 2 1 Discharge (m 3 /s) Base flow Rising limb Recession limb Bas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79" y="1437918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0  12  24  36  48  30  72 Hours from start of rain storm 3 2 1 Discharge (m 3 /s) Base flow Through flow Overland flow Ris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79" y="1437918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41169" y="1462390"/>
            <a:ext cx="2377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Overland flow</a:t>
            </a:r>
          </a:p>
          <a:p>
            <a:pPr algn="ctr"/>
            <a:endParaRPr lang="en-US" sz="20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Volume of water reaching the river from surface run off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54817" y="3742251"/>
            <a:ext cx="2377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Through flow</a:t>
            </a:r>
          </a:p>
          <a:p>
            <a:pPr algn="ctr"/>
            <a:endParaRPr lang="en-US" sz="20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Volume of water reaching the river through the soil and underlying rock layers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88668"/>
            <a:ext cx="8534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10"/>
              </a:rPr>
              <a:t>http://www.slideshare.net/DuncanAshton/hydrograph-explanation-and-animation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907" y="1462390"/>
            <a:ext cx="2348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Factors</a:t>
            </a:r>
          </a:p>
          <a:p>
            <a:endParaRPr lang="en-US" sz="2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Slope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Rock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Land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Precipitation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</a:t>
            </a:r>
            <a:r>
              <a:rPr lang="en-US" dirty="0" smtClean="0"/>
              <a:t>risk:  Hydrograph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76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the risk</a:t>
            </a:r>
          </a:p>
        </p:txBody>
      </p:sp>
      <p:sp>
        <p:nvSpPr>
          <p:cNvPr id="1331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Recurrence Interval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en-US" dirty="0" smtClean="0"/>
              <a:t>The statistical average number of years between flows of a certain discharge</a:t>
            </a:r>
          </a:p>
          <a:p>
            <a:endParaRPr lang="en-US" dirty="0" smtClean="0"/>
          </a:p>
          <a:p>
            <a:r>
              <a:rPr lang="en-US" dirty="0" smtClean="0"/>
              <a:t>Example:  there is 1 in 100 chance that a peak flow of a certain amount (say, 30,000 </a:t>
            </a:r>
            <a:r>
              <a:rPr lang="en-US" dirty="0" err="1" smtClean="0"/>
              <a:t>cf</a:t>
            </a:r>
            <a:r>
              <a:rPr lang="en-US" dirty="0" smtClean="0"/>
              <a:t>/s) can occur on a river.  Thus, that river is said to have a 100-year interval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75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 descr="11T02"/>
          <p:cNvSpPr>
            <a:spLocks noGrp="1" noChangeAspect="1" noChangeArrowheads="1"/>
          </p:cNvSpPr>
          <p:nvPr isPhoto="1"/>
        </p:nvSpPr>
        <p:spPr bwMode="auto">
          <a:xfrm>
            <a:off x="391882" y="-1"/>
            <a:ext cx="11422743" cy="690917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82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the risk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How common is this disaster and where does this disaster normally occur?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06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descr="F11-45"/>
          <p:cNvSpPr>
            <a:spLocks noGrp="1" noChangeAspect="1" noChangeArrowheads="1"/>
          </p:cNvSpPr>
          <p:nvPr isPhoto="1"/>
        </p:nvSpPr>
        <p:spPr bwMode="auto">
          <a:xfrm>
            <a:off x="188683" y="0"/>
            <a:ext cx="11829143" cy="68613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196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/>
              <a:t>Example of a National Flood Insurance  flood hazard map for part of East Lansing, Michigan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2" descr="F11-46"/>
          <p:cNvSpPr>
            <a:spLocks noGrp="1" noChangeAspect="1" noChangeArrowheads="1"/>
          </p:cNvSpPr>
          <p:nvPr isPhoto="1"/>
        </p:nvSpPr>
        <p:spPr bwMode="auto">
          <a:xfrm>
            <a:off x="696688" y="-1"/>
            <a:ext cx="6850743" cy="609631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69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</a:t>
            </a:r>
            <a:r>
              <a:rPr lang="en-US" dirty="0" smtClean="0"/>
              <a:t>risk</a:t>
            </a:r>
          </a:p>
        </p:txBody>
      </p:sp>
      <p:sp>
        <p:nvSpPr>
          <p:cNvPr id="53453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/>
              <a:t>Urbanization and </a:t>
            </a:r>
            <a:r>
              <a:rPr lang="en-US" sz="2800" dirty="0" smtClean="0"/>
              <a:t>Erosion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en-US" dirty="0" smtClean="0"/>
              <a:t>Both natural and urban landscapes have low erosion rates</a:t>
            </a:r>
          </a:p>
          <a:p>
            <a:endParaRPr lang="en-US" dirty="0" smtClean="0"/>
          </a:p>
          <a:p>
            <a:r>
              <a:rPr lang="en-US" dirty="0" smtClean="0"/>
              <a:t>Construction as natural lands are urbanized causes high erosion rates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70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risk</a:t>
            </a:r>
          </a:p>
        </p:txBody>
      </p:sp>
      <p:sp>
        <p:nvSpPr>
          <p:cNvPr id="5324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Factors which Have Increased Erosion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Deforestation</a:t>
            </a:r>
            <a:r>
              <a:rPr lang="en-US" dirty="0" smtClean="0"/>
              <a:t> – results in increased erosion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Overgrazing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>– also increased erosion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Urbanization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>– More rapid discharge to streams</a:t>
            </a:r>
          </a:p>
          <a:p>
            <a:pPr lvl="1"/>
            <a:r>
              <a:rPr lang="en-US" dirty="0" smtClean="0"/>
              <a:t>More frequent floods, Higher flood peaks</a:t>
            </a:r>
          </a:p>
          <a:p>
            <a:pPr lvl="1"/>
            <a:r>
              <a:rPr lang="en-US" dirty="0" smtClean="0"/>
              <a:t>Urban runoff is highly toxic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48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 descr="F11-43"/>
          <p:cNvSpPr>
            <a:spLocks noGrp="1" noChangeAspect="1" noChangeArrowheads="1"/>
          </p:cNvSpPr>
          <p:nvPr/>
        </p:nvSpPr>
        <p:spPr bwMode="auto">
          <a:xfrm>
            <a:off x="1646239" y="0"/>
            <a:ext cx="8899525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60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the risk</a:t>
            </a:r>
          </a:p>
        </p:txBody>
      </p:sp>
      <p:sp>
        <p:nvSpPr>
          <p:cNvPr id="1372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Recurrence Interval</a:t>
            </a:r>
          </a:p>
          <a:p>
            <a:pPr marL="45720" indent="0">
              <a:buNone/>
            </a:pPr>
            <a:endParaRPr lang="en-US" sz="2800" dirty="0" smtClean="0"/>
          </a:p>
          <a:p>
            <a:pPr marL="45720" indent="0">
              <a:buNone/>
            </a:pPr>
            <a:r>
              <a:rPr lang="en-US" dirty="0" smtClean="0"/>
              <a:t>Engineers design for particular recurrence intervals</a:t>
            </a:r>
          </a:p>
          <a:p>
            <a:pPr lvl="1"/>
            <a:r>
              <a:rPr lang="en-US" sz="2000" dirty="0" smtClean="0"/>
              <a:t>Streets 2-5 years</a:t>
            </a:r>
          </a:p>
          <a:p>
            <a:pPr lvl="1"/>
            <a:r>
              <a:rPr lang="en-US" sz="2000" dirty="0" smtClean="0"/>
              <a:t>Debris dams 5 – 25 years</a:t>
            </a:r>
          </a:p>
          <a:p>
            <a:pPr lvl="1"/>
            <a:r>
              <a:rPr lang="en-US" sz="2000" dirty="0" smtClean="0"/>
              <a:t>Upper valley dams 100 years</a:t>
            </a:r>
          </a:p>
          <a:p>
            <a:pPr lvl="1"/>
            <a:r>
              <a:rPr lang="en-US" sz="2000" dirty="0" smtClean="0"/>
              <a:t>Levees 100 </a:t>
            </a:r>
            <a:r>
              <a:rPr lang="en-US" sz="2000" dirty="0" err="1" smtClean="0"/>
              <a:t>yrs</a:t>
            </a:r>
            <a:endParaRPr lang="en-US" sz="2000" dirty="0" smtClean="0"/>
          </a:p>
          <a:p>
            <a:pPr lvl="1"/>
            <a:r>
              <a:rPr lang="en-US" sz="2000" dirty="0" smtClean="0"/>
              <a:t>Large dams 1000+ years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28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risk</a:t>
            </a:r>
            <a:endParaRPr lang="en-US" dirty="0" smtClean="0"/>
          </a:p>
        </p:txBody>
      </p:sp>
      <p:sp>
        <p:nvSpPr>
          <p:cNvPr id="5150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Problems with </a:t>
            </a:r>
            <a:r>
              <a:rPr lang="en-US" sz="2800" dirty="0"/>
              <a:t>Recurrence </a:t>
            </a:r>
            <a:r>
              <a:rPr lang="en-US" sz="2800" dirty="0" smtClean="0"/>
              <a:t>Intervals</a:t>
            </a:r>
          </a:p>
          <a:p>
            <a:endParaRPr lang="en-US" dirty="0" smtClean="0"/>
          </a:p>
          <a:p>
            <a:r>
              <a:rPr lang="en-US" dirty="0" smtClean="0"/>
              <a:t>Data must cover a long enough time frame</a:t>
            </a:r>
          </a:p>
          <a:p>
            <a:r>
              <a:rPr lang="en-US" dirty="0" smtClean="0"/>
              <a:t>Use of </a:t>
            </a:r>
            <a:r>
              <a:rPr lang="en-US" dirty="0" err="1" smtClean="0"/>
              <a:t>paleoflood</a:t>
            </a:r>
            <a:r>
              <a:rPr lang="en-US" dirty="0" smtClean="0"/>
              <a:t> data</a:t>
            </a:r>
          </a:p>
          <a:p>
            <a:r>
              <a:rPr lang="en-US" dirty="0" smtClean="0"/>
              <a:t>Conditions affecting stream flow upstream must be similar throughout time*</a:t>
            </a:r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 smtClean="0"/>
              <a:t>*rare!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49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 descr="F12-41"/>
          <p:cNvSpPr>
            <a:spLocks noGrp="1" noChangeAspect="1" noChangeArrowheads="1"/>
          </p:cNvSpPr>
          <p:nvPr/>
        </p:nvSpPr>
        <p:spPr bwMode="auto">
          <a:xfrm>
            <a:off x="0" y="0"/>
            <a:ext cx="12192000" cy="67183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15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602514" y="265176"/>
            <a:ext cx="5248365" cy="1360424"/>
          </a:xfrm>
        </p:spPr>
        <p:txBody>
          <a:bodyPr/>
          <a:lstStyle/>
          <a:p>
            <a:r>
              <a:rPr lang="en-US" dirty="0" smtClean="0"/>
              <a:t>Determination of Past Events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787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Assessing the risk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are the major causes of damage, destruction, death associated with this disaster?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47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floods</a:t>
            </a:r>
          </a:p>
        </p:txBody>
      </p:sp>
      <p:sp>
        <p:nvSpPr>
          <p:cNvPr id="1341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341120" y="1572768"/>
            <a:ext cx="9509760" cy="450871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sz="2400" dirty="0" smtClean="0"/>
          </a:p>
          <a:p>
            <a:pPr marL="45720" indent="0">
              <a:buNone/>
            </a:pPr>
            <a:r>
              <a:rPr lang="en-US" sz="2800" dirty="0" smtClean="0"/>
              <a:t>Flash Flooding In Arroyos/washes </a:t>
            </a:r>
          </a:p>
          <a:p>
            <a:pPr marL="45720" indent="0">
              <a:buNone/>
            </a:pPr>
            <a:r>
              <a:rPr lang="en-US" sz="2800" dirty="0" smtClean="0"/>
              <a:t>River (Regional) Flood</a:t>
            </a:r>
          </a:p>
          <a:p>
            <a:pPr marL="45720" indent="0">
              <a:buNone/>
            </a:pPr>
            <a:r>
              <a:rPr lang="en-US" sz="2800" dirty="0" smtClean="0"/>
              <a:t>Urban Flood</a:t>
            </a:r>
          </a:p>
          <a:p>
            <a:pPr marL="45720" indent="0">
              <a:buNone/>
            </a:pPr>
            <a:r>
              <a:rPr lang="en-US" sz="2800" dirty="0" smtClean="0"/>
              <a:t>Ice Jam</a:t>
            </a:r>
          </a:p>
          <a:p>
            <a:pPr marL="45720" indent="0">
              <a:buNone/>
            </a:pPr>
            <a:r>
              <a:rPr lang="en-US" sz="2800" dirty="0" smtClean="0"/>
              <a:t>Dam Failure</a:t>
            </a:r>
            <a:endParaRPr lang="en-US" sz="2800" dirty="0"/>
          </a:p>
          <a:p>
            <a:pPr marL="45720" indent="0">
              <a:buNone/>
            </a:pPr>
            <a:r>
              <a:rPr lang="en-US" sz="2800" dirty="0"/>
              <a:t>Coastal Flood</a:t>
            </a:r>
          </a:p>
          <a:p>
            <a:pPr marL="45720" indent="0">
              <a:buNone/>
            </a:pP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37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risk</a:t>
            </a:r>
          </a:p>
        </p:txBody>
      </p:sp>
      <p:sp>
        <p:nvSpPr>
          <p:cNvPr id="138245" name="Rectangle 5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/>
              <a:t>Floods - The Worst Geological </a:t>
            </a:r>
            <a:r>
              <a:rPr lang="en-US" sz="2800" dirty="0" smtClean="0"/>
              <a:t>Hazard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They are the most costly in terms of life, property, and land</a:t>
            </a:r>
          </a:p>
          <a:p>
            <a:r>
              <a:rPr lang="en-US" dirty="0" smtClean="0"/>
              <a:t>They can occur almost anywhere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614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Flood damage is caused by:</a:t>
            </a:r>
            <a:endParaRPr lang="en-US" dirty="0" smtClean="0"/>
          </a:p>
        </p:txBody>
      </p:sp>
      <p:sp>
        <p:nvSpPr>
          <p:cNvPr id="5304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Erosion by flood waters</a:t>
            </a:r>
          </a:p>
          <a:p>
            <a:r>
              <a:rPr lang="en-US" sz="2800" dirty="0" smtClean="0"/>
              <a:t>Impact of water on structures</a:t>
            </a:r>
          </a:p>
          <a:p>
            <a:r>
              <a:rPr lang="en-US" sz="2800" dirty="0" smtClean="0"/>
              <a:t>Sediment deposition</a:t>
            </a:r>
          </a:p>
          <a:p>
            <a:r>
              <a:rPr lang="en-US" sz="2800" dirty="0" smtClean="0"/>
              <a:t>Contamination of surface waters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19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Flash Floods</a:t>
            </a:r>
            <a:endParaRPr lang="en-US" dirty="0" smtClean="0"/>
          </a:p>
        </p:txBody>
      </p:sp>
      <p:sp>
        <p:nvSpPr>
          <p:cNvPr id="4167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Typically caused by: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Intense rainfall</a:t>
            </a:r>
          </a:p>
          <a:p>
            <a:pPr lvl="1"/>
            <a:r>
              <a:rPr lang="en-US" sz="2400" dirty="0" smtClean="0"/>
              <a:t>Short period of time</a:t>
            </a:r>
          </a:p>
          <a:p>
            <a:pPr lvl="1"/>
            <a:r>
              <a:rPr lang="en-US" sz="2400" dirty="0" smtClean="0"/>
              <a:t>Topography, soil conditions, and ground cover also important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42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Flash Floods</a:t>
            </a:r>
            <a:endParaRPr lang="en-US" smtClean="0"/>
          </a:p>
        </p:txBody>
      </p:sp>
      <p:sp>
        <p:nvSpPr>
          <p:cNvPr id="4177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45720" indent="0">
              <a:buNone/>
            </a:pPr>
            <a:r>
              <a:rPr lang="en-US" altLang="en-US" sz="2800" dirty="0" smtClean="0"/>
              <a:t>Damages:</a:t>
            </a:r>
          </a:p>
          <a:p>
            <a:endParaRPr lang="en-US" altLang="en-US" sz="2800" dirty="0" smtClean="0"/>
          </a:p>
          <a:p>
            <a:pPr lvl="1"/>
            <a:r>
              <a:rPr lang="en-US" altLang="en-US" sz="2400" dirty="0" smtClean="0"/>
              <a:t>Roll boulders</a:t>
            </a:r>
          </a:p>
          <a:p>
            <a:pPr lvl="1"/>
            <a:r>
              <a:rPr lang="en-US" altLang="en-US" sz="2400" dirty="0" smtClean="0"/>
              <a:t>Tear out trees</a:t>
            </a:r>
          </a:p>
          <a:p>
            <a:pPr lvl="1"/>
            <a:r>
              <a:rPr lang="en-US" altLang="en-US" sz="2400" dirty="0" smtClean="0"/>
              <a:t>Destroy buildings and bridges</a:t>
            </a:r>
          </a:p>
          <a:p>
            <a:pPr lvl="1"/>
            <a:r>
              <a:rPr lang="en-US" altLang="en-US" sz="2400" dirty="0" smtClean="0"/>
              <a:t>Scour out new channels</a:t>
            </a:r>
          </a:p>
          <a:p>
            <a:pPr lvl="1"/>
            <a:r>
              <a:rPr lang="en-US" altLang="en-US" sz="2400" dirty="0" smtClean="0"/>
              <a:t>Landslides</a:t>
            </a:r>
            <a:endParaRPr lang="en-US" sz="2400" dirty="0"/>
          </a:p>
        </p:txBody>
      </p:sp>
      <p:pic>
        <p:nvPicPr>
          <p:cNvPr id="95236" name="Picture 4" descr="sf_trail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514" y="265176"/>
            <a:ext cx="38100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8142514" y="5486400"/>
            <a:ext cx="381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None/>
            </a:pPr>
            <a:r>
              <a:rPr lang="en-US" altLang="en-US" sz="1400" dirty="0"/>
              <a:t>Sturtevant Falls Trail, San Gabriel Mountains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/>
              <a:t>Photo by S. Leyva © 2001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74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 descr="F12-31"/>
          <p:cNvSpPr>
            <a:spLocks noGrp="1" noChangeAspect="1" noChangeArrowheads="1"/>
          </p:cNvSpPr>
          <p:nvPr/>
        </p:nvSpPr>
        <p:spPr bwMode="auto">
          <a:xfrm>
            <a:off x="2689225" y="0"/>
            <a:ext cx="681355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581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Regional Floods</a:t>
            </a:r>
            <a:endParaRPr lang="en-US" dirty="0" smtClean="0"/>
          </a:p>
        </p:txBody>
      </p:sp>
      <p:sp>
        <p:nvSpPr>
          <p:cNvPr id="4218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Some floods occur seasonally when winter or spring rains, coupled with melting snows, fill river basins with too much water, too quickly. </a:t>
            </a:r>
          </a:p>
          <a:p>
            <a:endParaRPr lang="en-US" smtClean="0"/>
          </a:p>
          <a:p>
            <a:r>
              <a:rPr lang="en-US" smtClean="0"/>
              <a:t>Torrential rains from decaying hurricanes or tropical systems can also produce river flooding.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5054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5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Regional Floods</a:t>
            </a:r>
            <a:endParaRPr lang="en-US" smtClean="0"/>
          </a:p>
        </p:txBody>
      </p:sp>
      <p:sp>
        <p:nvSpPr>
          <p:cNvPr id="424966" name="Rectangle 6"/>
          <p:cNvSpPr>
            <a:spLocks noGrp="1" noRot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Upstream floods 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Generally local in extent &amp; short lag times. 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Result from intense storms of short duration.  </a:t>
            </a:r>
            <a:endParaRPr lang="en-US" sz="2400" dirty="0"/>
          </a:p>
        </p:txBody>
      </p:sp>
      <p:pic>
        <p:nvPicPr>
          <p:cNvPr id="105476" name="Picture 4" descr="updownflood1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6"/>
          <a:stretch>
            <a:fillRect/>
          </a:stretch>
        </p:blipFill>
        <p:spPr bwMode="auto">
          <a:xfrm>
            <a:off x="6309360" y="1371600"/>
            <a:ext cx="571046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50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Regional Floods</a:t>
            </a:r>
            <a:endParaRPr lang="en-US" smtClean="0"/>
          </a:p>
        </p:txBody>
      </p:sp>
      <p:sp>
        <p:nvSpPr>
          <p:cNvPr id="519171" name="Rectangle 3"/>
          <p:cNvSpPr>
            <a:spLocks noGrp="1" noRot="1" noChangeArrowheads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Downstream floods </a:t>
            </a:r>
          </a:p>
          <a:p>
            <a:endParaRPr lang="en-US" dirty="0" smtClean="0"/>
          </a:p>
          <a:p>
            <a:pPr lvl="1"/>
            <a:r>
              <a:rPr lang="en-US" sz="2400" dirty="0" smtClean="0"/>
              <a:t>Result from regional storms of long duration or extended periods of above-normal precipitation.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Longer lag times &amp; higher peak discharges.</a:t>
            </a:r>
            <a:endParaRPr lang="en-US" sz="2400" dirty="0"/>
          </a:p>
        </p:txBody>
      </p:sp>
      <p:pic>
        <p:nvPicPr>
          <p:cNvPr id="107524" name="Picture 4" descr="updownflood1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1"/>
          <a:stretch>
            <a:fillRect/>
          </a:stretch>
        </p:blipFill>
        <p:spPr bwMode="auto">
          <a:xfrm>
            <a:off x="6095999" y="1811456"/>
            <a:ext cx="592964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400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Regional Floods</a:t>
            </a:r>
          </a:p>
        </p:txBody>
      </p:sp>
      <p:sp>
        <p:nvSpPr>
          <p:cNvPr id="427011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1341120" y="1572768"/>
            <a:ext cx="6003109" cy="4142232"/>
          </a:xfrm>
        </p:spPr>
        <p:txBody>
          <a:bodyPr/>
          <a:lstStyle/>
          <a:p>
            <a:pPr marL="45720" indent="0">
              <a:buNone/>
            </a:pPr>
            <a:r>
              <a:rPr lang="en-US" altLang="en-US" sz="2800" dirty="0" smtClean="0"/>
              <a:t>The Great Midwestern Flood of 1993</a:t>
            </a:r>
          </a:p>
          <a:p>
            <a:endParaRPr lang="en-US" altLang="en-US" dirty="0" smtClean="0"/>
          </a:p>
          <a:p>
            <a:pPr lvl="1"/>
            <a:r>
              <a:rPr lang="en-US" sz="2400" dirty="0" smtClean="0"/>
              <a:t>Flooding began in the upper Mississippi River Valley</a:t>
            </a:r>
          </a:p>
          <a:p>
            <a:pPr lvl="1"/>
            <a:r>
              <a:rPr lang="en-US" sz="2400" dirty="0" smtClean="0"/>
              <a:t>Record flood stage levels recorded</a:t>
            </a:r>
          </a:p>
          <a:p>
            <a:pPr lvl="1"/>
            <a:r>
              <a:rPr lang="en-US" sz="2400" dirty="0" smtClean="0"/>
              <a:t>Covered nine states and 400,000 square miles. </a:t>
            </a:r>
          </a:p>
        </p:txBody>
      </p:sp>
      <p:sp>
        <p:nvSpPr>
          <p:cNvPr id="10" name="Rectangle 2" descr="F12-05a"/>
          <p:cNvSpPr>
            <a:spLocks noGrp="1" noChangeAspect="1" noChangeArrowheads="1"/>
          </p:cNvSpPr>
          <p:nvPr isPhoto="1"/>
        </p:nvSpPr>
        <p:spPr bwMode="auto">
          <a:xfrm>
            <a:off x="7344229" y="2165967"/>
            <a:ext cx="4766441" cy="376848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43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04h_isohy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809244"/>
            <a:ext cx="4213225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Regional Floods</a:t>
            </a:r>
          </a:p>
        </p:txBody>
      </p:sp>
      <p:sp>
        <p:nvSpPr>
          <p:cNvPr id="432132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1341120" y="1572768"/>
            <a:ext cx="6873966" cy="4142232"/>
          </a:xfrm>
        </p:spPr>
        <p:txBody>
          <a:bodyPr/>
          <a:lstStyle/>
          <a:p>
            <a:pPr marL="45720" indent="0">
              <a:buNone/>
            </a:pPr>
            <a:r>
              <a:rPr lang="en-US" altLang="en-US" sz="2800" dirty="0" smtClean="0"/>
              <a:t>The Great Midwestern Flood of 1993</a:t>
            </a:r>
          </a:p>
          <a:p>
            <a:endParaRPr lang="en-US" altLang="en-US" dirty="0" smtClean="0"/>
          </a:p>
          <a:p>
            <a:pPr lvl="1"/>
            <a:r>
              <a:rPr lang="en-US" altLang="en-US" sz="2400" dirty="0" smtClean="0"/>
              <a:t>Abnormally high rainfall in many Midwest states</a:t>
            </a:r>
          </a:p>
          <a:p>
            <a:pPr lvl="1"/>
            <a:r>
              <a:rPr lang="en-US" altLang="en-US" sz="2400" dirty="0" smtClean="0"/>
              <a:t>Ground became over saturated</a:t>
            </a:r>
          </a:p>
          <a:p>
            <a:pPr lvl="1"/>
            <a:r>
              <a:rPr lang="en-US" altLang="en-US" sz="2400" dirty="0" smtClean="0"/>
              <a:t>Streams filled to capacity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20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 descr="F12-12"/>
          <p:cNvSpPr>
            <a:spLocks noGrp="1" noChangeAspect="1" noChangeArrowheads="1"/>
          </p:cNvSpPr>
          <p:nvPr isPhoto="1"/>
        </p:nvSpPr>
        <p:spPr bwMode="auto">
          <a:xfrm>
            <a:off x="1612901" y="0"/>
            <a:ext cx="89646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03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rdc.org/health/climate/images/flood_lar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884" y="0"/>
            <a:ext cx="864428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5283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3"/>
              </a:rPr>
              <a:t>http://www.nrdc.org/health/climate/floods.asp</a:t>
            </a:r>
            <a:endParaRPr lang="en-US" sz="16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04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great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-14288"/>
            <a:ext cx="8610600" cy="571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2057400" y="5654676"/>
            <a:ext cx="807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CCECFF"/>
                </a:solidFill>
                <a:latin typeface="Times New Roman" panose="02020603050405020304" pitchFamily="18" charset="0"/>
              </a:rPr>
              <a:t>Comparison of Average and Observed Monthly Precipitation Totals for the Upper Mississippi River Basin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28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Flood Styles:  Regional Floods</a:t>
            </a:r>
            <a:endParaRPr lang="en-US" dirty="0" smtClean="0"/>
          </a:p>
        </p:txBody>
      </p:sp>
      <p:pic>
        <p:nvPicPr>
          <p:cNvPr id="121859" name="Picture 3" descr="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0075"/>
            <a:ext cx="91440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96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2117726" y="5768976"/>
            <a:ext cx="82454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CCECFF"/>
                </a:solidFill>
                <a:latin typeface="Times New Roman" panose="02020603050405020304" pitchFamily="18" charset="0"/>
              </a:rPr>
              <a:t>Missouri and Mississippi rivers near St. Louis before (1988) and after peak flood conditions</a:t>
            </a:r>
          </a:p>
        </p:txBody>
      </p:sp>
      <p:sp>
        <p:nvSpPr>
          <p:cNvPr id="123907" name="Rectangle 4" descr="F12-06"/>
          <p:cNvSpPr>
            <a:spLocks noGrp="1" noChangeAspect="1" noChangeArrowheads="1"/>
          </p:cNvSpPr>
          <p:nvPr isPhoto="1"/>
        </p:nvSpPr>
        <p:spPr bwMode="auto">
          <a:xfrm>
            <a:off x="1683654" y="1337578"/>
            <a:ext cx="8839201" cy="472037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Flood Styles:  Regional Floods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41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18h_preflood1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74690" cy="679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35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8h_postfloo1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33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07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 descr="F12-13"/>
          <p:cNvSpPr>
            <a:spLocks noGrp="1" noChangeAspect="1" noChangeArrowheads="1"/>
          </p:cNvSpPr>
          <p:nvPr isPhoto="1"/>
        </p:nvSpPr>
        <p:spPr bwMode="auto">
          <a:xfrm>
            <a:off x="333822" y="-20637"/>
            <a:ext cx="380365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30051" name="Rectangle 3" descr="F12-07"/>
          <p:cNvSpPr>
            <a:spLocks noGrp="1" noChangeAspect="1" noChangeArrowheads="1"/>
          </p:cNvSpPr>
          <p:nvPr isPhoto="1"/>
        </p:nvSpPr>
        <p:spPr bwMode="auto">
          <a:xfrm>
            <a:off x="4137472" y="0"/>
            <a:ext cx="7700962" cy="685991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52531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anchor="b" anchorCtr="0"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Levee Breech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44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</a:t>
            </a:r>
            <a:r>
              <a:rPr lang="en-US" smtClean="0"/>
              <a:t>Urban Flood</a:t>
            </a:r>
            <a:endParaRPr lang="en-US" dirty="0" smtClean="0"/>
          </a:p>
        </p:txBody>
      </p:sp>
      <p:sp>
        <p:nvSpPr>
          <p:cNvPr id="4423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Roads and parking lots prevent infiltration of water</a:t>
            </a:r>
          </a:p>
          <a:p>
            <a:endParaRPr lang="en-US" smtClean="0"/>
          </a:p>
          <a:p>
            <a:r>
              <a:rPr lang="en-US" smtClean="0"/>
              <a:t>Urbanization increases runoff 2 to 6 times over what would occur on natural terrain. </a:t>
            </a:r>
          </a:p>
          <a:p>
            <a:endParaRPr lang="en-US" smtClean="0"/>
          </a:p>
          <a:p>
            <a:r>
              <a:rPr lang="en-US" smtClean="0"/>
              <a:t>Streets can become swift moving rivers, can flood homes and businesses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74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Ice Jams</a:t>
            </a:r>
            <a:endParaRPr lang="en-US" dirty="0" smtClean="0"/>
          </a:p>
        </p:txBody>
      </p:sp>
      <p:sp>
        <p:nvSpPr>
          <p:cNvPr id="443395" name="Rectangle 3"/>
          <p:cNvSpPr>
            <a:spLocks noGrp="1" noRot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Floating ice can accumulate at a natural or man-made obstruction and stop the flow of water.</a:t>
            </a:r>
          </a:p>
        </p:txBody>
      </p:sp>
      <p:pic>
        <p:nvPicPr>
          <p:cNvPr id="136197" name="Picture 6" descr="http://media.nj.com/the-times/photo/2014/01/14055687-stand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52" y="1572768"/>
            <a:ext cx="54911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8" name="TextBox 1"/>
          <p:cNvSpPr txBox="1">
            <a:spLocks noChangeArrowheads="1"/>
          </p:cNvSpPr>
          <p:nvPr/>
        </p:nvSpPr>
        <p:spPr bwMode="auto">
          <a:xfrm>
            <a:off x="6397852" y="5287740"/>
            <a:ext cx="54911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Ice jams in Delaware River cause minor flooding in Trenton, NJ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134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</a:t>
            </a:r>
            <a:r>
              <a:rPr lang="en-US" smtClean="0"/>
              <a:t>Dam Failure</a:t>
            </a:r>
            <a:endParaRPr lang="en-US" dirty="0" smtClean="0"/>
          </a:p>
        </p:txBody>
      </p:sp>
      <p:sp>
        <p:nvSpPr>
          <p:cNvPr id="4444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St. Francis Dam  3/12/28</a:t>
            </a:r>
          </a:p>
          <a:p>
            <a:pPr marL="45720" indent="0">
              <a:buNone/>
            </a:pPr>
            <a:endParaRPr lang="en-US" sz="2800" dirty="0" smtClean="0"/>
          </a:p>
          <a:p>
            <a:pPr lvl="2"/>
            <a:r>
              <a:rPr lang="en-US" sz="2400" dirty="0" smtClean="0"/>
              <a:t>Dream of William Mulholland </a:t>
            </a:r>
          </a:p>
          <a:p>
            <a:pPr lvl="2"/>
            <a:r>
              <a:rPr lang="en-US" sz="2400" dirty="0" smtClean="0"/>
              <a:t>200 </a:t>
            </a:r>
            <a:r>
              <a:rPr lang="en-US" sz="2400" dirty="0" err="1" smtClean="0"/>
              <a:t>ft</a:t>
            </a:r>
            <a:r>
              <a:rPr lang="en-US" sz="2400" dirty="0" smtClean="0"/>
              <a:t> high curved concrete gravity dam</a:t>
            </a:r>
          </a:p>
          <a:p>
            <a:pPr lvl="2"/>
            <a:r>
              <a:rPr lang="en-US" sz="2400" dirty="0" smtClean="0"/>
              <a:t>Failed catastrophically at midnight upon first filling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30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fran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7151"/>
            <a:ext cx="792480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5715000" y="1981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49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187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35345" y="761999"/>
            <a:ext cx="3110881" cy="4499114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Observed changes in sea level relative to land elevation in the United States between 1958 and 2008.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000" b="7000"/>
          <a:stretch>
            <a:fillRect/>
          </a:stretch>
        </p:blipFill>
        <p:spPr>
          <a:xfrm>
            <a:off x="109398" y="106019"/>
            <a:ext cx="8825947" cy="5883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7172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3"/>
              </a:rPr>
              <a:t>http://www.epa.gov/climatechange/impacts-adaptation/coasts.html</a:t>
            </a:r>
            <a:endParaRPr lang="en-US" sz="16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44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mf26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429000"/>
            <a:ext cx="21304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4022726" y="5988050"/>
            <a:ext cx="6645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Book Antiqua" panose="02040602050305030304" pitchFamily="18" charset="0"/>
              </a:rPr>
              <a:t>Walking across the top of the St. Francis Dam, looking west, sometime between 1926 and 1928.</a:t>
            </a:r>
            <a:r>
              <a:rPr lang="en-US" altLang="en-US" sz="18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42340" name="Picture 4" descr="hs28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228600"/>
            <a:ext cx="387667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1676400" y="2574925"/>
            <a:ext cx="3886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Book Antiqua" panose="02040602050305030304" pitchFamily="18" charset="0"/>
              </a:rPr>
              <a:t>St. Francis Dam shortly before its March 12, 1928, collapse.</a:t>
            </a:r>
            <a:r>
              <a:rPr lang="en-US" altLang="en-US" sz="18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42342" name="Picture 6" descr="hs28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28601"/>
            <a:ext cx="3884613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6400800" y="2743200"/>
            <a:ext cx="38862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Book Antiqua" panose="02040602050305030304" pitchFamily="18" charset="0"/>
              </a:rPr>
              <a:t>It is said that this photograph was taken at noon on March 12, 1928. However, the caption on the back of the original photo reads: "Taken March 9, 1928, by E.B. (Al) Louden." In any case it is believed to be the last photograph of the St. Francis Dam before it broke at 3 1/2 minutes before midnight on March 12.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50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67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36551"/>
            <a:ext cx="4086225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6232526" y="422276"/>
            <a:ext cx="41306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This colorized photo shows the St. Francis Dam on its day of formal dedication in May of 1926, almost two years before the failure.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hlinkClick r:id="rId4"/>
              </a:rPr>
              <a:t>http://web.umr.edu/~rogersda/st_francis_dam/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46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ap233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6" y="76201"/>
            <a:ext cx="7769225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736726" y="6156326"/>
            <a:ext cx="8702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latin typeface="Book Antiqua" panose="02040602050305030304" pitchFamily="18" charset="0"/>
              </a:rPr>
              <a:t>Photo, looking north, shows what was left of the St. Francis Dam shortly after it failed on March 12, 1928.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88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1"/>
            <a:ext cx="86868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1736726" y="5908676"/>
            <a:ext cx="8702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This colorized photo was taken the day after St. Francis Dam failed.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99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Fig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536700"/>
            <a:ext cx="87630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1736726" y="66675"/>
            <a:ext cx="86264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This picture, taken just after the 1928 disaster,looks towards the southwest. The San Francisquito Fault dips to the northwest.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7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lw210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80772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1828800" y="6146801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latin typeface="Book Antiqua" panose="02040602050305030304" pitchFamily="18" charset="0"/>
              </a:rPr>
              <a:t>March 11, 2001: Ruins at the base of the former St. Francis Dam in San Francisquito Canyon. The red speck in the center is a person.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2580" name="Line 4"/>
          <p:cNvSpPr>
            <a:spLocks noChangeShapeType="1"/>
          </p:cNvSpPr>
          <p:nvPr/>
        </p:nvSpPr>
        <p:spPr bwMode="auto">
          <a:xfrm flipV="1">
            <a:off x="6324600" y="3429000"/>
            <a:ext cx="4572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1" name="Oval 5"/>
          <p:cNvSpPr>
            <a:spLocks noChangeArrowheads="1"/>
          </p:cNvSpPr>
          <p:nvPr/>
        </p:nvSpPr>
        <p:spPr bwMode="auto">
          <a:xfrm>
            <a:off x="6096000" y="3733800"/>
            <a:ext cx="304800" cy="304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55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91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445512"/>
              </p:ext>
            </p:extLst>
          </p:nvPr>
        </p:nvGraphicFramePr>
        <p:xfrm>
          <a:off x="906669" y="188687"/>
          <a:ext cx="10388391" cy="5581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3" name="Worksheet" r:id="rId4" imgW="5724754" imgH="3076956" progId="Excel.Sheet.8">
                  <p:embed/>
                </p:oleObj>
              </mc:Choice>
              <mc:Fallback>
                <p:oleObj name="Worksheet" r:id="rId4" imgW="5724754" imgH="307695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669" y="188687"/>
                        <a:ext cx="10388391" cy="558187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E68704-D34F-410A-B8A3-3AABB69AAAD8}" type="slidenum">
              <a:rPr lang="en-US" smtClean="0"/>
              <a:pPr>
                <a:defRPr/>
              </a:pPr>
              <a:t>56</a:t>
            </a:fld>
            <a:r>
              <a:rPr lang="en-US" smtClean="0"/>
              <a:t> / 96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8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</a:t>
            </a:r>
            <a:r>
              <a:rPr lang="en-US" smtClean="0"/>
              <a:t>Dam Failure</a:t>
            </a:r>
          </a:p>
        </p:txBody>
      </p:sp>
      <p:sp>
        <p:nvSpPr>
          <p:cNvPr id="459781" name="Rectangle 5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St. Francis Dam  3/12/28</a:t>
            </a:r>
          </a:p>
          <a:p>
            <a:pPr marL="45720" indent="0">
              <a:buNone/>
            </a:pPr>
            <a:endParaRPr lang="en-US" sz="2800" dirty="0" smtClean="0"/>
          </a:p>
          <a:p>
            <a:pPr lvl="1"/>
            <a:r>
              <a:rPr lang="en-US" sz="2400" dirty="0" smtClean="0"/>
              <a:t>Cause of failure complex</a:t>
            </a:r>
          </a:p>
          <a:p>
            <a:pPr lvl="2"/>
            <a:r>
              <a:rPr lang="en-US" sz="2000" dirty="0" err="1" smtClean="0"/>
              <a:t>Sespe</a:t>
            </a:r>
            <a:r>
              <a:rPr lang="en-US" sz="2000" dirty="0" smtClean="0"/>
              <a:t> formation prone to “slaking”</a:t>
            </a:r>
          </a:p>
          <a:p>
            <a:pPr lvl="2"/>
            <a:r>
              <a:rPr lang="en-US" sz="2000" dirty="0" smtClean="0"/>
              <a:t>excessive titling when fully loaded</a:t>
            </a:r>
          </a:p>
          <a:p>
            <a:pPr lvl="2"/>
            <a:r>
              <a:rPr lang="en-US" sz="2000" dirty="0" smtClean="0"/>
              <a:t>an absence of seepage relief in the dam's sloping abutments</a:t>
            </a:r>
          </a:p>
          <a:p>
            <a:pPr lvl="2"/>
            <a:r>
              <a:rPr lang="en-US" sz="2000" dirty="0" smtClean="0"/>
              <a:t>and the partial reactivating of underlying paleo mega-slides within the </a:t>
            </a:r>
            <a:r>
              <a:rPr lang="en-US" sz="2000" dirty="0" err="1" smtClean="0"/>
              <a:t>Pelona</a:t>
            </a:r>
            <a:r>
              <a:rPr lang="en-US" sz="2000" dirty="0" smtClean="0"/>
              <a:t> Schist.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57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01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</a:t>
            </a:r>
            <a:r>
              <a:rPr lang="en-US" smtClean="0"/>
              <a:t>Dam Failure</a:t>
            </a:r>
          </a:p>
        </p:txBody>
      </p:sp>
      <p:sp>
        <p:nvSpPr>
          <p:cNvPr id="460805" name="Rectangle 5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St. Francis Dam  3/12/28</a:t>
            </a:r>
          </a:p>
          <a:p>
            <a:endParaRPr lang="en-US" dirty="0" smtClean="0"/>
          </a:p>
          <a:p>
            <a:pPr lvl="1"/>
            <a:r>
              <a:rPr lang="en-US" sz="2400" dirty="0" smtClean="0"/>
              <a:t>Some of the most important consequences included</a:t>
            </a:r>
          </a:p>
          <a:p>
            <a:pPr lvl="2"/>
            <a:r>
              <a:rPr lang="en-US" sz="2000" dirty="0" smtClean="0"/>
              <a:t>the formulation of the world's first dam safety agency</a:t>
            </a:r>
          </a:p>
          <a:p>
            <a:pPr lvl="2"/>
            <a:r>
              <a:rPr lang="en-US" sz="2000" dirty="0" smtClean="0"/>
              <a:t>normalization of uniform engineering criteria for testing of compacted earthen materials </a:t>
            </a:r>
          </a:p>
          <a:p>
            <a:pPr lvl="2"/>
            <a:r>
              <a:rPr lang="en-US" sz="2000" dirty="0" smtClean="0"/>
              <a:t>A reassessment of all LADWP dams and reservoirs </a:t>
            </a:r>
          </a:p>
          <a:p>
            <a:pPr lvl="2"/>
            <a:r>
              <a:rPr lang="en-US" sz="2000" dirty="0" smtClean="0"/>
              <a:t>the formulation of a state-mandated process for arbitration of wrongful death suits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58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63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Flood Styles:  </a:t>
            </a:r>
            <a:r>
              <a:rPr lang="en-US" dirty="0" smtClean="0"/>
              <a:t>Coastal Flood</a:t>
            </a:r>
          </a:p>
        </p:txBody>
      </p:sp>
      <p:sp>
        <p:nvSpPr>
          <p:cNvPr id="4413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Caused by:</a:t>
            </a:r>
          </a:p>
          <a:p>
            <a:pPr marL="45720" indent="0">
              <a:buNone/>
            </a:pPr>
            <a:endParaRPr lang="en-US" sz="2800" dirty="0" smtClean="0"/>
          </a:p>
          <a:p>
            <a:r>
              <a:rPr lang="en-US" sz="2400" dirty="0" smtClean="0"/>
              <a:t>Storm Surges </a:t>
            </a:r>
          </a:p>
          <a:p>
            <a:r>
              <a:rPr lang="en-US" sz="2400" dirty="0" smtClean="0"/>
              <a:t>Tsunami</a:t>
            </a:r>
          </a:p>
          <a:p>
            <a:r>
              <a:rPr lang="en-US" sz="2400" dirty="0" smtClean="0"/>
              <a:t>Sea Level Rise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59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457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353384" cy="766588"/>
          </a:xfrm>
        </p:spPr>
        <p:txBody>
          <a:bodyPr>
            <a:normAutofit/>
          </a:bodyPr>
          <a:lstStyle/>
          <a:p>
            <a:r>
              <a:rPr lang="en-US" sz="2800" dirty="0"/>
              <a:t>Causes of </a:t>
            </a:r>
            <a:r>
              <a:rPr lang="en-US" sz="2800" dirty="0" smtClean="0"/>
              <a:t>floods</a:t>
            </a:r>
            <a:endParaRPr lang="en-US" sz="2800" dirty="0"/>
          </a:p>
        </p:txBody>
      </p:sp>
      <p:sp>
        <p:nvSpPr>
          <p:cNvPr id="138245" name="Rectangle 5"/>
          <p:cNvSpPr>
            <a:spLocks noGrp="1" noRot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000" u="sng" dirty="0"/>
              <a:t>Episodic Coastal </a:t>
            </a:r>
            <a:r>
              <a:rPr lang="en-US" sz="2000" u="sng" dirty="0" smtClean="0"/>
              <a:t>Flooding</a:t>
            </a:r>
          </a:p>
          <a:p>
            <a:r>
              <a:rPr lang="en-US" sz="2000" dirty="0" smtClean="0"/>
              <a:t>Too much rain / general flooding</a:t>
            </a:r>
          </a:p>
          <a:p>
            <a:r>
              <a:rPr lang="en-US" sz="2000" dirty="0" smtClean="0"/>
              <a:t>Snow melt</a:t>
            </a:r>
          </a:p>
          <a:p>
            <a:r>
              <a:rPr lang="en-US" sz="2000" dirty="0" smtClean="0"/>
              <a:t>Storm surges</a:t>
            </a:r>
          </a:p>
          <a:p>
            <a:r>
              <a:rPr lang="en-US" sz="2000" dirty="0" smtClean="0"/>
              <a:t>Tsunami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000" u="sng" dirty="0"/>
              <a:t>Longer-Term </a:t>
            </a:r>
            <a:r>
              <a:rPr lang="en-US" sz="2000" u="sng" dirty="0" smtClean="0"/>
              <a:t>Coastal Flooding</a:t>
            </a:r>
          </a:p>
          <a:p>
            <a:r>
              <a:rPr lang="en-US" sz="2000" dirty="0"/>
              <a:t>Global (or eustatic) sea level rise</a:t>
            </a:r>
          </a:p>
          <a:p>
            <a:r>
              <a:rPr lang="en-US" sz="2000" dirty="0" smtClean="0"/>
              <a:t>Relative </a:t>
            </a:r>
            <a:r>
              <a:rPr lang="en-US" sz="2000" dirty="0"/>
              <a:t>sea level rise </a:t>
            </a:r>
          </a:p>
        </p:txBody>
      </p:sp>
      <p:sp>
        <p:nvSpPr>
          <p:cNvPr id="1382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risk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64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Flood Styles:  </a:t>
            </a:r>
            <a:r>
              <a:rPr lang="en-US" dirty="0"/>
              <a:t>Coastal Flood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19" y="1572767"/>
            <a:ext cx="8929315" cy="462924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Storm Surge</a:t>
            </a:r>
          </a:p>
          <a:p>
            <a:r>
              <a:rPr lang="en-US" sz="2400" dirty="0" smtClean="0"/>
              <a:t>Tropical Storms</a:t>
            </a:r>
          </a:p>
          <a:p>
            <a:r>
              <a:rPr lang="en-US" sz="2400" dirty="0" smtClean="0"/>
              <a:t>Hurricanes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NOAA’s Storm Surge Animation </a:t>
            </a:r>
            <a:br>
              <a:rPr lang="en-US" sz="2400" dirty="0" smtClean="0"/>
            </a:br>
            <a:r>
              <a:rPr lang="en-US" dirty="0"/>
              <a:t>(</a:t>
            </a:r>
            <a:r>
              <a:rPr lang="en-US" dirty="0">
                <a:hlinkClick r:id="rId2"/>
              </a:rPr>
              <a:t>http://www.nhc.noaa.gov/surge/animations/hurricane_stormsurge.swf</a:t>
            </a:r>
            <a:r>
              <a:rPr lang="en-US" dirty="0"/>
              <a:t>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3554" name="Picture 2" descr="http://www.nhc.noaa.gov/surge/images/surgebulge_COMET_s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18" y="1599271"/>
            <a:ext cx="549189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953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4"/>
              </a:rPr>
              <a:t>http://www.nhc.noaa.gov/surge/</a:t>
            </a:r>
            <a:endParaRPr lang="en-US" sz="1600" dirty="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60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17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Flood Styles:  </a:t>
            </a:r>
            <a:r>
              <a:rPr lang="en-US" dirty="0"/>
              <a:t>Coastal Flood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2800" dirty="0" smtClean="0"/>
              <a:t>Storm Surge</a:t>
            </a:r>
          </a:p>
          <a:p>
            <a:r>
              <a:rPr lang="en-US" sz="2400" dirty="0"/>
              <a:t>Made worse by high tides</a:t>
            </a:r>
          </a:p>
          <a:p>
            <a:r>
              <a:rPr lang="en-US" sz="2400" dirty="0" smtClean="0"/>
              <a:t>Storm </a:t>
            </a:r>
            <a:r>
              <a:rPr lang="en-US" sz="2400" dirty="0"/>
              <a:t>Surge vs. Storm </a:t>
            </a:r>
            <a:r>
              <a:rPr lang="en-US" sz="2400" dirty="0" smtClean="0"/>
              <a:t>Tide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NOAA’s </a:t>
            </a:r>
            <a:r>
              <a:rPr lang="en-US" sz="2400" dirty="0"/>
              <a:t>Surge animation with shallow continental shelf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/>
              <a:t>(</a:t>
            </a:r>
            <a:r>
              <a:rPr lang="en-US" dirty="0">
                <a:hlinkClick r:id="rId2"/>
              </a:rPr>
              <a:t>http://www.nhc.noaa.gov/surge/animations/surgea.swf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sz="2400" dirty="0"/>
              <a:t>NOAA’s Surge animation with </a:t>
            </a:r>
            <a:r>
              <a:rPr lang="en-US" sz="2400" dirty="0" smtClean="0"/>
              <a:t>steep continental </a:t>
            </a:r>
            <a:r>
              <a:rPr lang="en-US" sz="2400" dirty="0"/>
              <a:t>shelf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linkClick r:id="rId3"/>
              </a:rPr>
              <a:t>http://www.nhc.noaa.gov/surge/animations/surgeb.swf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61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987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497"/>
            <a:ext cx="12188952" cy="5343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6827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3"/>
              </a:rPr>
              <a:t>http://</a:t>
            </a:r>
            <a:r>
              <a:rPr lang="en-US" altLang="en-US" sz="1600" dirty="0" smtClean="0">
                <a:latin typeface="+mj-lt"/>
                <a:hlinkClick r:id="rId3"/>
              </a:rPr>
              <a:t>ian.umces.edu/imagelibrary/displayimage-83-7792.html</a:t>
            </a:r>
            <a:endParaRPr lang="en-US" sz="16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900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cdn.zmescience.com/wp-content/uploads/2013/03/sandy-storm-su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1713"/>
            <a:ext cx="12188952" cy="6856287"/>
          </a:xfrm>
          <a:prstGeom prst="rect">
            <a:avLst/>
          </a:prstGeom>
          <a:solidFill>
            <a:srgbClr val="8C8D8D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9" y="1713"/>
            <a:ext cx="12188951" cy="1088136"/>
          </a:xfrm>
          <a:solidFill>
            <a:srgbClr val="8C8D8D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Hurricane Sandy storm surge makes its way through Atlantic City, N.J. (c) 6abc Action </a:t>
            </a:r>
            <a:r>
              <a:rPr lang="en-US" dirty="0" smtClean="0"/>
              <a:t>News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60761"/>
            <a:ext cx="12192000" cy="338554"/>
          </a:xfrm>
          <a:prstGeom prst="rect">
            <a:avLst/>
          </a:prstGeom>
          <a:solidFill>
            <a:srgbClr val="46403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3"/>
              </a:rPr>
              <a:t>http://www.zmescience.com/research/studies/hurricane-surges-worsen-future-climate-change-042342/</a:t>
            </a:r>
            <a:endParaRPr lang="en-US" sz="16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70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Flood Styles:  </a:t>
            </a:r>
            <a:r>
              <a:rPr lang="en-US" dirty="0"/>
              <a:t>Coastal Flood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7"/>
            <a:ext cx="8425732" cy="462924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Storm Surge</a:t>
            </a:r>
          </a:p>
          <a:p>
            <a:r>
              <a:rPr lang="en-US" sz="2400" dirty="0" smtClean="0"/>
              <a:t>Made worse by coastal erosion</a:t>
            </a:r>
          </a:p>
          <a:p>
            <a:pPr lvl="1"/>
            <a:r>
              <a:rPr lang="en-US" sz="2200" dirty="0" smtClean="0"/>
              <a:t>Wetlands</a:t>
            </a:r>
          </a:p>
          <a:p>
            <a:pPr lvl="1"/>
            <a:r>
              <a:rPr lang="en-US" sz="2200" dirty="0" smtClean="0"/>
              <a:t>Barrier islands</a:t>
            </a:r>
          </a:p>
          <a:p>
            <a:pPr lvl="1"/>
            <a:r>
              <a:rPr lang="en-US" sz="2200" dirty="0" smtClean="0"/>
              <a:t>Beaches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8252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2"/>
              </a:rPr>
              <a:t>http://pubs.usgs.gov/pp/2007/1751/professional-paper/tile7-8/hurricanes.html</a:t>
            </a:r>
            <a:endParaRPr lang="en-US" sz="1600" dirty="0">
              <a:latin typeface="+mj-lt"/>
            </a:endParaRPr>
          </a:p>
        </p:txBody>
      </p:sp>
      <p:pic>
        <p:nvPicPr>
          <p:cNvPr id="24578" name="Picture 2" descr="Sketch shows generalized hurricane-associated processes as the eye approaches a low-lying coastline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959" y="728871"/>
            <a:ext cx="4441116" cy="522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7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Flood Styles:  </a:t>
            </a:r>
            <a:r>
              <a:rPr lang="en-US" dirty="0"/>
              <a:t>Coastal Flood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7"/>
            <a:ext cx="8425732" cy="462924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Tsunami</a:t>
            </a:r>
          </a:p>
          <a:p>
            <a:r>
              <a:rPr lang="en-US" sz="2400" dirty="0" smtClean="0"/>
              <a:t>Large waves inundate coastal areas</a:t>
            </a:r>
          </a:p>
          <a:p>
            <a:r>
              <a:rPr lang="en-US" sz="2400" dirty="0" smtClean="0"/>
              <a:t>Low-lying areas = greater run up</a:t>
            </a:r>
            <a:endParaRPr lang="en-US" sz="2200" dirty="0" smtClean="0"/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8252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2"/>
              </a:rPr>
              <a:t>http://oregonstate.edu/instruct/oer/earthquake/11%20chapter%209_color.html</a:t>
            </a:r>
            <a:endParaRPr lang="en-US" sz="1600" dirty="0">
              <a:latin typeface="+mj-lt"/>
            </a:endParaRPr>
          </a:p>
        </p:txBody>
      </p:sp>
      <p:pic>
        <p:nvPicPr>
          <p:cNvPr id="27650" name="Picture 2" descr="Page_235_Figure_1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16" y="1639964"/>
            <a:ext cx="5489036" cy="434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65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41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58E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66" y="419726"/>
            <a:ext cx="1071245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" y="0"/>
            <a:ext cx="12188952" cy="539646"/>
          </a:xfrm>
          <a:solidFill>
            <a:srgbClr val="858E7C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2011 tsunami </a:t>
            </a:r>
            <a:r>
              <a:rPr lang="en-US" dirty="0">
                <a:solidFill>
                  <a:schemeClr val="bg1"/>
                </a:solidFill>
              </a:rPr>
              <a:t>damage in the port city of </a:t>
            </a:r>
            <a:r>
              <a:rPr lang="en-US" dirty="0" err="1" smtClean="0">
                <a:solidFill>
                  <a:schemeClr val="bg1"/>
                </a:solidFill>
              </a:rPr>
              <a:t>Minamisanriku</a:t>
            </a:r>
            <a:r>
              <a:rPr lang="en-US" dirty="0" smtClean="0">
                <a:solidFill>
                  <a:schemeClr val="bg1"/>
                </a:solidFill>
              </a:rPr>
              <a:t>, Japan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66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6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</a:t>
            </a:r>
            <a:r>
              <a:rPr lang="en-US" smtClean="0"/>
              <a:t>Coastal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Relative sea level rise</a:t>
            </a:r>
          </a:p>
          <a:p>
            <a:r>
              <a:rPr lang="en-US" sz="2400" dirty="0" smtClean="0"/>
              <a:t>Land goes up or down due to</a:t>
            </a:r>
          </a:p>
          <a:p>
            <a:pPr lvl="1"/>
            <a:r>
              <a:rPr lang="en-US" sz="2000" dirty="0" smtClean="0"/>
              <a:t>Tectonic activity</a:t>
            </a:r>
          </a:p>
          <a:p>
            <a:pPr lvl="1"/>
            <a:r>
              <a:rPr lang="en-US" sz="2000" dirty="0" smtClean="0"/>
              <a:t>Subsidence</a:t>
            </a:r>
          </a:p>
          <a:p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6351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2"/>
              </a:rPr>
              <a:t>http://pubs.usgs.gov/of/2008/1206/html/figs/fig3_8.html</a:t>
            </a:r>
            <a:endParaRPr lang="en-US" sz="1600" dirty="0">
              <a:latin typeface="+mj-lt"/>
            </a:endParaRPr>
          </a:p>
        </p:txBody>
      </p:sp>
      <p:pic>
        <p:nvPicPr>
          <p:cNvPr id="28674" name="Picture 2" descr="Figure 3.8. A three-phase conceptual model showing evolution of the Grand Strand region over a cycle of emergence-submergence driven by relative sea-level changes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787" y="1334005"/>
            <a:ext cx="4060538" cy="45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67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54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0" y="0"/>
            <a:ext cx="1164180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6425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3"/>
              </a:rPr>
              <a:t>http://ian.umces.edu/imagelibrary/displayimage-7784.html</a:t>
            </a:r>
            <a:endParaRPr lang="en-US" sz="16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68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143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0" y="0"/>
            <a:ext cx="1165608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69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88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the risk</a:t>
            </a:r>
          </a:p>
        </p:txBody>
      </p:sp>
      <p:sp>
        <p:nvSpPr>
          <p:cNvPr id="507907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1341120" y="1572768"/>
            <a:ext cx="6027089" cy="4142232"/>
          </a:xfrm>
        </p:spPr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The Three Fates of Precipitation</a:t>
            </a:r>
          </a:p>
          <a:p>
            <a:pPr marL="45720" indent="0">
              <a:buNone/>
            </a:pPr>
            <a:endParaRPr lang="en-US" sz="2800" dirty="0"/>
          </a:p>
          <a:p>
            <a:pPr marL="45720" indent="0">
              <a:buNone/>
            </a:pPr>
            <a:endParaRPr lang="en-US" sz="2800" dirty="0" smtClean="0"/>
          </a:p>
          <a:p>
            <a:pPr marL="662940" lvl="1" indent="-342900">
              <a:buFont typeface="+mj-lt"/>
              <a:buAutoNum type="arabicPeriod"/>
            </a:pPr>
            <a:r>
              <a:rPr lang="en-US" sz="2000" dirty="0" smtClean="0"/>
              <a:t>Infiltration</a:t>
            </a:r>
          </a:p>
          <a:p>
            <a:pPr marL="662940" lvl="1" indent="-342900">
              <a:buFont typeface="+mj-lt"/>
              <a:buAutoNum type="arabicPeriod"/>
            </a:pPr>
            <a:r>
              <a:rPr lang="en-US" sz="2000" dirty="0" smtClean="0"/>
              <a:t>Runoff</a:t>
            </a:r>
          </a:p>
          <a:p>
            <a:pPr marL="662940" lvl="1" indent="-342900">
              <a:buFont typeface="+mj-lt"/>
              <a:buAutoNum type="arabicPeriod"/>
            </a:pPr>
            <a:r>
              <a:rPr lang="en-US" sz="2000" dirty="0" smtClean="0"/>
              <a:t>Evapotranspiration</a:t>
            </a:r>
          </a:p>
        </p:txBody>
      </p:sp>
      <p:pic>
        <p:nvPicPr>
          <p:cNvPr id="10" name="Picture 4" descr="4992_EA Fig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8262" y="2197631"/>
            <a:ext cx="7157060" cy="359688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054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8944" y="762000"/>
            <a:ext cx="4058177" cy="4435086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/>
              <a:t>Weight of sediments </a:t>
            </a:r>
            <a:br>
              <a:rPr lang="en-US" sz="3200" dirty="0" smtClean="0"/>
            </a:br>
            <a:r>
              <a:rPr lang="en-US" sz="3200" dirty="0" smtClean="0"/>
              <a:t>+ erosion</a:t>
            </a:r>
            <a:br>
              <a:rPr lang="en-US" sz="3200" dirty="0" smtClean="0"/>
            </a:br>
            <a:r>
              <a:rPr lang="en-US" sz="3200" dirty="0" smtClean="0"/>
              <a:t>+ urbanization </a:t>
            </a:r>
            <a:br>
              <a:rPr lang="en-US" sz="3200" dirty="0" smtClean="0"/>
            </a:br>
            <a:r>
              <a:rPr lang="en-US" sz="3200" dirty="0" smtClean="0"/>
              <a:t>______________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Subsidence of the Mississippi River Delta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8" y="5197086"/>
            <a:ext cx="3377133" cy="5059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Image </a:t>
            </a:r>
            <a:r>
              <a:rPr lang="en-US" dirty="0"/>
              <a:t>by </a:t>
            </a:r>
            <a:r>
              <a:rPr lang="en-US" dirty="0" err="1"/>
              <a:t>Zina</a:t>
            </a:r>
            <a:r>
              <a:rPr lang="en-US" dirty="0"/>
              <a:t> </a:t>
            </a:r>
            <a:r>
              <a:rPr lang="en-US" dirty="0" err="1"/>
              <a:t>Derestsky</a:t>
            </a:r>
            <a:r>
              <a:rPr lang="en-US" dirty="0"/>
              <a:t>, National Science Foundation.</a:t>
            </a:r>
          </a:p>
        </p:txBody>
      </p:sp>
      <p:pic>
        <p:nvPicPr>
          <p:cNvPr id="6" name="Picture 2" descr="http://www.geosociety.org/graphics/media/06-26delta_h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r="2776"/>
          <a:stretch>
            <a:fillRect/>
          </a:stretch>
        </p:blipFill>
        <p:spPr bwMode="auto">
          <a:xfrm>
            <a:off x="130824" y="490924"/>
            <a:ext cx="781812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5280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3"/>
              </a:rPr>
              <a:t>http://www.geosociety.org/news/pr/06-26.htm</a:t>
            </a:r>
            <a:endParaRPr lang="en-US" sz="16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70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99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s://upload.wikimedia.org/wikipedia/commons/thumb/5/5d/Coastal_changediagram5.jpg/1024px-Coastal_changediagram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0"/>
          <a:stretch/>
        </p:blipFill>
        <p:spPr bwMode="auto">
          <a:xfrm>
            <a:off x="0" y="14991"/>
            <a:ext cx="12188952" cy="680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10710972" cy="1088136"/>
          </a:xfrm>
        </p:spPr>
        <p:txBody>
          <a:bodyPr/>
          <a:lstStyle/>
          <a:p>
            <a:pPr algn="r"/>
            <a:r>
              <a:rPr lang="en-US" dirty="0"/>
              <a:t>Coastal Change in South Eastern Louisiana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5993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4"/>
              </a:rPr>
              <a:t>https://en.wikipedia.org/wiki/Mississippi_River_Delta</a:t>
            </a:r>
            <a:endParaRPr lang="en-US" sz="16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71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82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</a:t>
            </a:r>
            <a:r>
              <a:rPr lang="en-US" smtClean="0"/>
              <a:t>Coastal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/>
              <a:t>Global (eustatic) </a:t>
            </a:r>
            <a:r>
              <a:rPr lang="en-US" sz="2800" dirty="0" smtClean="0"/>
              <a:t>sea level rise</a:t>
            </a:r>
          </a:p>
          <a:p>
            <a:r>
              <a:rPr lang="en-US" sz="2400" dirty="0" smtClean="0"/>
              <a:t>Global warming = ice melts, causes sea level to rise</a:t>
            </a:r>
          </a:p>
          <a:p>
            <a:r>
              <a:rPr lang="en-US" sz="2400" dirty="0" smtClean="0"/>
              <a:t>Global cooling = ice forms, causes sea level to lower</a:t>
            </a:r>
          </a:p>
          <a:p>
            <a:endParaRPr lang="en-US" sz="2400" dirty="0"/>
          </a:p>
          <a:p>
            <a:pPr marL="45720" indent="0">
              <a:buNone/>
            </a:pPr>
            <a:r>
              <a:rPr lang="en-US" sz="2400" dirty="0" smtClean="0"/>
              <a:t>Climate </a:t>
            </a:r>
            <a:r>
              <a:rPr lang="en-US" sz="2400" dirty="0"/>
              <a:t>Time Machine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(</a:t>
            </a:r>
            <a:r>
              <a:rPr lang="en-US" dirty="0">
                <a:hlinkClick r:id="rId2"/>
              </a:rPr>
              <a:t>http://climate.nasa.gov/interactives/climate-time-machine</a:t>
            </a:r>
            <a:r>
              <a:rPr lang="en-US" dirty="0"/>
              <a:t>)</a:t>
            </a:r>
            <a:endParaRPr lang="en-US" sz="1800" dirty="0" smtClean="0"/>
          </a:p>
          <a:p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6351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3"/>
              </a:rPr>
              <a:t>http://pubs.usgs.gov/of/2008/1206/html/figs/fig3_8.html</a:t>
            </a:r>
            <a:endParaRPr lang="en-US" sz="16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875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</a:t>
            </a:r>
            <a:r>
              <a:rPr lang="en-US" smtClean="0"/>
              <a:t>Coastal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/>
              <a:t>Global (eustatic) </a:t>
            </a:r>
            <a:r>
              <a:rPr lang="en-US" sz="2800" dirty="0" smtClean="0"/>
              <a:t>sea level rise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7746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altLang="en-US" sz="1600" dirty="0">
                <a:latin typeface="+mj-lt"/>
                <a:hlinkClick r:id="rId2"/>
              </a:rPr>
              <a:t>http://www.cnn.com/2015/06/10/opinions/sutter-climate-sea-level-facts/</a:t>
            </a:r>
            <a:endParaRPr lang="en-US" sz="1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594" y="2034237"/>
            <a:ext cx="9056435" cy="39476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41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Flood Styles:  </a:t>
            </a:r>
            <a:r>
              <a:rPr lang="en-US" smtClean="0"/>
              <a:t>Coastal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/>
              <a:t>Global (eustatic) </a:t>
            </a:r>
            <a:r>
              <a:rPr lang="en-US" sz="2800" dirty="0" smtClean="0"/>
              <a:t>sea level rise</a:t>
            </a:r>
          </a:p>
          <a:p>
            <a:r>
              <a:rPr lang="en-US" sz="2800" dirty="0" smtClean="0"/>
              <a:t>Surging Seas:  sea level rise analysis by </a:t>
            </a:r>
            <a:r>
              <a:rPr lang="en-US" sz="2800" dirty="0"/>
              <a:t>Climate Central</a:t>
            </a:r>
            <a:br>
              <a:rPr lang="en-US" sz="2800" dirty="0"/>
            </a:br>
            <a:r>
              <a:rPr lang="en-US" sz="2400" dirty="0">
                <a:hlinkClick r:id="rId2"/>
              </a:rPr>
              <a:t>http://ss2.climatecentral.org/</a:t>
            </a:r>
            <a:endParaRPr lang="en-US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2"/>
              </a:rPr>
              <a:t>http://ss2.climatecentral.org/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132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0"/>
            <a:ext cx="12188952" cy="5746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2" cy="5746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8952" cy="5746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8952" cy="5746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88952" cy="5746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7"/>
              </a:rPr>
              <a:t>http://ss2.climatecentral.org/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75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99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5746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2" cy="5746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8952" cy="5746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8952" cy="5746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88952" cy="5746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7"/>
              </a:rPr>
              <a:t>http://ss2.climatecentral.org/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76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3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Prepare, Respond, &amp; Recover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77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90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PREPARE:  Floods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72768"/>
            <a:ext cx="10264726" cy="4142232"/>
          </a:xfrm>
        </p:spPr>
        <p:txBody>
          <a:bodyPr>
            <a:noAutofit/>
          </a:bodyPr>
          <a:lstStyle/>
          <a:p>
            <a:r>
              <a:rPr lang="en-US" dirty="0" smtClean="0"/>
              <a:t>Know your flood risk &amp; familiarize yourself with local emergency plans.</a:t>
            </a:r>
          </a:p>
          <a:p>
            <a:r>
              <a:rPr lang="en-US" dirty="0" smtClean="0"/>
              <a:t>Make a flood emergency plan, &amp; an emergency kit and family communications plan.</a:t>
            </a:r>
          </a:p>
          <a:p>
            <a:r>
              <a:rPr lang="en-US" dirty="0" smtClean="0"/>
              <a:t>Consider buying flood insurance.</a:t>
            </a:r>
          </a:p>
          <a:p>
            <a:r>
              <a:rPr lang="en-US" dirty="0" smtClean="0"/>
              <a:t>Stay tuned to your phone alerts, TV, or radio for weather updates, emergency instructions, or evacuation orders.</a:t>
            </a:r>
          </a:p>
          <a:p>
            <a:r>
              <a:rPr lang="en-US" dirty="0" smtClean="0"/>
              <a:t>Bring in outdoor furniture and move important indoor items to the highest possible floor.</a:t>
            </a:r>
          </a:p>
          <a:p>
            <a:r>
              <a:rPr lang="en-US" dirty="0" smtClean="0"/>
              <a:t>Minimize travel. If travel is necessary, keep a disaster supplies kit in your vehicle.</a:t>
            </a:r>
          </a:p>
          <a:p>
            <a:r>
              <a:rPr lang="en-US" dirty="0" smtClean="0"/>
              <a:t>Bring pets/companion animals inside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http://www.ready.gov/floods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78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03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PREPARE:  Floods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18" y="1572768"/>
            <a:ext cx="10268712" cy="41422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Expect to be without power </a:t>
            </a:r>
          </a:p>
          <a:p>
            <a:r>
              <a:rPr lang="en-US" dirty="0" smtClean="0"/>
              <a:t>Pack your freezer with bags of water. That will keep your food colder, longer.</a:t>
            </a:r>
          </a:p>
          <a:p>
            <a:r>
              <a:rPr lang="en-US" dirty="0" smtClean="0"/>
              <a:t>Disconnect electrical appliances; if instructed, turn off your gas and electricity at the main switch or valve.</a:t>
            </a:r>
          </a:p>
          <a:p>
            <a:r>
              <a:rPr lang="en-US" dirty="0" smtClean="0"/>
              <a:t>Make sure you have flashlights and plenty of batteries.</a:t>
            </a:r>
          </a:p>
          <a:p>
            <a:r>
              <a:rPr lang="en-US" dirty="0" smtClean="0"/>
              <a:t>Stock up on plenty of water and non-perishable food items.</a:t>
            </a:r>
          </a:p>
          <a:p>
            <a:r>
              <a:rPr lang="en-US" dirty="0" smtClean="0"/>
              <a:t>Charge your cellphones.</a:t>
            </a:r>
          </a:p>
          <a:p>
            <a:r>
              <a:rPr lang="en-US" dirty="0" smtClean="0"/>
              <a:t>Fuel up your car.</a:t>
            </a:r>
          </a:p>
          <a:p>
            <a:r>
              <a:rPr lang="en-US" dirty="0" smtClean="0"/>
              <a:t>Visit an ATM in case they close down in a power outage.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79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42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risk</a:t>
            </a:r>
            <a:endParaRPr lang="en-US" dirty="0" smtClean="0"/>
          </a:p>
        </p:txBody>
      </p:sp>
      <p:sp>
        <p:nvSpPr>
          <p:cNvPr id="50995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Infiltration capacity of the soil is controlled by:</a:t>
            </a:r>
          </a:p>
          <a:p>
            <a:endParaRPr lang="en-US" dirty="0" smtClean="0"/>
          </a:p>
          <a:p>
            <a:r>
              <a:rPr lang="en-US" dirty="0" smtClean="0"/>
              <a:t>Intensity and duration of rainfall</a:t>
            </a:r>
          </a:p>
          <a:p>
            <a:r>
              <a:rPr lang="en-US" dirty="0" smtClean="0"/>
              <a:t>Soil saturation</a:t>
            </a:r>
          </a:p>
          <a:p>
            <a:r>
              <a:rPr lang="en-US" dirty="0" smtClean="0"/>
              <a:t>Soil texture</a:t>
            </a:r>
          </a:p>
          <a:p>
            <a:r>
              <a:rPr lang="en-US" dirty="0" smtClean="0"/>
              <a:t>Slope of the land</a:t>
            </a:r>
          </a:p>
          <a:p>
            <a:r>
              <a:rPr lang="en-US" dirty="0" smtClean="0"/>
              <a:t>Nature of the vegetative cover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9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PREPARE:  Floods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Flood watch </a:t>
            </a:r>
            <a:r>
              <a:rPr lang="en-US" sz="3000" dirty="0"/>
              <a:t>= “Be Aware.” Conditions are right for flooding to occur in your area.</a:t>
            </a:r>
          </a:p>
          <a:p>
            <a:pPr marL="225425" indent="-225425">
              <a:buFont typeface="Wingdings" panose="05000000000000000000" pitchFamily="2" charset="2"/>
              <a:buChar char="§"/>
            </a:pPr>
            <a:r>
              <a:rPr lang="en-US" sz="2400" dirty="0" smtClean="0"/>
              <a:t>Steps </a:t>
            </a:r>
            <a:r>
              <a:rPr lang="en-US" sz="2400" dirty="0"/>
              <a:t>to Take</a:t>
            </a:r>
          </a:p>
          <a:p>
            <a:pPr marL="499745" lvl="1" indent="-225425">
              <a:buFont typeface="Wingdings" panose="05000000000000000000" pitchFamily="2" charset="2"/>
              <a:buChar char="§"/>
            </a:pPr>
            <a:r>
              <a:rPr lang="en-US" sz="2000" dirty="0" smtClean="0"/>
              <a:t>Turn </a:t>
            </a:r>
            <a:r>
              <a:rPr lang="en-US" sz="2000" dirty="0"/>
              <a:t>on your TV/radio. You will receive the latest weather updates and emergency instructions.</a:t>
            </a:r>
          </a:p>
          <a:p>
            <a:pPr marL="499745" lvl="1" indent="-225425">
              <a:buFont typeface="Wingdings" panose="05000000000000000000" pitchFamily="2" charset="2"/>
              <a:buChar char="§"/>
            </a:pPr>
            <a:r>
              <a:rPr lang="en-US" sz="2000" dirty="0" smtClean="0"/>
              <a:t>Know </a:t>
            </a:r>
            <a:r>
              <a:rPr lang="en-US" sz="2000" dirty="0"/>
              <a:t>where to go. You may need to reach higher ground quickly and on foot.</a:t>
            </a:r>
          </a:p>
          <a:p>
            <a:pPr marL="499745" lvl="1" indent="-225425">
              <a:buFont typeface="Wingdings" panose="05000000000000000000" pitchFamily="2" charset="2"/>
              <a:buChar char="§"/>
            </a:pPr>
            <a:r>
              <a:rPr lang="en-US" sz="2000" dirty="0" smtClean="0"/>
              <a:t>Build </a:t>
            </a:r>
            <a:r>
              <a:rPr lang="en-US" sz="2000" dirty="0"/>
              <a:t>or restock your emergency preparedness kit. Include a flashlight, batteries, cash, and first aid supplies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http://www.ready.gov/floods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80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37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PREPARE:  Floods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Flood Warning </a:t>
            </a:r>
            <a:r>
              <a:rPr lang="en-US" sz="3000" dirty="0"/>
              <a:t>= "Take Action!"  Flooding is either happening or will happen shortly</a:t>
            </a:r>
            <a:r>
              <a:rPr lang="en-US" sz="3000" dirty="0" smtClean="0"/>
              <a:t>.</a:t>
            </a:r>
          </a:p>
          <a:p>
            <a:pPr marL="342900" indent="-342900"/>
            <a:r>
              <a:rPr lang="en-US" sz="2400" dirty="0" smtClean="0"/>
              <a:t>Steps </a:t>
            </a:r>
            <a:r>
              <a:rPr lang="en-US" sz="2400" dirty="0"/>
              <a:t>to Take</a:t>
            </a:r>
          </a:p>
          <a:p>
            <a:pPr marL="499745" lvl="1" indent="-225425">
              <a:buFont typeface="Wingdings" panose="05000000000000000000" pitchFamily="2" charset="2"/>
              <a:buChar char="§"/>
            </a:pPr>
            <a:r>
              <a:rPr lang="en-US" sz="2000" dirty="0" smtClean="0"/>
              <a:t>Move </a:t>
            </a:r>
            <a:r>
              <a:rPr lang="en-US" sz="2000" dirty="0"/>
              <a:t>immediately to higher ground or stay on high ground.</a:t>
            </a:r>
          </a:p>
          <a:p>
            <a:pPr marL="499745" lvl="1" indent="-225425">
              <a:buFont typeface="Wingdings" panose="05000000000000000000" pitchFamily="2" charset="2"/>
              <a:buChar char="§"/>
            </a:pPr>
            <a:r>
              <a:rPr lang="en-US" sz="2000" dirty="0" smtClean="0"/>
              <a:t>Evacuate </a:t>
            </a:r>
            <a:r>
              <a:rPr lang="en-US" sz="2000" dirty="0"/>
              <a:t>if directed.</a:t>
            </a:r>
          </a:p>
          <a:p>
            <a:pPr marL="499745" lvl="1" indent="-225425">
              <a:buFont typeface="Wingdings" panose="05000000000000000000" pitchFamily="2" charset="2"/>
              <a:buChar char="§"/>
            </a:pPr>
            <a:r>
              <a:rPr lang="en-US" sz="2000" dirty="0" smtClean="0"/>
              <a:t>Avoid </a:t>
            </a:r>
            <a:r>
              <a:rPr lang="en-US" sz="2000" dirty="0"/>
              <a:t>walking or driving through flood waters. Turn Around, Don’t Drown! Just 6 inches of moving water can knock you down and 2 feet of water can sweep your vehicle away.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http://www.ready.gov/floods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81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13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PREPARE:  Tsunami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 smtClean="0"/>
              <a:t>Be aware of the signs of a tsunami: </a:t>
            </a:r>
          </a:p>
          <a:p>
            <a:r>
              <a:rPr lang="en-US" sz="2400" dirty="0" smtClean="0"/>
              <a:t>A strong earthquake lasting 20 seconds or more near the coast.</a:t>
            </a:r>
          </a:p>
          <a:p>
            <a:r>
              <a:rPr lang="en-US" sz="2400" dirty="0" smtClean="0"/>
              <a:t>A noticeable rapid rise or fall in coastal waters.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http://www.ready.gov/floods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893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RESPOND:  Floods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Stay informed</a:t>
            </a:r>
          </a:p>
          <a:p>
            <a:r>
              <a:rPr lang="en-US" sz="2400" dirty="0" smtClean="0"/>
              <a:t>Plan to evacuate in a moment’s notice</a:t>
            </a:r>
          </a:p>
          <a:p>
            <a:r>
              <a:rPr lang="en-US" sz="2400" dirty="0" smtClean="0"/>
              <a:t>When a flood or flash flood warning is issued for your area, head for higher ground and stay there.</a:t>
            </a:r>
          </a:p>
          <a:p>
            <a:r>
              <a:rPr lang="en-US" sz="2400" dirty="0" smtClean="0"/>
              <a:t>Heed evacuation orders</a:t>
            </a:r>
          </a:p>
          <a:p>
            <a:r>
              <a:rPr lang="en-US" sz="2400" dirty="0" smtClean="0"/>
              <a:t>Avoid flood waters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817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www.ready.gov/floods</a:t>
            </a:r>
            <a:r>
              <a:rPr lang="en-US" sz="1600" dirty="0"/>
              <a:t>  &amp; </a:t>
            </a:r>
            <a:r>
              <a:rPr lang="en-US" sz="1600" dirty="0">
                <a:hlinkClick r:id="rId4"/>
              </a:rPr>
              <a:t>http://www.floodsafety.noaa.gov/during.shtml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9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RESPOND:  </a:t>
            </a:r>
            <a:r>
              <a:rPr lang="en-US" dirty="0" smtClean="0"/>
              <a:t>Tsunami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If </a:t>
            </a:r>
            <a:r>
              <a:rPr lang="en-US" sz="2800" dirty="0"/>
              <a:t>you are in a coastal area and feel an earthquake that lasts 20 seconds or longer:</a:t>
            </a:r>
          </a:p>
          <a:p>
            <a:r>
              <a:rPr lang="en-US" sz="2400" dirty="0" smtClean="0"/>
              <a:t>Drop</a:t>
            </a:r>
            <a:r>
              <a:rPr lang="en-US" sz="2400" dirty="0"/>
              <a:t>, cover and hold on. You should first protect yourself from the earthquake.</a:t>
            </a:r>
          </a:p>
          <a:p>
            <a:r>
              <a:rPr lang="en-US" sz="2400" dirty="0" smtClean="0"/>
              <a:t>When </a:t>
            </a:r>
            <a:r>
              <a:rPr lang="en-US" sz="2400" dirty="0"/>
              <a:t>the shaking stops, gather members of your household and move quickly to higher ground away from the coast. A tsunami may be coming within minutes.</a:t>
            </a:r>
          </a:p>
          <a:p>
            <a:r>
              <a:rPr lang="en-US" sz="2400" dirty="0" smtClean="0"/>
              <a:t>Avoid </a:t>
            </a:r>
            <a:r>
              <a:rPr lang="en-US" sz="2400" dirty="0"/>
              <a:t>downed power lines and stay away from buildings and bridges from which heavy objects might fall during an aftershock.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835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www.ready.gov/tsunamis</a:t>
            </a:r>
            <a:r>
              <a:rPr lang="en-US" sz="1600" dirty="0" smtClean="0"/>
              <a:t> &amp; </a:t>
            </a:r>
            <a:r>
              <a:rPr lang="en-US" sz="1600" dirty="0">
                <a:hlinkClick r:id="rId4"/>
              </a:rPr>
              <a:t>http://www.floodsafety.noaa.gov/during.shtml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133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RESPOND:  </a:t>
            </a:r>
            <a:r>
              <a:rPr lang="en-US" dirty="0" smtClean="0"/>
              <a:t>Tsunami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/>
              <a:t>What to Do During a </a:t>
            </a:r>
            <a:r>
              <a:rPr lang="en-US" sz="2800" dirty="0">
                <a:solidFill>
                  <a:srgbClr val="FF0000"/>
                </a:solidFill>
              </a:rPr>
              <a:t>Tsunami Watch</a:t>
            </a:r>
          </a:p>
          <a:p>
            <a:pPr marL="225425" indent="-225425">
              <a:buFont typeface="Wingdings" panose="05000000000000000000" pitchFamily="2" charset="2"/>
              <a:buChar char="§"/>
            </a:pPr>
            <a:r>
              <a:rPr lang="en-US" sz="2400" dirty="0"/>
              <a:t>Turn on your TV/radio. You will receive the latest weather updates and emergency </a:t>
            </a:r>
            <a:r>
              <a:rPr lang="en-US" sz="2400" dirty="0" smtClean="0"/>
              <a:t>instructions.</a:t>
            </a:r>
          </a:p>
          <a:p>
            <a:pPr marL="225425" indent="-225425">
              <a:buFont typeface="Wingdings" panose="05000000000000000000" pitchFamily="2" charset="2"/>
              <a:buChar char="§"/>
            </a:pPr>
            <a:r>
              <a:rPr lang="en-US" sz="2400" dirty="0" smtClean="0"/>
              <a:t>Locate </a:t>
            </a:r>
            <a:r>
              <a:rPr lang="en-US" sz="2400" dirty="0"/>
              <a:t>household members and review evacuation plans. Be ready to move quickly if a tsunami warning is issued.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5631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www.redcross.org/prepare/disaster/tsunami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85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14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RESPOND:  </a:t>
            </a:r>
            <a:r>
              <a:rPr lang="en-US" dirty="0" smtClean="0"/>
              <a:t>Tsunami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2800" dirty="0"/>
              <a:t>What to Do During a </a:t>
            </a:r>
            <a:r>
              <a:rPr lang="en-US" sz="2800" dirty="0">
                <a:solidFill>
                  <a:srgbClr val="FF0000"/>
                </a:solidFill>
              </a:rPr>
              <a:t>Tsunami </a:t>
            </a:r>
            <a:r>
              <a:rPr lang="en-US" sz="2800" dirty="0" smtClean="0">
                <a:solidFill>
                  <a:srgbClr val="FF0000"/>
                </a:solidFill>
              </a:rPr>
              <a:t>Warning</a:t>
            </a:r>
            <a:endParaRPr lang="en-US" sz="2800" dirty="0">
              <a:solidFill>
                <a:srgbClr val="FF0000"/>
              </a:solidFill>
            </a:endParaRPr>
          </a:p>
          <a:p>
            <a:pPr marL="225425" indent="-225425">
              <a:buFont typeface="Wingdings" panose="05000000000000000000" pitchFamily="2" charset="2"/>
              <a:buChar char="§"/>
            </a:pPr>
            <a:r>
              <a:rPr lang="en-US" sz="2400" dirty="0"/>
              <a:t>If you hear an official tsunami warning or detect signs of a tsunami, evacuate at once.</a:t>
            </a:r>
          </a:p>
          <a:p>
            <a:pPr marL="225425" indent="-225425">
              <a:buFont typeface="Wingdings" panose="05000000000000000000" pitchFamily="2" charset="2"/>
              <a:buChar char="§"/>
            </a:pPr>
            <a:r>
              <a:rPr lang="en-US" sz="2400" dirty="0"/>
              <a:t>Take your emergency preparedness kit. Having supplies will make you more comfortable during the evacuation.</a:t>
            </a:r>
          </a:p>
          <a:p>
            <a:pPr marL="225425" indent="-225425">
              <a:buFont typeface="Wingdings" panose="05000000000000000000" pitchFamily="2" charset="2"/>
              <a:buChar char="§"/>
            </a:pPr>
            <a:r>
              <a:rPr lang="en-US" sz="2400" dirty="0"/>
              <a:t>Take your pets with you. If it is not safe for you, it’s not safe for them.</a:t>
            </a:r>
          </a:p>
          <a:p>
            <a:pPr marL="225425" indent="-225425">
              <a:buFont typeface="Wingdings" panose="05000000000000000000" pitchFamily="2" charset="2"/>
              <a:buChar char="§"/>
            </a:pPr>
            <a:r>
              <a:rPr lang="en-US" sz="2400" dirty="0"/>
              <a:t>Get to higher ground as far inland as possible. Watching a tsunami could put you in grave danger. If you can see the wave, you are too close to escape 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5631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www.redcross.org/prepare/disaster/tsunami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86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57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RECOVER:  Floods &amp; Tsunami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STAY SAFE!</a:t>
            </a:r>
          </a:p>
          <a:p>
            <a:pPr lvl="1"/>
            <a:r>
              <a:rPr lang="en-US" sz="2400" dirty="0" smtClean="0"/>
              <a:t>Go to a designated public shelter if you have been told to evacuate or you feel it is unsafe to remain in your home. Text SHELTER + your ZIP code to 43362 (4FEMA)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Register on the American Red Cross </a:t>
            </a:r>
            <a:r>
              <a:rPr lang="en-US" sz="2400" dirty="0" smtClean="0">
                <a:hlinkClick r:id="rId3"/>
              </a:rPr>
              <a:t>Safe and Well web site</a:t>
            </a:r>
            <a:r>
              <a:rPr lang="en-US" sz="2400" dirty="0" smtClean="0"/>
              <a:t> to let your family and friends know you are safe.</a:t>
            </a:r>
            <a:br>
              <a:rPr lang="en-US" sz="2400" dirty="0" smtClean="0"/>
            </a:br>
            <a:r>
              <a:rPr lang="en-US" sz="2400" dirty="0" smtClean="0"/>
              <a:t>(https://safeandwell.communityos.org/cms/index.php) 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87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8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RECOVER: Floods &amp; Tsunami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Stay informed</a:t>
            </a:r>
          </a:p>
          <a:p>
            <a:r>
              <a:rPr lang="en-US" sz="2400" dirty="0" smtClean="0"/>
              <a:t>Avoid flood waters &amp; disaster areas</a:t>
            </a:r>
          </a:p>
          <a:p>
            <a:r>
              <a:rPr lang="en-US" sz="2400" dirty="0" smtClean="0"/>
              <a:t>Heed road closed signs</a:t>
            </a:r>
          </a:p>
          <a:p>
            <a:r>
              <a:rPr lang="en-US" sz="2400" dirty="0" smtClean="0"/>
              <a:t>Wait for the “all clear” before returning home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817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www.ready.gov/floods</a:t>
            </a:r>
            <a:r>
              <a:rPr lang="en-US" sz="1600" dirty="0"/>
              <a:t>  &amp; </a:t>
            </a:r>
            <a:r>
              <a:rPr lang="en-US" sz="1600" dirty="0">
                <a:hlinkClick r:id="rId4"/>
              </a:rPr>
              <a:t>http://www.floodsafety.noaa.gov/during.shtml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88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5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the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What, if anything, can be done to prevent this disaster from occurring?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89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85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risk</a:t>
            </a:r>
            <a:endParaRPr lang="en-US" dirty="0" smtClean="0"/>
          </a:p>
        </p:txBody>
      </p:sp>
      <p:sp>
        <p:nvSpPr>
          <p:cNvPr id="294917" name="Rectangle 5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800" dirty="0"/>
              <a:t>The Function of </a:t>
            </a:r>
            <a:r>
              <a:rPr lang="en-US" sz="2800" dirty="0" smtClean="0"/>
              <a:t>Rivers</a:t>
            </a:r>
          </a:p>
          <a:p>
            <a:pPr marL="45720" indent="0">
              <a:buNone/>
            </a:pPr>
            <a:endParaRPr lang="en-US" sz="2800" dirty="0" smtClean="0"/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Move runoff away from land and out to the sea (or lake)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Transport sediments (erosion)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88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the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What, if anything, can be done to prevent this disaster from occurring</a:t>
            </a:r>
            <a:r>
              <a:rPr lang="en-US" sz="2800" dirty="0" smtClean="0"/>
              <a:t>?</a:t>
            </a:r>
          </a:p>
          <a:p>
            <a:endParaRPr lang="en-US" sz="2800" dirty="0"/>
          </a:p>
          <a:p>
            <a:pPr lvl="1"/>
            <a:r>
              <a:rPr lang="en-US" sz="2400" dirty="0" smtClean="0"/>
              <a:t>Don’t build in flood plains, or on alluvial fans, or on barrier islands, or along the coast.</a:t>
            </a:r>
          </a:p>
          <a:p>
            <a:pPr lvl="1"/>
            <a:endParaRPr lang="en-US" sz="2400" dirty="0"/>
          </a:p>
          <a:p>
            <a:pPr marL="200025" lvl="1" indent="0">
              <a:buNone/>
            </a:pPr>
            <a:r>
              <a:rPr lang="en-US" sz="2400" dirty="0" smtClean="0"/>
              <a:t>    Not really an option . . . 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90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33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the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can be done to reduce the damages caused by this disaster?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91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6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the risk</a:t>
            </a:r>
            <a:r>
              <a:rPr lang="en-US" altLang="en-US" dirty="0" smtClean="0"/>
              <a:t>:  Societal Responses</a:t>
            </a:r>
          </a:p>
        </p:txBody>
      </p:sp>
      <p:sp>
        <p:nvSpPr>
          <p:cNvPr id="463875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dirty="0" smtClean="0"/>
              <a:t>Hard Responses</a:t>
            </a:r>
          </a:p>
          <a:p>
            <a:pPr lvl="1"/>
            <a:r>
              <a:rPr lang="en-US" altLang="en-US" sz="2400" dirty="0" smtClean="0"/>
              <a:t>Dams</a:t>
            </a:r>
          </a:p>
          <a:p>
            <a:pPr lvl="1"/>
            <a:r>
              <a:rPr lang="en-US" altLang="en-US" sz="2400" dirty="0" smtClean="0"/>
              <a:t>Levees</a:t>
            </a:r>
          </a:p>
          <a:p>
            <a:pPr lvl="1"/>
            <a:r>
              <a:rPr lang="en-US" altLang="en-US" sz="2400" dirty="0" smtClean="0"/>
              <a:t>Channelization</a:t>
            </a:r>
          </a:p>
        </p:txBody>
      </p:sp>
      <p:sp>
        <p:nvSpPr>
          <p:cNvPr id="463876" name="Rectangle 4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smtClean="0"/>
              <a:t>Soft Responses</a:t>
            </a:r>
          </a:p>
          <a:p>
            <a:pPr lvl="1"/>
            <a:r>
              <a:rPr lang="en-US" altLang="en-US" sz="2400" smtClean="0"/>
              <a:t>Watershed Management</a:t>
            </a:r>
          </a:p>
          <a:p>
            <a:pPr lvl="2"/>
            <a:r>
              <a:rPr lang="en-US" altLang="en-US" sz="2000" smtClean="0"/>
              <a:t>Zoning and Land Use</a:t>
            </a:r>
          </a:p>
          <a:p>
            <a:pPr lvl="2"/>
            <a:r>
              <a:rPr lang="en-US" altLang="en-US" sz="2000" smtClean="0"/>
              <a:t>Insurance</a:t>
            </a:r>
          </a:p>
          <a:p>
            <a:pPr lvl="2"/>
            <a:r>
              <a:rPr lang="en-US" altLang="en-US" sz="2000" smtClean="0"/>
              <a:t>Erosion Control</a:t>
            </a:r>
          </a:p>
          <a:p>
            <a:pPr lvl="1"/>
            <a:r>
              <a:rPr lang="en-US" altLang="en-US" sz="2400" smtClean="0"/>
              <a:t>Forecasting</a:t>
            </a:r>
            <a:endParaRPr lang="en-US" alt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92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86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127479" y="762000"/>
            <a:ext cx="3377133" cy="856938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en-US" dirty="0" smtClean="0"/>
              <a:t>Dams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127478" y="1645920"/>
            <a:ext cx="3657600" cy="4572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Prevents downstream flooding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Prevents </a:t>
            </a:r>
            <a:r>
              <a:rPr lang="en-US" sz="2400" dirty="0"/>
              <a:t>scour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Prevents sediments from reaching the ocean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Prevents groundwater recharge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3008984" y="5500468"/>
            <a:ext cx="2097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Created by S. Leyva © 2006</a:t>
            </a:r>
          </a:p>
        </p:txBody>
      </p:sp>
      <p:pic>
        <p:nvPicPr>
          <p:cNvPr id="8" name="Picture 3" descr="dam_map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 b="9571"/>
          <a:stretch>
            <a:fillRect/>
          </a:stretch>
        </p:blipFill>
        <p:spPr bwMode="auto">
          <a:xfrm>
            <a:off x="132642" y="267286"/>
            <a:ext cx="7849773" cy="523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93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68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 descr="F12-23"/>
          <p:cNvSpPr>
            <a:spLocks noGrp="1" noChangeAspect="1" noChangeArrowheads="1"/>
          </p:cNvSpPr>
          <p:nvPr isPhoto="1"/>
        </p:nvSpPr>
        <p:spPr bwMode="auto">
          <a:xfrm>
            <a:off x="1793876" y="0"/>
            <a:ext cx="860266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94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98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Levees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3" descr="F12-10"/>
          <p:cNvSpPr>
            <a:spLocks noGrp="1" noChangeAspect="1" noChangeArrowheads="1"/>
          </p:cNvSpPr>
          <p:nvPr>
            <p:ph type="pic" idx="1"/>
          </p:nvPr>
        </p:nvSpPr>
        <p:spPr bwMode="auto">
          <a:xfrm>
            <a:off x="91440" y="1463040"/>
            <a:ext cx="7895731" cy="384048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95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07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3" descr="F12-01"/>
          <p:cNvSpPr>
            <a:spLocks noGrp="1" noChangeAspect="1" noChangeArrowheads="1"/>
          </p:cNvSpPr>
          <p:nvPr/>
        </p:nvSpPr>
        <p:spPr bwMode="auto">
          <a:xfrm>
            <a:off x="731520" y="0"/>
            <a:ext cx="10733935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96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95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 descr="F12-02"/>
          <p:cNvSpPr>
            <a:spLocks noGrp="1" noChangeAspect="1" noChangeArrowheads="1"/>
          </p:cNvSpPr>
          <p:nvPr isPhoto="1"/>
        </p:nvSpPr>
        <p:spPr bwMode="auto">
          <a:xfrm>
            <a:off x="789481" y="0"/>
            <a:ext cx="10647459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97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34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United States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341119" y="2365861"/>
            <a:ext cx="4937759" cy="372014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Disaster relief instead of disaster avoidance</a:t>
            </a:r>
          </a:p>
          <a:p>
            <a:r>
              <a:rPr lang="en-US" sz="2400" dirty="0" smtClean="0"/>
              <a:t>Insufficient planning </a:t>
            </a:r>
          </a:p>
          <a:p>
            <a:r>
              <a:rPr lang="en-US" sz="2400" dirty="0"/>
              <a:t>Riskier </a:t>
            </a:r>
            <a:r>
              <a:rPr lang="en-US" sz="2400" dirty="0" smtClean="0"/>
              <a:t>design</a:t>
            </a:r>
          </a:p>
          <a:p>
            <a:r>
              <a:rPr lang="en-US" sz="2400" dirty="0"/>
              <a:t>Safety compromised by </a:t>
            </a:r>
            <a:r>
              <a:rPr lang="en-US" sz="2400" dirty="0" smtClean="0"/>
              <a:t>bureaucracy</a:t>
            </a:r>
          </a:p>
          <a:p>
            <a:r>
              <a:rPr lang="en-US" sz="2400" dirty="0"/>
              <a:t>Poor </a:t>
            </a:r>
            <a:r>
              <a:rPr lang="en-US" sz="2400" dirty="0" smtClean="0"/>
              <a:t>maintenance</a:t>
            </a:r>
          </a:p>
          <a:p>
            <a:r>
              <a:rPr lang="en-US" sz="2400" dirty="0"/>
              <a:t>Insufficient funds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 smtClean="0"/>
              <a:t>Netherlands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278879" y="2365861"/>
            <a:ext cx="5323507" cy="372014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Disaster avoidance </a:t>
            </a:r>
            <a:r>
              <a:rPr lang="en-US" sz="2400" dirty="0" smtClean="0"/>
              <a:t>first priority</a:t>
            </a:r>
            <a:endParaRPr lang="en-US" sz="2400" dirty="0"/>
          </a:p>
          <a:p>
            <a:r>
              <a:rPr lang="en-US" sz="2400" dirty="0" smtClean="0"/>
              <a:t>Thinking </a:t>
            </a:r>
            <a:r>
              <a:rPr lang="en-US" sz="2400" dirty="0"/>
              <a:t>long </a:t>
            </a:r>
            <a:r>
              <a:rPr lang="en-US" sz="2400" dirty="0" smtClean="0"/>
              <a:t>term (10,000   year design)</a:t>
            </a:r>
          </a:p>
          <a:p>
            <a:r>
              <a:rPr lang="en-US" sz="2400" dirty="0"/>
              <a:t>Less reliance on solid barriers (marsh plains and specially constructed </a:t>
            </a:r>
            <a:r>
              <a:rPr lang="en-US" sz="2400" dirty="0" smtClean="0"/>
              <a:t>rivers)</a:t>
            </a:r>
          </a:p>
          <a:p>
            <a:r>
              <a:rPr lang="en-US" sz="2400" dirty="0" smtClean="0"/>
              <a:t>Tough</a:t>
            </a:r>
            <a:r>
              <a:rPr lang="en-US" sz="2400" dirty="0"/>
              <a:t>, synthetic textiles to better anchor earthen </a:t>
            </a:r>
            <a:r>
              <a:rPr lang="en-US" sz="2400" dirty="0" smtClean="0"/>
              <a:t>levees</a:t>
            </a:r>
          </a:p>
          <a:p>
            <a:r>
              <a:rPr lang="en-US" sz="2400" dirty="0"/>
              <a:t>Better monitoring systems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the risk</a:t>
            </a:r>
            <a:r>
              <a:rPr lang="en-US" altLang="en-US" dirty="0" smtClean="0"/>
              <a:t>:  Societal Responses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19446"/>
            <a:ext cx="7483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science.howstuffworks.com/engineering/structural/levee.htm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98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88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5397" y="344774"/>
            <a:ext cx="4489215" cy="4913026"/>
          </a:xfrm>
        </p:spPr>
        <p:txBody>
          <a:bodyPr>
            <a:noAutofit/>
          </a:bodyPr>
          <a:lstStyle/>
          <a:p>
            <a:r>
              <a:rPr lang="en-US" sz="2400" dirty="0"/>
              <a:t>Map of the Netherlands with relief and depth, including provincial borders. Cities and motorways are faintly visible through the relief image for orientation purposes. The terrain height varies from approximately −7 meter (−23 </a:t>
            </a:r>
            <a:r>
              <a:rPr lang="en-US" sz="2400" dirty="0" err="1"/>
              <a:t>ft</a:t>
            </a:r>
            <a:r>
              <a:rPr lang="en-US" sz="2400" dirty="0"/>
              <a:t>; below sea level, dark green) to approximately 322.7 meter (1,059 </a:t>
            </a:r>
            <a:r>
              <a:rPr lang="en-US" sz="2400" dirty="0" err="1"/>
              <a:t>ft</a:t>
            </a:r>
            <a:r>
              <a:rPr lang="en-US" sz="2400" dirty="0"/>
              <a:t>; above sea level, light green). </a:t>
            </a:r>
          </a:p>
        </p:txBody>
      </p:sp>
      <p:pic>
        <p:nvPicPr>
          <p:cNvPr id="8" name="Picture 4" descr="2012-NL-prov-relief-3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981075" cy="684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519446"/>
            <a:ext cx="3449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</a:t>
            </a:r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tinyurl.com/oqoqfbj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99</a:t>
            </a:fld>
            <a:r>
              <a:rPr lang="en-US" smtClean="0"/>
              <a:t> / 114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5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B7E3C02-E47E-4702-8BC9-1082997D9C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0</TotalTime>
  <Words>3469</Words>
  <Application>Microsoft Office PowerPoint</Application>
  <PresentationFormat>Widescreen</PresentationFormat>
  <Paragraphs>678</Paragraphs>
  <Slides>114</Slides>
  <Notes>80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2" baseType="lpstr">
      <vt:lpstr>Arial</vt:lpstr>
      <vt:lpstr>Book Antiqua</vt:lpstr>
      <vt:lpstr>Comic Sans MS</vt:lpstr>
      <vt:lpstr>Georgia</vt:lpstr>
      <vt:lpstr>Times New Roman</vt:lpstr>
      <vt:lpstr>Wingdings</vt:lpstr>
      <vt:lpstr>Ocean 16x9</vt:lpstr>
      <vt:lpstr>Worksheet</vt:lpstr>
      <vt:lpstr>Floods</vt:lpstr>
      <vt:lpstr>Assessing the risk</vt:lpstr>
      <vt:lpstr>Assessing the risk</vt:lpstr>
      <vt:lpstr>PowerPoint Presentation</vt:lpstr>
      <vt:lpstr>Observed changes in sea level relative to land elevation in the United States between 1958 and 2008.</vt:lpstr>
      <vt:lpstr>Assessing the risk</vt:lpstr>
      <vt:lpstr>Assessing the risk</vt:lpstr>
      <vt:lpstr>Assessing the risk</vt:lpstr>
      <vt:lpstr>Assessing the risk</vt:lpstr>
      <vt:lpstr>North American Drainage Basins</vt:lpstr>
      <vt:lpstr>Types of Drainage Patterns</vt:lpstr>
      <vt:lpstr>The drainage basin of the Mississippi River</vt:lpstr>
      <vt:lpstr>Assessing the risk</vt:lpstr>
      <vt:lpstr>U.S. Watersheds</vt:lpstr>
      <vt:lpstr>California Watersheds</vt:lpstr>
      <vt:lpstr>Assessing the risk</vt:lpstr>
      <vt:lpstr>Assessing the risk:  Hydrograph Analysis</vt:lpstr>
      <vt:lpstr>Assessing the risk</vt:lpstr>
      <vt:lpstr>PowerPoint Presentation</vt:lpstr>
      <vt:lpstr>PowerPoint Presentation</vt:lpstr>
      <vt:lpstr>Example of a National Flood Insurance  flood hazard map for part of East Lansing, Michigan</vt:lpstr>
      <vt:lpstr>Assessing the risk</vt:lpstr>
      <vt:lpstr>Assessing the risk</vt:lpstr>
      <vt:lpstr>PowerPoint Presentation</vt:lpstr>
      <vt:lpstr>Assessing the risk</vt:lpstr>
      <vt:lpstr>Assessing the risk</vt:lpstr>
      <vt:lpstr>Determination of Past Events</vt:lpstr>
      <vt:lpstr>Assessing the risk</vt:lpstr>
      <vt:lpstr>Types of floods</vt:lpstr>
      <vt:lpstr>Flood damage is caused by:</vt:lpstr>
      <vt:lpstr>Flood Styles:  Flash Floods</vt:lpstr>
      <vt:lpstr>Flood Styles:  Flash Floods</vt:lpstr>
      <vt:lpstr>PowerPoint Presentation</vt:lpstr>
      <vt:lpstr>Flood Styles:  Regional Floods</vt:lpstr>
      <vt:lpstr>Flood Styles:  Regional Floods</vt:lpstr>
      <vt:lpstr>Flood Styles:  Regional Floods</vt:lpstr>
      <vt:lpstr>Flood Styles:  Regional Floods</vt:lpstr>
      <vt:lpstr>Flood Styles:  Regional Floods</vt:lpstr>
      <vt:lpstr>PowerPoint Presentation</vt:lpstr>
      <vt:lpstr>PowerPoint Presentation</vt:lpstr>
      <vt:lpstr>Flood Styles:  Regional Floods</vt:lpstr>
      <vt:lpstr>Flood Styles:  Regional Floods</vt:lpstr>
      <vt:lpstr>PowerPoint Presentation</vt:lpstr>
      <vt:lpstr>PowerPoint Presentation</vt:lpstr>
      <vt:lpstr>Levee Breech</vt:lpstr>
      <vt:lpstr>Flood Styles:  Urban Flood</vt:lpstr>
      <vt:lpstr>Flood Styles:  Ice Jams</vt:lpstr>
      <vt:lpstr>Flood Styles: Dam Failure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Flood Styles: Dam Failure</vt:lpstr>
      <vt:lpstr>Flood Styles: Dam Failure</vt:lpstr>
      <vt:lpstr>Flood Styles:  Coastal Flood</vt:lpstr>
      <vt:lpstr>Flood Styles:  Coastal Flood</vt:lpstr>
      <vt:lpstr>Flood Styles:  Coastal Flood</vt:lpstr>
      <vt:lpstr>PowerPoint Presentation</vt:lpstr>
      <vt:lpstr>Hurricane Sandy storm surge makes its way through Atlantic City, N.J. (c) 6abc Action News</vt:lpstr>
      <vt:lpstr>Flood Styles:  Coastal Flood</vt:lpstr>
      <vt:lpstr>Flood Styles:  Coastal Flood</vt:lpstr>
      <vt:lpstr>2011 tsunami damage in the port city of Minamisanriku, Japan</vt:lpstr>
      <vt:lpstr>Flood Styles:  Coastal Flood</vt:lpstr>
      <vt:lpstr>PowerPoint Presentation</vt:lpstr>
      <vt:lpstr>PowerPoint Presentation</vt:lpstr>
      <vt:lpstr>Weight of sediments  + erosion + urbanization  ______________  Subsidence of the Mississippi River Delta </vt:lpstr>
      <vt:lpstr>Coastal Change in South Eastern Louisiana</vt:lpstr>
      <vt:lpstr>Flood Styles:  Coastal Flood</vt:lpstr>
      <vt:lpstr>Flood Styles:  Coastal Flood</vt:lpstr>
      <vt:lpstr>Flood Styles:  Coastal Flood</vt:lpstr>
      <vt:lpstr>PowerPoint Presentation</vt:lpstr>
      <vt:lpstr>PowerPoint Presentation</vt:lpstr>
      <vt:lpstr>Prepare, Respond, &amp; Recover</vt:lpstr>
      <vt:lpstr>PREPARE:  Floods</vt:lpstr>
      <vt:lpstr>PREPARE:  Floods</vt:lpstr>
      <vt:lpstr>PREPARE:  Floods</vt:lpstr>
      <vt:lpstr>PREPARE:  Floods</vt:lpstr>
      <vt:lpstr>PREPARE:  Tsunami</vt:lpstr>
      <vt:lpstr>RESPOND:  Floods</vt:lpstr>
      <vt:lpstr>RESPOND:  Tsunami</vt:lpstr>
      <vt:lpstr>RESPOND:  Tsunami</vt:lpstr>
      <vt:lpstr>RESPOND:  Tsunami</vt:lpstr>
      <vt:lpstr>RECOVER:  Floods &amp; Tsunami</vt:lpstr>
      <vt:lpstr>RECOVER: Floods &amp; Tsunami</vt:lpstr>
      <vt:lpstr>Reducing the risk</vt:lpstr>
      <vt:lpstr>Reducing the risk</vt:lpstr>
      <vt:lpstr>Reducing the risk</vt:lpstr>
      <vt:lpstr>Reducing the risk:  Societal Responses</vt:lpstr>
      <vt:lpstr>Dams</vt:lpstr>
      <vt:lpstr>PowerPoint Presentation</vt:lpstr>
      <vt:lpstr>Levees</vt:lpstr>
      <vt:lpstr>PowerPoint Presentation</vt:lpstr>
      <vt:lpstr>PowerPoint Presentation</vt:lpstr>
      <vt:lpstr>Reducing the risk:  Societal Responses</vt:lpstr>
      <vt:lpstr>PowerPoint Presentation</vt:lpstr>
      <vt:lpstr>Aerial view of the dike system in the Netherlands</vt:lpstr>
      <vt:lpstr>How to  Climate-Proof a Country</vt:lpstr>
      <vt:lpstr>The Sand Engine, 2012</vt:lpstr>
      <vt:lpstr>The Maeslant barrier</vt:lpstr>
      <vt:lpstr>Reducing the risk:  Flood Control Channels</vt:lpstr>
      <vt:lpstr>PowerPoint Presentation</vt:lpstr>
      <vt:lpstr>Los Angeles River Revitalization Master Plan </vt:lpstr>
      <vt:lpstr>LA River near Marsh Park</vt:lpstr>
      <vt:lpstr>LA River near Marsh Park</vt:lpstr>
      <vt:lpstr>Reducing the risk: Watershed Management</vt:lpstr>
      <vt:lpstr>Reducing the risk: Watershed Management</vt:lpstr>
      <vt:lpstr>Reducing the risk: Watershed Management</vt:lpstr>
      <vt:lpstr>Reducing the risk: Watershed Management</vt:lpstr>
      <vt:lpstr>FEMA Coastal Zones and Limit of Moderate Wave Action (LiMWA)</vt:lpstr>
      <vt:lpstr>~ end ~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2015-08-27T20:04:48Z</dcterms:created>
  <dcterms:modified xsi:type="dcterms:W3CDTF">2015-09-08T23:03:55Z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TC028952569991</vt:lpwstr>
  </property>
</Properties>
</file>