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6964" y="0"/>
            <a:ext cx="8841435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16964" y="0"/>
            <a:ext cx="3810" cy="3856354"/>
          </a:xfrm>
          <a:custGeom>
            <a:avLst/>
            <a:gdLst/>
            <a:ahLst/>
            <a:cxnLst/>
            <a:rect l="l" t="t" r="r" b="b"/>
            <a:pathLst>
              <a:path w="3809" h="3856354">
                <a:moveTo>
                  <a:pt x="0" y="3856062"/>
                </a:moveTo>
                <a:lnTo>
                  <a:pt x="3517" y="3856062"/>
                </a:lnTo>
                <a:lnTo>
                  <a:pt x="3517" y="0"/>
                </a:lnTo>
                <a:lnTo>
                  <a:pt x="0" y="0"/>
                </a:lnTo>
                <a:lnTo>
                  <a:pt x="0" y="38560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216964" y="0"/>
            <a:ext cx="8841740" cy="3838575"/>
          </a:xfrm>
          <a:custGeom>
            <a:avLst/>
            <a:gdLst/>
            <a:ahLst/>
            <a:cxnLst/>
            <a:rect l="l" t="t" r="r" b="b"/>
            <a:pathLst>
              <a:path w="8841740" h="3838575">
                <a:moveTo>
                  <a:pt x="0" y="3838575"/>
                </a:moveTo>
                <a:lnTo>
                  <a:pt x="8841435" y="3838575"/>
                </a:lnTo>
                <a:lnTo>
                  <a:pt x="8841435" y="0"/>
                </a:lnTo>
                <a:lnTo>
                  <a:pt x="0" y="0"/>
                </a:lnTo>
                <a:lnTo>
                  <a:pt x="0" y="383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3175"/>
            <a:ext cx="1130300" cy="7766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30300" y="6350"/>
            <a:ext cx="86995" cy="7766050"/>
          </a:xfrm>
          <a:custGeom>
            <a:avLst/>
            <a:gdLst/>
            <a:ahLst/>
            <a:cxnLst/>
            <a:rect l="l" t="t" r="r" b="b"/>
            <a:pathLst>
              <a:path w="86994" h="7766050">
                <a:moveTo>
                  <a:pt x="0" y="7766050"/>
                </a:moveTo>
                <a:lnTo>
                  <a:pt x="86664" y="7766050"/>
                </a:lnTo>
                <a:lnTo>
                  <a:pt x="86664" y="0"/>
                </a:lnTo>
                <a:lnTo>
                  <a:pt x="0" y="0"/>
                </a:lnTo>
                <a:lnTo>
                  <a:pt x="0" y="7766050"/>
                </a:lnTo>
                <a:close/>
              </a:path>
            </a:pathLst>
          </a:custGeom>
          <a:solidFill>
            <a:srgbClr val="964C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436" y="2899228"/>
            <a:ext cx="9195526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055686" y="7480772"/>
            <a:ext cx="1796415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actfinder.census.gov/home/saff/main" TargetMode="External"/><Relationship Id="rId3" Type="http://schemas.openxmlformats.org/officeDocument/2006/relationships/hyperlink" Target="http://factfinder2/" TargetMode="External"/><Relationship Id="rId4" Type="http://schemas.openxmlformats.org/officeDocument/2006/relationships/image" Target="../media/image6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Relationship Id="rId4" Type="http://schemas.openxmlformats.org/officeDocument/2006/relationships/hyperlink" Target="http://coastalsocioeconomics.noaa.gov/coast_defined.html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Relationship Id="rId4" Type="http://schemas.openxmlformats.org/officeDocument/2006/relationships/image" Target="../media/image7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://stateofthecoast.noaa.gov/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792" y="1012579"/>
            <a:ext cx="330200" cy="51339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  <a:tabLst>
                <a:tab pos="1563370" algn="l"/>
                <a:tab pos="2818130" algn="l"/>
                <a:tab pos="3253740" algn="l"/>
                <a:tab pos="3843020" algn="l"/>
              </a:tabLst>
            </a:pP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N</a:t>
            </a:r>
            <a:r>
              <a:rPr dirty="0" sz="2400" spc="-27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O</a:t>
            </a:r>
            <a:r>
              <a:rPr dirty="0" sz="2400" spc="-39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A</a:t>
            </a:r>
            <a:r>
              <a:rPr dirty="0" sz="2400" spc="-27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A</a:t>
            </a:r>
            <a:r>
              <a:rPr dirty="0" sz="2400" spc="-39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r>
              <a:rPr dirty="0" sz="2400" spc="430">
                <a:solidFill>
                  <a:srgbClr val="DCD9CF"/>
                </a:solidFill>
                <a:latin typeface="Felix Titling"/>
                <a:cs typeface="Felix Titling"/>
              </a:rPr>
              <a:t>’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s	S</a:t>
            </a:r>
            <a:r>
              <a:rPr dirty="0" sz="2400" spc="-27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r>
              <a:rPr dirty="0" sz="2400" spc="235">
                <a:solidFill>
                  <a:srgbClr val="DCD9CF"/>
                </a:solidFill>
                <a:latin typeface="Felix Titling"/>
                <a:cs typeface="Felix Titling"/>
              </a:rPr>
              <a:t>T</a:t>
            </a:r>
            <a:r>
              <a:rPr dirty="0" sz="2400" spc="220">
                <a:solidFill>
                  <a:srgbClr val="DCD9CF"/>
                </a:solidFill>
                <a:latin typeface="Felix Titling"/>
                <a:cs typeface="Felix Titling"/>
              </a:rPr>
              <a:t>A</a:t>
            </a:r>
            <a:r>
              <a:rPr dirty="0" sz="2400" spc="430">
                <a:solidFill>
                  <a:srgbClr val="DCD9CF"/>
                </a:solidFill>
                <a:latin typeface="Felix Titling"/>
                <a:cs typeface="Felix Titling"/>
              </a:rPr>
              <a:t>T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E	</a:t>
            </a:r>
            <a:r>
              <a:rPr dirty="0" sz="1600" spc="285">
                <a:solidFill>
                  <a:srgbClr val="DCD9CF"/>
                </a:solidFill>
                <a:latin typeface="Felix Titling"/>
                <a:cs typeface="Felix Titling"/>
              </a:rPr>
              <a:t>O</a:t>
            </a:r>
            <a:r>
              <a:rPr dirty="0" sz="1600">
                <a:solidFill>
                  <a:srgbClr val="DCD9CF"/>
                </a:solidFill>
                <a:latin typeface="Felix Titling"/>
                <a:cs typeface="Felix Titling"/>
              </a:rPr>
              <a:t>F	</a:t>
            </a:r>
            <a:r>
              <a:rPr dirty="0" sz="1600" spc="285">
                <a:solidFill>
                  <a:srgbClr val="DCD9CF"/>
                </a:solidFill>
                <a:latin typeface="Felix Titling"/>
                <a:cs typeface="Felix Titling"/>
              </a:rPr>
              <a:t>TH</a:t>
            </a:r>
            <a:r>
              <a:rPr dirty="0" sz="1600">
                <a:solidFill>
                  <a:srgbClr val="DCD9CF"/>
                </a:solidFill>
                <a:latin typeface="Felix Titling"/>
                <a:cs typeface="Felix Titling"/>
              </a:rPr>
              <a:t>E</a:t>
            </a:r>
            <a:r>
              <a:rPr dirty="0" sz="1600">
                <a:solidFill>
                  <a:srgbClr val="DCD9CF"/>
                </a:solidFill>
                <a:latin typeface="Felix Titling"/>
                <a:cs typeface="Felix Titling"/>
              </a:rPr>
              <a:t>	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C</a:t>
            </a:r>
            <a:r>
              <a:rPr dirty="0" sz="2400" spc="-30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O</a:t>
            </a:r>
            <a:r>
              <a:rPr dirty="0" sz="2400" spc="-39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r>
              <a:rPr dirty="0" sz="2400" spc="430">
                <a:solidFill>
                  <a:srgbClr val="DCD9CF"/>
                </a:solidFill>
                <a:latin typeface="Felix Titling"/>
                <a:cs typeface="Felix Titling"/>
              </a:rPr>
              <a:t>AS</a:t>
            </a:r>
            <a:r>
              <a:rPr dirty="0" sz="2400">
                <a:solidFill>
                  <a:srgbClr val="DCD9CF"/>
                </a:solidFill>
                <a:latin typeface="Felix Titling"/>
                <a:cs typeface="Felix Titling"/>
              </a:rPr>
              <a:t>T</a:t>
            </a:r>
            <a:r>
              <a:rPr dirty="0" sz="2400" spc="-270">
                <a:solidFill>
                  <a:srgbClr val="DCD9CF"/>
                </a:solidFill>
                <a:latin typeface="Felix Titling"/>
                <a:cs typeface="Felix Titling"/>
              </a:rPr>
              <a:t> </a:t>
            </a:r>
            <a:endParaRPr sz="2400">
              <a:latin typeface="Felix Titling"/>
              <a:cs typeface="Felix Titli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750" y="6818845"/>
            <a:ext cx="446463" cy="44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51935">
              <a:lnSpc>
                <a:spcPct val="100000"/>
              </a:lnSpc>
            </a:pPr>
            <a:r>
              <a:rPr dirty="0" spc="-35"/>
              <a:t>N</a:t>
            </a:r>
            <a:r>
              <a:rPr dirty="0" spc="-60"/>
              <a:t>a</a:t>
            </a:r>
            <a:r>
              <a:rPr dirty="0" spc="-30"/>
              <a:t>ti</a:t>
            </a:r>
            <a:r>
              <a:rPr dirty="0" spc="-30"/>
              <a:t>ona</a:t>
            </a:r>
            <a:r>
              <a:rPr dirty="0"/>
              <a:t>l</a:t>
            </a:r>
            <a:r>
              <a:rPr dirty="0" spc="-60"/>
              <a:t> </a:t>
            </a:r>
            <a:r>
              <a:rPr dirty="0" spc="-30"/>
              <a:t>Coa</a:t>
            </a:r>
            <a:r>
              <a:rPr dirty="0" spc="-65"/>
              <a:t>st</a:t>
            </a:r>
            <a:r>
              <a:rPr dirty="0" spc="-30"/>
              <a:t>a</a:t>
            </a:r>
            <a:r>
              <a:rPr dirty="0"/>
              <a:t>l</a:t>
            </a:r>
            <a:r>
              <a:rPr dirty="0" spc="-60"/>
              <a:t> </a:t>
            </a:r>
            <a:r>
              <a:rPr dirty="0" spc="-90"/>
              <a:t>P</a:t>
            </a:r>
            <a:r>
              <a:rPr dirty="0" spc="-30"/>
              <a:t>opul</a:t>
            </a:r>
            <a:r>
              <a:rPr dirty="0" spc="-60"/>
              <a:t>a</a:t>
            </a:r>
            <a:r>
              <a:rPr dirty="0" spc="-30"/>
              <a:t>ti</a:t>
            </a:r>
            <a:r>
              <a:rPr dirty="0" spc="-30"/>
              <a:t>o</a:t>
            </a:r>
            <a:r>
              <a:rPr dirty="0"/>
              <a:t>n</a:t>
            </a:r>
            <a:r>
              <a:rPr dirty="0" spc="-60"/>
              <a:t> </a:t>
            </a:r>
            <a:r>
              <a:rPr dirty="0" spc="-80"/>
              <a:t>R</a:t>
            </a:r>
            <a:r>
              <a:rPr dirty="0" spc="-30"/>
              <a:t>eport</a:t>
            </a:r>
          </a:p>
          <a:p>
            <a:pPr marL="5027930">
              <a:lnSpc>
                <a:spcPct val="100000"/>
              </a:lnSpc>
              <a:spcBef>
                <a:spcPts val="190"/>
              </a:spcBef>
            </a:pPr>
            <a:r>
              <a:rPr dirty="0" sz="1800" spc="120" i="1">
                <a:solidFill>
                  <a:srgbClr val="0089A7"/>
                </a:solidFill>
                <a:latin typeface="Calibri"/>
                <a:cs typeface="Calibri"/>
              </a:rPr>
              <a:t>P</a:t>
            </a:r>
            <a:r>
              <a:rPr dirty="0" sz="1800" spc="160" i="1">
                <a:solidFill>
                  <a:srgbClr val="0089A7"/>
                </a:solidFill>
                <a:latin typeface="Calibri"/>
                <a:cs typeface="Calibri"/>
              </a:rPr>
              <a:t>opulatio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n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7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spc="150" i="1">
                <a:solidFill>
                  <a:srgbClr val="0089A7"/>
                </a:solidFill>
                <a:latin typeface="Calibri"/>
                <a:cs typeface="Calibri"/>
              </a:rPr>
              <a:t>re</a:t>
            </a:r>
            <a:r>
              <a:rPr dirty="0" sz="1800" spc="160" i="1">
                <a:solidFill>
                  <a:srgbClr val="0089A7"/>
                </a:solidFill>
                <a:latin typeface="Calibri"/>
                <a:cs typeface="Calibri"/>
              </a:rPr>
              <a:t>nd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60" i="1">
                <a:solidFill>
                  <a:srgbClr val="0089A7"/>
                </a:solidFill>
                <a:latin typeface="Calibri"/>
                <a:cs typeface="Calibri"/>
              </a:rPr>
              <a:t>fro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m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50" i="1">
                <a:solidFill>
                  <a:srgbClr val="0089A7"/>
                </a:solidFill>
                <a:latin typeface="Calibri"/>
                <a:cs typeface="Calibri"/>
              </a:rPr>
              <a:t>197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0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40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50" i="1">
                <a:solidFill>
                  <a:srgbClr val="0089A7"/>
                </a:solidFill>
                <a:latin typeface="Calibri"/>
                <a:cs typeface="Calibri"/>
              </a:rPr>
              <a:t>202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0</a:t>
            </a:r>
            <a:r>
              <a:rPr dirty="0" sz="1800" spc="-24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0" y="471805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214629"/>
                </a:moveTo>
                <a:lnTo>
                  <a:pt x="0" y="0"/>
                </a:lnTo>
                <a:lnTo>
                  <a:pt x="0" y="21462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49450" y="3884307"/>
            <a:ext cx="8096250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49450" y="471792"/>
            <a:ext cx="8108950" cy="214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0058400" cy="471805"/>
          </a:xfrm>
          <a:custGeom>
            <a:avLst/>
            <a:gdLst/>
            <a:ahLst/>
            <a:cxnLst/>
            <a:rect l="l" t="t" r="r" b="b"/>
            <a:pathLst>
              <a:path w="10058400" h="471805">
                <a:moveTo>
                  <a:pt x="0" y="471792"/>
                </a:moveTo>
                <a:lnTo>
                  <a:pt x="10058400" y="471792"/>
                </a:lnTo>
                <a:lnTo>
                  <a:pt x="10058400" y="0"/>
                </a:lnTo>
                <a:lnTo>
                  <a:pt x="0" y="0"/>
                </a:lnTo>
                <a:lnTo>
                  <a:pt x="0" y="471792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82371" y="6435001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82371" y="5881992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82371" y="5314924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82371" y="4755896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90320" y="5330455"/>
            <a:ext cx="2356485" cy="1086485"/>
          </a:xfrm>
          <a:custGeom>
            <a:avLst/>
            <a:gdLst/>
            <a:ahLst/>
            <a:cxnLst/>
            <a:rect l="l" t="t" r="r" b="b"/>
            <a:pathLst>
              <a:path w="2356484" h="1086485">
                <a:moveTo>
                  <a:pt x="1870590" y="554243"/>
                </a:moveTo>
                <a:lnTo>
                  <a:pt x="2104898" y="1083564"/>
                </a:lnTo>
                <a:lnTo>
                  <a:pt x="2108873" y="1086065"/>
                </a:lnTo>
                <a:lnTo>
                  <a:pt x="2112848" y="1085342"/>
                </a:lnTo>
                <a:lnTo>
                  <a:pt x="2207782" y="1066304"/>
                </a:lnTo>
                <a:lnTo>
                  <a:pt x="2119960" y="1066304"/>
                </a:lnTo>
                <a:lnTo>
                  <a:pt x="2109825" y="1059891"/>
                </a:lnTo>
                <a:lnTo>
                  <a:pt x="2116526" y="1058547"/>
                </a:lnTo>
                <a:lnTo>
                  <a:pt x="1893976" y="555764"/>
                </a:lnTo>
                <a:lnTo>
                  <a:pt x="1872081" y="555764"/>
                </a:lnTo>
                <a:lnTo>
                  <a:pt x="1870590" y="554243"/>
                </a:lnTo>
                <a:close/>
              </a:path>
              <a:path w="2356484" h="1086485">
                <a:moveTo>
                  <a:pt x="2116526" y="1058547"/>
                </a:moveTo>
                <a:lnTo>
                  <a:pt x="2109825" y="1059891"/>
                </a:lnTo>
                <a:lnTo>
                  <a:pt x="2119960" y="1066304"/>
                </a:lnTo>
                <a:lnTo>
                  <a:pt x="2116526" y="1058547"/>
                </a:lnTo>
                <a:close/>
              </a:path>
              <a:path w="2356484" h="1086485">
                <a:moveTo>
                  <a:pt x="2349639" y="1011834"/>
                </a:moveTo>
                <a:lnTo>
                  <a:pt x="2116526" y="1058547"/>
                </a:lnTo>
                <a:lnTo>
                  <a:pt x="2119960" y="1066304"/>
                </a:lnTo>
                <a:lnTo>
                  <a:pt x="2207782" y="1066304"/>
                </a:lnTo>
                <a:lnTo>
                  <a:pt x="2352649" y="1037285"/>
                </a:lnTo>
                <a:lnTo>
                  <a:pt x="2356358" y="1030693"/>
                </a:lnTo>
                <a:lnTo>
                  <a:pt x="2354707" y="1016635"/>
                </a:lnTo>
                <a:lnTo>
                  <a:pt x="2349639" y="1011834"/>
                </a:lnTo>
                <a:close/>
              </a:path>
              <a:path w="2356484" h="1086485">
                <a:moveTo>
                  <a:pt x="1869605" y="552018"/>
                </a:moveTo>
                <a:lnTo>
                  <a:pt x="1870590" y="554243"/>
                </a:lnTo>
                <a:lnTo>
                  <a:pt x="1872081" y="555764"/>
                </a:lnTo>
                <a:lnTo>
                  <a:pt x="1869605" y="552018"/>
                </a:lnTo>
                <a:close/>
              </a:path>
              <a:path w="2356484" h="1086485">
                <a:moveTo>
                  <a:pt x="1892318" y="552018"/>
                </a:moveTo>
                <a:lnTo>
                  <a:pt x="1869605" y="552018"/>
                </a:lnTo>
                <a:lnTo>
                  <a:pt x="1872081" y="555764"/>
                </a:lnTo>
                <a:lnTo>
                  <a:pt x="1893976" y="555764"/>
                </a:lnTo>
                <a:lnTo>
                  <a:pt x="1892318" y="552018"/>
                </a:lnTo>
                <a:close/>
              </a:path>
              <a:path w="2356484" h="1086485">
                <a:moveTo>
                  <a:pt x="1406179" y="134263"/>
                </a:moveTo>
                <a:lnTo>
                  <a:pt x="1639798" y="318833"/>
                </a:lnTo>
                <a:lnTo>
                  <a:pt x="1870590" y="554243"/>
                </a:lnTo>
                <a:lnTo>
                  <a:pt x="1869605" y="552018"/>
                </a:lnTo>
                <a:lnTo>
                  <a:pt x="1892318" y="552018"/>
                </a:lnTo>
                <a:lnTo>
                  <a:pt x="1886724" y="539381"/>
                </a:lnTo>
                <a:lnTo>
                  <a:pt x="1650060" y="296926"/>
                </a:lnTo>
                <a:lnTo>
                  <a:pt x="1444785" y="134759"/>
                </a:lnTo>
                <a:lnTo>
                  <a:pt x="1407236" y="134759"/>
                </a:lnTo>
                <a:lnTo>
                  <a:pt x="1406179" y="134263"/>
                </a:lnTo>
                <a:close/>
              </a:path>
              <a:path w="2356484" h="1086485">
                <a:moveTo>
                  <a:pt x="4927" y="477075"/>
                </a:moveTo>
                <a:lnTo>
                  <a:pt x="419" y="482587"/>
                </a:lnTo>
                <a:lnTo>
                  <a:pt x="279" y="489712"/>
                </a:lnTo>
                <a:lnTo>
                  <a:pt x="0" y="496849"/>
                </a:lnTo>
                <a:lnTo>
                  <a:pt x="4241" y="502704"/>
                </a:lnTo>
                <a:lnTo>
                  <a:pt x="242963" y="512864"/>
                </a:lnTo>
                <a:lnTo>
                  <a:pt x="243776" y="513029"/>
                </a:lnTo>
                <a:lnTo>
                  <a:pt x="245427" y="512673"/>
                </a:lnTo>
                <a:lnTo>
                  <a:pt x="332879" y="487578"/>
                </a:lnTo>
                <a:lnTo>
                  <a:pt x="241185" y="487578"/>
                </a:lnTo>
                <a:lnTo>
                  <a:pt x="242044" y="487331"/>
                </a:lnTo>
                <a:lnTo>
                  <a:pt x="10414" y="477431"/>
                </a:lnTo>
                <a:lnTo>
                  <a:pt x="4927" y="477075"/>
                </a:lnTo>
                <a:close/>
              </a:path>
              <a:path w="2356484" h="1086485">
                <a:moveTo>
                  <a:pt x="242044" y="487331"/>
                </a:moveTo>
                <a:lnTo>
                  <a:pt x="241185" y="487578"/>
                </a:lnTo>
                <a:lnTo>
                  <a:pt x="243649" y="487400"/>
                </a:lnTo>
                <a:lnTo>
                  <a:pt x="242044" y="487331"/>
                </a:lnTo>
                <a:close/>
              </a:path>
              <a:path w="2356484" h="1086485">
                <a:moveTo>
                  <a:pt x="473178" y="420993"/>
                </a:moveTo>
                <a:lnTo>
                  <a:pt x="242044" y="487331"/>
                </a:lnTo>
                <a:lnTo>
                  <a:pt x="243649" y="487400"/>
                </a:lnTo>
                <a:lnTo>
                  <a:pt x="241185" y="487578"/>
                </a:lnTo>
                <a:lnTo>
                  <a:pt x="332879" y="487578"/>
                </a:lnTo>
                <a:lnTo>
                  <a:pt x="478663" y="445744"/>
                </a:lnTo>
                <a:lnTo>
                  <a:pt x="480301" y="445033"/>
                </a:lnTo>
                <a:lnTo>
                  <a:pt x="480987" y="444677"/>
                </a:lnTo>
                <a:lnTo>
                  <a:pt x="515335" y="421716"/>
                </a:lnTo>
                <a:lnTo>
                  <a:pt x="472097" y="421716"/>
                </a:lnTo>
                <a:lnTo>
                  <a:pt x="473178" y="420993"/>
                </a:lnTo>
                <a:close/>
              </a:path>
              <a:path w="2356484" h="1086485">
                <a:moveTo>
                  <a:pt x="474421" y="420636"/>
                </a:moveTo>
                <a:lnTo>
                  <a:pt x="473178" y="420993"/>
                </a:lnTo>
                <a:lnTo>
                  <a:pt x="472097" y="421716"/>
                </a:lnTo>
                <a:lnTo>
                  <a:pt x="474421" y="420636"/>
                </a:lnTo>
                <a:close/>
              </a:path>
              <a:path w="2356484" h="1086485">
                <a:moveTo>
                  <a:pt x="516950" y="420636"/>
                </a:moveTo>
                <a:lnTo>
                  <a:pt x="474421" y="420636"/>
                </a:lnTo>
                <a:lnTo>
                  <a:pt x="472097" y="421716"/>
                </a:lnTo>
                <a:lnTo>
                  <a:pt x="515335" y="421716"/>
                </a:lnTo>
                <a:lnTo>
                  <a:pt x="516950" y="420636"/>
                </a:lnTo>
                <a:close/>
              </a:path>
              <a:path w="2356484" h="1086485">
                <a:moveTo>
                  <a:pt x="1178382" y="0"/>
                </a:moveTo>
                <a:lnTo>
                  <a:pt x="1175778" y="0"/>
                </a:lnTo>
                <a:lnTo>
                  <a:pt x="1173454" y="1244"/>
                </a:lnTo>
                <a:lnTo>
                  <a:pt x="940079" y="129603"/>
                </a:lnTo>
                <a:lnTo>
                  <a:pt x="706424" y="265049"/>
                </a:lnTo>
                <a:lnTo>
                  <a:pt x="473178" y="420993"/>
                </a:lnTo>
                <a:lnTo>
                  <a:pt x="474421" y="420636"/>
                </a:lnTo>
                <a:lnTo>
                  <a:pt x="516950" y="420636"/>
                </a:lnTo>
                <a:lnTo>
                  <a:pt x="715327" y="288023"/>
                </a:lnTo>
                <a:lnTo>
                  <a:pt x="948156" y="152920"/>
                </a:lnTo>
                <a:lnTo>
                  <a:pt x="1177653" y="26825"/>
                </a:lnTo>
                <a:lnTo>
                  <a:pt x="1174000" y="25107"/>
                </a:lnTo>
                <a:lnTo>
                  <a:pt x="1181125" y="24917"/>
                </a:lnTo>
                <a:lnTo>
                  <a:pt x="1231444" y="24917"/>
                </a:lnTo>
                <a:lnTo>
                  <a:pt x="1180719" y="1066"/>
                </a:lnTo>
                <a:lnTo>
                  <a:pt x="1178382" y="0"/>
                </a:lnTo>
                <a:close/>
              </a:path>
              <a:path w="2356484" h="1086485">
                <a:moveTo>
                  <a:pt x="1405458" y="133692"/>
                </a:moveTo>
                <a:lnTo>
                  <a:pt x="1406179" y="134263"/>
                </a:lnTo>
                <a:lnTo>
                  <a:pt x="1407236" y="134759"/>
                </a:lnTo>
                <a:lnTo>
                  <a:pt x="1405458" y="133692"/>
                </a:lnTo>
                <a:close/>
              </a:path>
              <a:path w="2356484" h="1086485">
                <a:moveTo>
                  <a:pt x="1443434" y="133692"/>
                </a:moveTo>
                <a:lnTo>
                  <a:pt x="1405458" y="133692"/>
                </a:lnTo>
                <a:lnTo>
                  <a:pt x="1407236" y="134759"/>
                </a:lnTo>
                <a:lnTo>
                  <a:pt x="1444785" y="134759"/>
                </a:lnTo>
                <a:lnTo>
                  <a:pt x="1443434" y="133692"/>
                </a:lnTo>
                <a:close/>
              </a:path>
              <a:path w="2356484" h="1086485">
                <a:moveTo>
                  <a:pt x="1231444" y="24917"/>
                </a:moveTo>
                <a:lnTo>
                  <a:pt x="1181125" y="24917"/>
                </a:lnTo>
                <a:lnTo>
                  <a:pt x="1177653" y="26825"/>
                </a:lnTo>
                <a:lnTo>
                  <a:pt x="1406179" y="134263"/>
                </a:lnTo>
                <a:lnTo>
                  <a:pt x="1405458" y="133692"/>
                </a:lnTo>
                <a:lnTo>
                  <a:pt x="1443434" y="133692"/>
                </a:lnTo>
                <a:lnTo>
                  <a:pt x="1415719" y="111798"/>
                </a:lnTo>
                <a:lnTo>
                  <a:pt x="1415173" y="111264"/>
                </a:lnTo>
                <a:lnTo>
                  <a:pt x="1414487" y="110909"/>
                </a:lnTo>
                <a:lnTo>
                  <a:pt x="1413954" y="110731"/>
                </a:lnTo>
                <a:lnTo>
                  <a:pt x="1231444" y="24917"/>
                </a:lnTo>
                <a:close/>
              </a:path>
              <a:path w="2356484" h="1086485">
                <a:moveTo>
                  <a:pt x="1181125" y="24917"/>
                </a:moveTo>
                <a:lnTo>
                  <a:pt x="1174000" y="25107"/>
                </a:lnTo>
                <a:lnTo>
                  <a:pt x="1177653" y="26825"/>
                </a:lnTo>
                <a:lnTo>
                  <a:pt x="1181125" y="24917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90320" y="5330455"/>
            <a:ext cx="2356485" cy="1086485"/>
          </a:xfrm>
          <a:custGeom>
            <a:avLst/>
            <a:gdLst/>
            <a:ahLst/>
            <a:cxnLst/>
            <a:rect l="l" t="t" r="r" b="b"/>
            <a:pathLst>
              <a:path w="2356484" h="1086485">
                <a:moveTo>
                  <a:pt x="10414" y="477431"/>
                </a:moveTo>
                <a:lnTo>
                  <a:pt x="243649" y="487400"/>
                </a:lnTo>
                <a:lnTo>
                  <a:pt x="241185" y="487578"/>
                </a:lnTo>
                <a:lnTo>
                  <a:pt x="474421" y="420636"/>
                </a:lnTo>
                <a:lnTo>
                  <a:pt x="706424" y="265049"/>
                </a:lnTo>
                <a:lnTo>
                  <a:pt x="940079" y="129603"/>
                </a:lnTo>
                <a:lnTo>
                  <a:pt x="1173454" y="1244"/>
                </a:lnTo>
                <a:lnTo>
                  <a:pt x="1175778" y="0"/>
                </a:lnTo>
                <a:lnTo>
                  <a:pt x="1178382" y="0"/>
                </a:lnTo>
                <a:lnTo>
                  <a:pt x="1180719" y="1066"/>
                </a:lnTo>
                <a:lnTo>
                  <a:pt x="1413954" y="110731"/>
                </a:lnTo>
                <a:lnTo>
                  <a:pt x="1414487" y="110909"/>
                </a:lnTo>
                <a:lnTo>
                  <a:pt x="1415173" y="111264"/>
                </a:lnTo>
                <a:lnTo>
                  <a:pt x="1415719" y="111798"/>
                </a:lnTo>
                <a:lnTo>
                  <a:pt x="1650060" y="296926"/>
                </a:lnTo>
                <a:lnTo>
                  <a:pt x="1884260" y="535647"/>
                </a:lnTo>
                <a:lnTo>
                  <a:pt x="2119960" y="1066304"/>
                </a:lnTo>
                <a:lnTo>
                  <a:pt x="2109825" y="1059891"/>
                </a:lnTo>
                <a:lnTo>
                  <a:pt x="2344166" y="1012901"/>
                </a:lnTo>
                <a:lnTo>
                  <a:pt x="2349639" y="1011834"/>
                </a:lnTo>
                <a:lnTo>
                  <a:pt x="2354707" y="1016635"/>
                </a:lnTo>
                <a:lnTo>
                  <a:pt x="2355519" y="1023581"/>
                </a:lnTo>
                <a:lnTo>
                  <a:pt x="2356358" y="1030693"/>
                </a:lnTo>
                <a:lnTo>
                  <a:pt x="2352649" y="1037285"/>
                </a:lnTo>
                <a:lnTo>
                  <a:pt x="2347175" y="1038352"/>
                </a:lnTo>
                <a:lnTo>
                  <a:pt x="2112848" y="1085342"/>
                </a:lnTo>
                <a:lnTo>
                  <a:pt x="2108873" y="1086065"/>
                </a:lnTo>
                <a:lnTo>
                  <a:pt x="2104898" y="1083564"/>
                </a:lnTo>
                <a:lnTo>
                  <a:pt x="2102853" y="1078928"/>
                </a:lnTo>
                <a:lnTo>
                  <a:pt x="1869605" y="552018"/>
                </a:lnTo>
                <a:lnTo>
                  <a:pt x="1872081" y="555764"/>
                </a:lnTo>
                <a:lnTo>
                  <a:pt x="1639798" y="318833"/>
                </a:lnTo>
                <a:lnTo>
                  <a:pt x="1405458" y="133692"/>
                </a:lnTo>
                <a:lnTo>
                  <a:pt x="1407236" y="134759"/>
                </a:lnTo>
                <a:lnTo>
                  <a:pt x="1174000" y="25107"/>
                </a:lnTo>
                <a:lnTo>
                  <a:pt x="1181125" y="24917"/>
                </a:lnTo>
                <a:lnTo>
                  <a:pt x="948156" y="152920"/>
                </a:lnTo>
                <a:lnTo>
                  <a:pt x="715327" y="288023"/>
                </a:lnTo>
                <a:lnTo>
                  <a:pt x="480987" y="444677"/>
                </a:lnTo>
                <a:lnTo>
                  <a:pt x="245427" y="512673"/>
                </a:lnTo>
                <a:lnTo>
                  <a:pt x="243776" y="513029"/>
                </a:lnTo>
                <a:lnTo>
                  <a:pt x="242963" y="512864"/>
                </a:lnTo>
                <a:lnTo>
                  <a:pt x="9715" y="502894"/>
                </a:lnTo>
                <a:lnTo>
                  <a:pt x="4241" y="502704"/>
                </a:lnTo>
                <a:lnTo>
                  <a:pt x="0" y="496849"/>
                </a:lnTo>
                <a:lnTo>
                  <a:pt x="279" y="489712"/>
                </a:lnTo>
                <a:lnTo>
                  <a:pt x="419" y="482587"/>
                </a:lnTo>
                <a:lnTo>
                  <a:pt x="4927" y="477075"/>
                </a:lnTo>
                <a:lnTo>
                  <a:pt x="10414" y="477431"/>
                </a:lnTo>
                <a:close/>
              </a:path>
            </a:pathLst>
          </a:custGeom>
          <a:ln w="3175">
            <a:solidFill>
              <a:srgbClr val="497F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89767" y="5343629"/>
            <a:ext cx="2357120" cy="919480"/>
          </a:xfrm>
          <a:custGeom>
            <a:avLst/>
            <a:gdLst/>
            <a:ahLst/>
            <a:cxnLst/>
            <a:rect l="l" t="t" r="r" b="b"/>
            <a:pathLst>
              <a:path w="2357120" h="919479">
                <a:moveTo>
                  <a:pt x="1870976" y="385482"/>
                </a:moveTo>
                <a:lnTo>
                  <a:pt x="2105456" y="916406"/>
                </a:lnTo>
                <a:lnTo>
                  <a:pt x="2109292" y="918895"/>
                </a:lnTo>
                <a:lnTo>
                  <a:pt x="2113267" y="918171"/>
                </a:lnTo>
                <a:lnTo>
                  <a:pt x="2225179" y="899147"/>
                </a:lnTo>
                <a:lnTo>
                  <a:pt x="2120519" y="899147"/>
                </a:lnTo>
                <a:lnTo>
                  <a:pt x="2110663" y="892733"/>
                </a:lnTo>
                <a:lnTo>
                  <a:pt x="2117195" y="891622"/>
                </a:lnTo>
                <a:lnTo>
                  <a:pt x="1894343" y="387019"/>
                </a:lnTo>
                <a:lnTo>
                  <a:pt x="1872360" y="387019"/>
                </a:lnTo>
                <a:lnTo>
                  <a:pt x="1870976" y="385482"/>
                </a:lnTo>
                <a:close/>
              </a:path>
              <a:path w="2357120" h="919479">
                <a:moveTo>
                  <a:pt x="2117195" y="891622"/>
                </a:moveTo>
                <a:lnTo>
                  <a:pt x="2110663" y="892733"/>
                </a:lnTo>
                <a:lnTo>
                  <a:pt x="2120519" y="899147"/>
                </a:lnTo>
                <a:lnTo>
                  <a:pt x="2117195" y="891622"/>
                </a:lnTo>
                <a:close/>
              </a:path>
              <a:path w="2357120" h="919479">
                <a:moveTo>
                  <a:pt x="2350477" y="851979"/>
                </a:moveTo>
                <a:lnTo>
                  <a:pt x="2117195" y="891622"/>
                </a:lnTo>
                <a:lnTo>
                  <a:pt x="2120519" y="899147"/>
                </a:lnTo>
                <a:lnTo>
                  <a:pt x="2225179" y="899147"/>
                </a:lnTo>
                <a:lnTo>
                  <a:pt x="2352929" y="877430"/>
                </a:lnTo>
                <a:lnTo>
                  <a:pt x="2356764" y="871029"/>
                </a:lnTo>
                <a:lnTo>
                  <a:pt x="2355405" y="856970"/>
                </a:lnTo>
                <a:lnTo>
                  <a:pt x="2350477" y="851979"/>
                </a:lnTo>
                <a:close/>
              </a:path>
              <a:path w="2357120" h="919479">
                <a:moveTo>
                  <a:pt x="1870163" y="383641"/>
                </a:moveTo>
                <a:lnTo>
                  <a:pt x="1870976" y="385482"/>
                </a:lnTo>
                <a:lnTo>
                  <a:pt x="1872360" y="387019"/>
                </a:lnTo>
                <a:lnTo>
                  <a:pt x="1870163" y="383641"/>
                </a:lnTo>
                <a:close/>
              </a:path>
              <a:path w="2357120" h="919479">
                <a:moveTo>
                  <a:pt x="1892851" y="383641"/>
                </a:moveTo>
                <a:lnTo>
                  <a:pt x="1870163" y="383641"/>
                </a:lnTo>
                <a:lnTo>
                  <a:pt x="1872360" y="387019"/>
                </a:lnTo>
                <a:lnTo>
                  <a:pt x="1894343" y="387019"/>
                </a:lnTo>
                <a:lnTo>
                  <a:pt x="1892851" y="383641"/>
                </a:lnTo>
                <a:close/>
              </a:path>
              <a:path w="2357120" h="919479">
                <a:moveTo>
                  <a:pt x="1641157" y="130184"/>
                </a:moveTo>
                <a:lnTo>
                  <a:pt x="1870976" y="385482"/>
                </a:lnTo>
                <a:lnTo>
                  <a:pt x="1870163" y="383641"/>
                </a:lnTo>
                <a:lnTo>
                  <a:pt x="1892851" y="383641"/>
                </a:lnTo>
                <a:lnTo>
                  <a:pt x="1887270" y="371005"/>
                </a:lnTo>
                <a:lnTo>
                  <a:pt x="1886724" y="369595"/>
                </a:lnTo>
                <a:lnTo>
                  <a:pt x="1886038" y="368528"/>
                </a:lnTo>
                <a:lnTo>
                  <a:pt x="1885086" y="367614"/>
                </a:lnTo>
                <a:lnTo>
                  <a:pt x="1671870" y="130784"/>
                </a:lnTo>
                <a:lnTo>
                  <a:pt x="1643900" y="130784"/>
                </a:lnTo>
                <a:lnTo>
                  <a:pt x="1641157" y="130184"/>
                </a:lnTo>
                <a:close/>
              </a:path>
              <a:path w="2357120" h="919479">
                <a:moveTo>
                  <a:pt x="1639125" y="127927"/>
                </a:moveTo>
                <a:lnTo>
                  <a:pt x="1641157" y="130184"/>
                </a:lnTo>
                <a:lnTo>
                  <a:pt x="1643900" y="130784"/>
                </a:lnTo>
                <a:lnTo>
                  <a:pt x="1639125" y="127927"/>
                </a:lnTo>
                <a:close/>
              </a:path>
              <a:path w="2357120" h="919479">
                <a:moveTo>
                  <a:pt x="1669297" y="127927"/>
                </a:moveTo>
                <a:lnTo>
                  <a:pt x="1639125" y="127927"/>
                </a:lnTo>
                <a:lnTo>
                  <a:pt x="1643900" y="130784"/>
                </a:lnTo>
                <a:lnTo>
                  <a:pt x="1671870" y="130784"/>
                </a:lnTo>
                <a:lnTo>
                  <a:pt x="1669297" y="127927"/>
                </a:lnTo>
                <a:close/>
              </a:path>
              <a:path w="2357120" h="919479">
                <a:moveTo>
                  <a:pt x="1528237" y="79540"/>
                </a:moveTo>
                <a:lnTo>
                  <a:pt x="1409573" y="79540"/>
                </a:lnTo>
                <a:lnTo>
                  <a:pt x="1412443" y="79717"/>
                </a:lnTo>
                <a:lnTo>
                  <a:pt x="1411269" y="79911"/>
                </a:lnTo>
                <a:lnTo>
                  <a:pt x="1641157" y="130184"/>
                </a:lnTo>
                <a:lnTo>
                  <a:pt x="1639125" y="127927"/>
                </a:lnTo>
                <a:lnTo>
                  <a:pt x="1669297" y="127927"/>
                </a:lnTo>
                <a:lnTo>
                  <a:pt x="1651838" y="108534"/>
                </a:lnTo>
                <a:lnTo>
                  <a:pt x="1650479" y="106934"/>
                </a:lnTo>
                <a:lnTo>
                  <a:pt x="1648828" y="106057"/>
                </a:lnTo>
                <a:lnTo>
                  <a:pt x="1647063" y="105524"/>
                </a:lnTo>
                <a:lnTo>
                  <a:pt x="1528237" y="79540"/>
                </a:lnTo>
                <a:close/>
              </a:path>
              <a:path w="2357120" h="919479">
                <a:moveTo>
                  <a:pt x="1119533" y="83985"/>
                </a:moveTo>
                <a:lnTo>
                  <a:pt x="945426" y="83985"/>
                </a:lnTo>
                <a:lnTo>
                  <a:pt x="944275" y="84097"/>
                </a:lnTo>
                <a:lnTo>
                  <a:pt x="1176743" y="118148"/>
                </a:lnTo>
                <a:lnTo>
                  <a:pt x="1177569" y="118325"/>
                </a:lnTo>
                <a:lnTo>
                  <a:pt x="1178382" y="118325"/>
                </a:lnTo>
                <a:lnTo>
                  <a:pt x="1179207" y="118148"/>
                </a:lnTo>
                <a:lnTo>
                  <a:pt x="1333593" y="92710"/>
                </a:lnTo>
                <a:lnTo>
                  <a:pt x="1176604" y="92710"/>
                </a:lnTo>
                <a:lnTo>
                  <a:pt x="1177769" y="92517"/>
                </a:lnTo>
                <a:lnTo>
                  <a:pt x="1119533" y="83985"/>
                </a:lnTo>
                <a:close/>
              </a:path>
              <a:path w="2357120" h="919479">
                <a:moveTo>
                  <a:pt x="551037" y="25260"/>
                </a:moveTo>
                <a:lnTo>
                  <a:pt x="474573" y="25260"/>
                </a:lnTo>
                <a:lnTo>
                  <a:pt x="477304" y="25615"/>
                </a:lnTo>
                <a:lnTo>
                  <a:pt x="475764" y="25672"/>
                </a:lnTo>
                <a:lnTo>
                  <a:pt x="709993" y="106768"/>
                </a:lnTo>
                <a:lnTo>
                  <a:pt x="711085" y="106934"/>
                </a:lnTo>
                <a:lnTo>
                  <a:pt x="712190" y="106768"/>
                </a:lnTo>
                <a:lnTo>
                  <a:pt x="944275" y="84097"/>
                </a:lnTo>
                <a:lnTo>
                  <a:pt x="943508" y="83985"/>
                </a:lnTo>
                <a:lnTo>
                  <a:pt x="1119533" y="83985"/>
                </a:lnTo>
                <a:lnTo>
                  <a:pt x="1103758" y="81673"/>
                </a:lnTo>
                <a:lnTo>
                  <a:pt x="713955" y="81673"/>
                </a:lnTo>
                <a:lnTo>
                  <a:pt x="710679" y="81318"/>
                </a:lnTo>
                <a:lnTo>
                  <a:pt x="712433" y="81146"/>
                </a:lnTo>
                <a:lnTo>
                  <a:pt x="551037" y="25260"/>
                </a:lnTo>
                <a:close/>
              </a:path>
              <a:path w="2357120" h="919479">
                <a:moveTo>
                  <a:pt x="1177769" y="92517"/>
                </a:moveTo>
                <a:lnTo>
                  <a:pt x="1176604" y="92710"/>
                </a:lnTo>
                <a:lnTo>
                  <a:pt x="1179080" y="92710"/>
                </a:lnTo>
                <a:lnTo>
                  <a:pt x="1177769" y="92517"/>
                </a:lnTo>
                <a:close/>
              </a:path>
              <a:path w="2357120" h="919479">
                <a:moveTo>
                  <a:pt x="1411770" y="54089"/>
                </a:moveTo>
                <a:lnTo>
                  <a:pt x="1410804" y="54089"/>
                </a:lnTo>
                <a:lnTo>
                  <a:pt x="1409839" y="54279"/>
                </a:lnTo>
                <a:lnTo>
                  <a:pt x="1177769" y="92517"/>
                </a:lnTo>
                <a:lnTo>
                  <a:pt x="1179080" y="92710"/>
                </a:lnTo>
                <a:lnTo>
                  <a:pt x="1333593" y="92710"/>
                </a:lnTo>
                <a:lnTo>
                  <a:pt x="1411269" y="79911"/>
                </a:lnTo>
                <a:lnTo>
                  <a:pt x="1409573" y="79540"/>
                </a:lnTo>
                <a:lnTo>
                  <a:pt x="1528237" y="79540"/>
                </a:lnTo>
                <a:lnTo>
                  <a:pt x="1412722" y="54279"/>
                </a:lnTo>
                <a:lnTo>
                  <a:pt x="1411770" y="54089"/>
                </a:lnTo>
                <a:close/>
              </a:path>
              <a:path w="2357120" h="919479">
                <a:moveTo>
                  <a:pt x="945426" y="83985"/>
                </a:moveTo>
                <a:lnTo>
                  <a:pt x="943508" y="83985"/>
                </a:lnTo>
                <a:lnTo>
                  <a:pt x="944275" y="84097"/>
                </a:lnTo>
                <a:lnTo>
                  <a:pt x="945426" y="83985"/>
                </a:lnTo>
                <a:close/>
              </a:path>
              <a:path w="2357120" h="919479">
                <a:moveTo>
                  <a:pt x="477710" y="0"/>
                </a:moveTo>
                <a:lnTo>
                  <a:pt x="476757" y="0"/>
                </a:lnTo>
                <a:lnTo>
                  <a:pt x="242290" y="8724"/>
                </a:lnTo>
                <a:lnTo>
                  <a:pt x="9042" y="57124"/>
                </a:lnTo>
                <a:lnTo>
                  <a:pt x="3708" y="58369"/>
                </a:lnTo>
                <a:lnTo>
                  <a:pt x="0" y="64947"/>
                </a:lnTo>
                <a:lnTo>
                  <a:pt x="838" y="71882"/>
                </a:lnTo>
                <a:lnTo>
                  <a:pt x="1790" y="78828"/>
                </a:lnTo>
                <a:lnTo>
                  <a:pt x="6845" y="83629"/>
                </a:lnTo>
                <a:lnTo>
                  <a:pt x="245427" y="34163"/>
                </a:lnTo>
                <a:lnTo>
                  <a:pt x="475764" y="25672"/>
                </a:lnTo>
                <a:lnTo>
                  <a:pt x="474573" y="25260"/>
                </a:lnTo>
                <a:lnTo>
                  <a:pt x="551037" y="25260"/>
                </a:lnTo>
                <a:lnTo>
                  <a:pt x="479628" y="533"/>
                </a:lnTo>
                <a:lnTo>
                  <a:pt x="478662" y="177"/>
                </a:lnTo>
                <a:lnTo>
                  <a:pt x="477710" y="0"/>
                </a:lnTo>
                <a:close/>
              </a:path>
              <a:path w="2357120" h="919479">
                <a:moveTo>
                  <a:pt x="712433" y="81146"/>
                </a:moveTo>
                <a:lnTo>
                  <a:pt x="710679" y="81318"/>
                </a:lnTo>
                <a:lnTo>
                  <a:pt x="713955" y="81673"/>
                </a:lnTo>
                <a:lnTo>
                  <a:pt x="712433" y="81146"/>
                </a:lnTo>
                <a:close/>
              </a:path>
              <a:path w="2357120" h="919479">
                <a:moveTo>
                  <a:pt x="945159" y="58369"/>
                </a:moveTo>
                <a:lnTo>
                  <a:pt x="944600" y="58369"/>
                </a:lnTo>
                <a:lnTo>
                  <a:pt x="943914" y="58534"/>
                </a:lnTo>
                <a:lnTo>
                  <a:pt x="712433" y="81146"/>
                </a:lnTo>
                <a:lnTo>
                  <a:pt x="713955" y="81673"/>
                </a:lnTo>
                <a:lnTo>
                  <a:pt x="1103758" y="81673"/>
                </a:lnTo>
                <a:lnTo>
                  <a:pt x="945832" y="58534"/>
                </a:lnTo>
                <a:lnTo>
                  <a:pt x="945159" y="58369"/>
                </a:lnTo>
                <a:close/>
              </a:path>
              <a:path w="2357120" h="919479">
                <a:moveTo>
                  <a:pt x="1409573" y="79540"/>
                </a:moveTo>
                <a:lnTo>
                  <a:pt x="1411269" y="79911"/>
                </a:lnTo>
                <a:lnTo>
                  <a:pt x="1412443" y="79717"/>
                </a:lnTo>
                <a:lnTo>
                  <a:pt x="1409573" y="79540"/>
                </a:lnTo>
                <a:close/>
              </a:path>
              <a:path w="2357120" h="919479">
                <a:moveTo>
                  <a:pt x="474573" y="25260"/>
                </a:moveTo>
                <a:lnTo>
                  <a:pt x="475764" y="25672"/>
                </a:lnTo>
                <a:lnTo>
                  <a:pt x="477304" y="25615"/>
                </a:lnTo>
                <a:lnTo>
                  <a:pt x="474573" y="2526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6862140"/>
            <a:ext cx="1949450" cy="910590"/>
          </a:xfrm>
          <a:custGeom>
            <a:avLst/>
            <a:gdLst/>
            <a:ahLst/>
            <a:cxnLst/>
            <a:rect l="l" t="t" r="r" b="b"/>
            <a:pathLst>
              <a:path w="1949450" h="910590">
                <a:moveTo>
                  <a:pt x="0" y="910259"/>
                </a:moveTo>
                <a:lnTo>
                  <a:pt x="1949450" y="910259"/>
                </a:lnTo>
                <a:lnTo>
                  <a:pt x="1949450" y="0"/>
                </a:lnTo>
                <a:lnTo>
                  <a:pt x="0" y="0"/>
                </a:lnTo>
                <a:lnTo>
                  <a:pt x="0" y="910259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449859"/>
            <a:ext cx="1949450" cy="4408170"/>
          </a:xfrm>
          <a:custGeom>
            <a:avLst/>
            <a:gdLst/>
            <a:ahLst/>
            <a:cxnLst/>
            <a:rect l="l" t="t" r="r" b="b"/>
            <a:pathLst>
              <a:path w="1949450" h="4408170">
                <a:moveTo>
                  <a:pt x="0" y="4407890"/>
                </a:moveTo>
                <a:lnTo>
                  <a:pt x="1949450" y="4407890"/>
                </a:lnTo>
                <a:lnTo>
                  <a:pt x="1949450" y="0"/>
                </a:lnTo>
                <a:lnTo>
                  <a:pt x="0" y="0"/>
                </a:lnTo>
                <a:lnTo>
                  <a:pt x="0" y="440789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0714" y="214708"/>
            <a:ext cx="26377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Shorelin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97166" y="1343786"/>
            <a:ext cx="557530" cy="53340"/>
          </a:xfrm>
          <a:custGeom>
            <a:avLst/>
            <a:gdLst/>
            <a:ahLst/>
            <a:cxnLst/>
            <a:rect l="l" t="t" r="r" b="b"/>
            <a:pathLst>
              <a:path w="557529" h="53340">
                <a:moveTo>
                  <a:pt x="0" y="53301"/>
                </a:moveTo>
                <a:lnTo>
                  <a:pt x="557326" y="53301"/>
                </a:lnTo>
                <a:lnTo>
                  <a:pt x="557326" y="0"/>
                </a:lnTo>
                <a:lnTo>
                  <a:pt x="0" y="0"/>
                </a:lnTo>
                <a:lnTo>
                  <a:pt x="0" y="5330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97166" y="1471079"/>
            <a:ext cx="557530" cy="111760"/>
          </a:xfrm>
          <a:custGeom>
            <a:avLst/>
            <a:gdLst/>
            <a:ahLst/>
            <a:cxnLst/>
            <a:rect l="l" t="t" r="r" b="b"/>
            <a:pathLst>
              <a:path w="557529" h="111759">
                <a:moveTo>
                  <a:pt x="0" y="111569"/>
                </a:moveTo>
                <a:lnTo>
                  <a:pt x="557326" y="111569"/>
                </a:lnTo>
                <a:lnTo>
                  <a:pt x="557326" y="0"/>
                </a:lnTo>
                <a:lnTo>
                  <a:pt x="0" y="0"/>
                </a:lnTo>
                <a:lnTo>
                  <a:pt x="0" y="11156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97166" y="1656651"/>
            <a:ext cx="557530" cy="110489"/>
          </a:xfrm>
          <a:custGeom>
            <a:avLst/>
            <a:gdLst/>
            <a:ahLst/>
            <a:cxnLst/>
            <a:rect l="l" t="t" r="r" b="b"/>
            <a:pathLst>
              <a:path w="557529" h="110489">
                <a:moveTo>
                  <a:pt x="0" y="110439"/>
                </a:moveTo>
                <a:lnTo>
                  <a:pt x="557326" y="110439"/>
                </a:lnTo>
                <a:lnTo>
                  <a:pt x="557326" y="0"/>
                </a:lnTo>
                <a:lnTo>
                  <a:pt x="0" y="0"/>
                </a:lnTo>
                <a:lnTo>
                  <a:pt x="0" y="11043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97166" y="1841080"/>
            <a:ext cx="557530" cy="111760"/>
          </a:xfrm>
          <a:custGeom>
            <a:avLst/>
            <a:gdLst/>
            <a:ahLst/>
            <a:cxnLst/>
            <a:rect l="l" t="t" r="r" b="b"/>
            <a:pathLst>
              <a:path w="557529" h="111760">
                <a:moveTo>
                  <a:pt x="0" y="111569"/>
                </a:moveTo>
                <a:lnTo>
                  <a:pt x="557326" y="111569"/>
                </a:lnTo>
                <a:lnTo>
                  <a:pt x="557326" y="0"/>
                </a:lnTo>
                <a:lnTo>
                  <a:pt x="0" y="0"/>
                </a:lnTo>
                <a:lnTo>
                  <a:pt x="0" y="11156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97166" y="2026653"/>
            <a:ext cx="557530" cy="110489"/>
          </a:xfrm>
          <a:custGeom>
            <a:avLst/>
            <a:gdLst/>
            <a:ahLst/>
            <a:cxnLst/>
            <a:rect l="l" t="t" r="r" b="b"/>
            <a:pathLst>
              <a:path w="557529" h="110489">
                <a:moveTo>
                  <a:pt x="0" y="110426"/>
                </a:moveTo>
                <a:lnTo>
                  <a:pt x="557326" y="110426"/>
                </a:lnTo>
                <a:lnTo>
                  <a:pt x="557326" y="0"/>
                </a:lnTo>
                <a:lnTo>
                  <a:pt x="0" y="0"/>
                </a:lnTo>
                <a:lnTo>
                  <a:pt x="0" y="11042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97166" y="2211070"/>
            <a:ext cx="557530" cy="111760"/>
          </a:xfrm>
          <a:custGeom>
            <a:avLst/>
            <a:gdLst/>
            <a:ahLst/>
            <a:cxnLst/>
            <a:rect l="l" t="t" r="r" b="b"/>
            <a:pathLst>
              <a:path w="557529" h="111760">
                <a:moveTo>
                  <a:pt x="0" y="111582"/>
                </a:moveTo>
                <a:lnTo>
                  <a:pt x="557326" y="111582"/>
                </a:lnTo>
                <a:lnTo>
                  <a:pt x="557326" y="0"/>
                </a:lnTo>
                <a:lnTo>
                  <a:pt x="0" y="0"/>
                </a:lnTo>
                <a:lnTo>
                  <a:pt x="0" y="11158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97166" y="2396642"/>
            <a:ext cx="557530" cy="110489"/>
          </a:xfrm>
          <a:custGeom>
            <a:avLst/>
            <a:gdLst/>
            <a:ahLst/>
            <a:cxnLst/>
            <a:rect l="l" t="t" r="r" b="b"/>
            <a:pathLst>
              <a:path w="557529" h="110489">
                <a:moveTo>
                  <a:pt x="0" y="110426"/>
                </a:moveTo>
                <a:lnTo>
                  <a:pt x="557326" y="110426"/>
                </a:lnTo>
                <a:lnTo>
                  <a:pt x="557326" y="0"/>
                </a:lnTo>
                <a:lnTo>
                  <a:pt x="0" y="0"/>
                </a:lnTo>
                <a:lnTo>
                  <a:pt x="0" y="11042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97166" y="2581059"/>
            <a:ext cx="557530" cy="111760"/>
          </a:xfrm>
          <a:custGeom>
            <a:avLst/>
            <a:gdLst/>
            <a:ahLst/>
            <a:cxnLst/>
            <a:rect l="l" t="t" r="r" b="b"/>
            <a:pathLst>
              <a:path w="557529" h="111760">
                <a:moveTo>
                  <a:pt x="0" y="111582"/>
                </a:moveTo>
                <a:lnTo>
                  <a:pt x="557326" y="111582"/>
                </a:lnTo>
                <a:lnTo>
                  <a:pt x="557326" y="0"/>
                </a:lnTo>
                <a:lnTo>
                  <a:pt x="0" y="0"/>
                </a:lnTo>
                <a:lnTo>
                  <a:pt x="0" y="11158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97166" y="2766644"/>
            <a:ext cx="557530" cy="110489"/>
          </a:xfrm>
          <a:custGeom>
            <a:avLst/>
            <a:gdLst/>
            <a:ahLst/>
            <a:cxnLst/>
            <a:rect l="l" t="t" r="r" b="b"/>
            <a:pathLst>
              <a:path w="557529" h="110489">
                <a:moveTo>
                  <a:pt x="0" y="110413"/>
                </a:moveTo>
                <a:lnTo>
                  <a:pt x="557326" y="110413"/>
                </a:lnTo>
                <a:lnTo>
                  <a:pt x="557326" y="0"/>
                </a:lnTo>
                <a:lnTo>
                  <a:pt x="0" y="0"/>
                </a:lnTo>
                <a:lnTo>
                  <a:pt x="0" y="1104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97166" y="2951048"/>
            <a:ext cx="557530" cy="111760"/>
          </a:xfrm>
          <a:custGeom>
            <a:avLst/>
            <a:gdLst/>
            <a:ahLst/>
            <a:cxnLst/>
            <a:rect l="l" t="t" r="r" b="b"/>
            <a:pathLst>
              <a:path w="557529" h="111760">
                <a:moveTo>
                  <a:pt x="0" y="111582"/>
                </a:moveTo>
                <a:lnTo>
                  <a:pt x="557326" y="111582"/>
                </a:lnTo>
                <a:lnTo>
                  <a:pt x="557326" y="0"/>
                </a:lnTo>
                <a:lnTo>
                  <a:pt x="0" y="0"/>
                </a:lnTo>
                <a:lnTo>
                  <a:pt x="0" y="11158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97166" y="3135490"/>
            <a:ext cx="557530" cy="71755"/>
          </a:xfrm>
          <a:custGeom>
            <a:avLst/>
            <a:gdLst/>
            <a:ahLst/>
            <a:cxnLst/>
            <a:rect l="l" t="t" r="r" b="b"/>
            <a:pathLst>
              <a:path w="557529" h="71755">
                <a:moveTo>
                  <a:pt x="0" y="71551"/>
                </a:moveTo>
                <a:lnTo>
                  <a:pt x="557326" y="71551"/>
                </a:lnTo>
                <a:lnTo>
                  <a:pt x="557326" y="0"/>
                </a:lnTo>
                <a:lnTo>
                  <a:pt x="0" y="0"/>
                </a:lnTo>
                <a:lnTo>
                  <a:pt x="0" y="7155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10702" y="1349438"/>
            <a:ext cx="565150" cy="48260"/>
          </a:xfrm>
          <a:custGeom>
            <a:avLst/>
            <a:gdLst/>
            <a:ahLst/>
            <a:cxnLst/>
            <a:rect l="l" t="t" r="r" b="b"/>
            <a:pathLst>
              <a:path w="565150" h="48259">
                <a:moveTo>
                  <a:pt x="0" y="47650"/>
                </a:moveTo>
                <a:lnTo>
                  <a:pt x="565061" y="47650"/>
                </a:lnTo>
                <a:lnTo>
                  <a:pt x="565061" y="0"/>
                </a:lnTo>
                <a:lnTo>
                  <a:pt x="0" y="0"/>
                </a:lnTo>
                <a:lnTo>
                  <a:pt x="0" y="47650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10702" y="1471079"/>
            <a:ext cx="565150" cy="1741805"/>
          </a:xfrm>
          <a:custGeom>
            <a:avLst/>
            <a:gdLst/>
            <a:ahLst/>
            <a:cxnLst/>
            <a:rect l="l" t="t" r="r" b="b"/>
            <a:pathLst>
              <a:path w="565150" h="1741805">
                <a:moveTo>
                  <a:pt x="0" y="1741614"/>
                </a:moveTo>
                <a:lnTo>
                  <a:pt x="565061" y="1741614"/>
                </a:lnTo>
                <a:lnTo>
                  <a:pt x="565061" y="0"/>
                </a:lnTo>
                <a:lnTo>
                  <a:pt x="0" y="0"/>
                </a:lnTo>
                <a:lnTo>
                  <a:pt x="0" y="174161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93039" y="3062630"/>
            <a:ext cx="687070" cy="73025"/>
          </a:xfrm>
          <a:custGeom>
            <a:avLst/>
            <a:gdLst/>
            <a:ahLst/>
            <a:cxnLst/>
            <a:rect l="l" t="t" r="r" b="b"/>
            <a:pathLst>
              <a:path w="687070" h="73025">
                <a:moveTo>
                  <a:pt x="686841" y="0"/>
                </a:moveTo>
                <a:lnTo>
                  <a:pt x="0" y="0"/>
                </a:lnTo>
                <a:lnTo>
                  <a:pt x="0" y="72859"/>
                </a:lnTo>
                <a:lnTo>
                  <a:pt x="686841" y="72859"/>
                </a:lnTo>
                <a:lnTo>
                  <a:pt x="68684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93039" y="2877057"/>
            <a:ext cx="712470" cy="74295"/>
          </a:xfrm>
          <a:custGeom>
            <a:avLst/>
            <a:gdLst/>
            <a:ahLst/>
            <a:cxnLst/>
            <a:rect l="l" t="t" r="r" b="b"/>
            <a:pathLst>
              <a:path w="712470" h="74294">
                <a:moveTo>
                  <a:pt x="712393" y="0"/>
                </a:moveTo>
                <a:lnTo>
                  <a:pt x="0" y="0"/>
                </a:lnTo>
                <a:lnTo>
                  <a:pt x="0" y="73990"/>
                </a:lnTo>
                <a:lnTo>
                  <a:pt x="712393" y="73990"/>
                </a:lnTo>
                <a:lnTo>
                  <a:pt x="71239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93039" y="2692641"/>
            <a:ext cx="788670" cy="74295"/>
          </a:xfrm>
          <a:custGeom>
            <a:avLst/>
            <a:gdLst/>
            <a:ahLst/>
            <a:cxnLst/>
            <a:rect l="l" t="t" r="r" b="b"/>
            <a:pathLst>
              <a:path w="788670" h="74294">
                <a:moveTo>
                  <a:pt x="788276" y="0"/>
                </a:moveTo>
                <a:lnTo>
                  <a:pt x="0" y="0"/>
                </a:lnTo>
                <a:lnTo>
                  <a:pt x="0" y="74002"/>
                </a:lnTo>
                <a:lnTo>
                  <a:pt x="788276" y="74002"/>
                </a:lnTo>
                <a:lnTo>
                  <a:pt x="78827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93039" y="2507068"/>
            <a:ext cx="888365" cy="74295"/>
          </a:xfrm>
          <a:custGeom>
            <a:avLst/>
            <a:gdLst/>
            <a:ahLst/>
            <a:cxnLst/>
            <a:rect l="l" t="t" r="r" b="b"/>
            <a:pathLst>
              <a:path w="888365" h="74294">
                <a:moveTo>
                  <a:pt x="888098" y="0"/>
                </a:moveTo>
                <a:lnTo>
                  <a:pt x="0" y="0"/>
                </a:lnTo>
                <a:lnTo>
                  <a:pt x="0" y="73990"/>
                </a:lnTo>
                <a:lnTo>
                  <a:pt x="888098" y="73990"/>
                </a:lnTo>
                <a:lnTo>
                  <a:pt x="88809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93039" y="2322652"/>
            <a:ext cx="972185" cy="74295"/>
          </a:xfrm>
          <a:custGeom>
            <a:avLst/>
            <a:gdLst/>
            <a:ahLst/>
            <a:cxnLst/>
            <a:rect l="l" t="t" r="r" b="b"/>
            <a:pathLst>
              <a:path w="972184" h="74294">
                <a:moveTo>
                  <a:pt x="971956" y="0"/>
                </a:moveTo>
                <a:lnTo>
                  <a:pt x="0" y="0"/>
                </a:lnTo>
                <a:lnTo>
                  <a:pt x="0" y="73990"/>
                </a:lnTo>
                <a:lnTo>
                  <a:pt x="971956" y="73990"/>
                </a:lnTo>
                <a:lnTo>
                  <a:pt x="97195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993039" y="2137079"/>
            <a:ext cx="1016000" cy="74295"/>
          </a:xfrm>
          <a:custGeom>
            <a:avLst/>
            <a:gdLst/>
            <a:ahLst/>
            <a:cxnLst/>
            <a:rect l="l" t="t" r="r" b="b"/>
            <a:pathLst>
              <a:path w="1016000" h="74294">
                <a:moveTo>
                  <a:pt x="1015885" y="0"/>
                </a:moveTo>
                <a:lnTo>
                  <a:pt x="0" y="0"/>
                </a:lnTo>
                <a:lnTo>
                  <a:pt x="0" y="73990"/>
                </a:lnTo>
                <a:lnTo>
                  <a:pt x="1015885" y="73990"/>
                </a:lnTo>
                <a:lnTo>
                  <a:pt x="101588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93039" y="1952650"/>
            <a:ext cx="1316355" cy="74295"/>
          </a:xfrm>
          <a:custGeom>
            <a:avLst/>
            <a:gdLst/>
            <a:ahLst/>
            <a:cxnLst/>
            <a:rect l="l" t="t" r="r" b="b"/>
            <a:pathLst>
              <a:path w="1316354" h="74294">
                <a:moveTo>
                  <a:pt x="1316177" y="0"/>
                </a:moveTo>
                <a:lnTo>
                  <a:pt x="0" y="0"/>
                </a:lnTo>
                <a:lnTo>
                  <a:pt x="0" y="74002"/>
                </a:lnTo>
                <a:lnTo>
                  <a:pt x="1316177" y="74002"/>
                </a:lnTo>
                <a:lnTo>
                  <a:pt x="131617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93039" y="1767090"/>
            <a:ext cx="1328420" cy="74295"/>
          </a:xfrm>
          <a:custGeom>
            <a:avLst/>
            <a:gdLst/>
            <a:ahLst/>
            <a:cxnLst/>
            <a:rect l="l" t="t" r="r" b="b"/>
            <a:pathLst>
              <a:path w="1328420" h="74294">
                <a:moveTo>
                  <a:pt x="1328153" y="0"/>
                </a:moveTo>
                <a:lnTo>
                  <a:pt x="0" y="0"/>
                </a:lnTo>
                <a:lnTo>
                  <a:pt x="0" y="73990"/>
                </a:lnTo>
                <a:lnTo>
                  <a:pt x="1328153" y="73990"/>
                </a:lnTo>
                <a:lnTo>
                  <a:pt x="132815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93039" y="1582648"/>
            <a:ext cx="1542415" cy="74295"/>
          </a:xfrm>
          <a:custGeom>
            <a:avLst/>
            <a:gdLst/>
            <a:ahLst/>
            <a:cxnLst/>
            <a:rect l="l" t="t" r="r" b="b"/>
            <a:pathLst>
              <a:path w="1542415" h="74294">
                <a:moveTo>
                  <a:pt x="1542199" y="0"/>
                </a:moveTo>
                <a:lnTo>
                  <a:pt x="0" y="0"/>
                </a:lnTo>
                <a:lnTo>
                  <a:pt x="0" y="74002"/>
                </a:lnTo>
                <a:lnTo>
                  <a:pt x="1542199" y="74002"/>
                </a:lnTo>
                <a:lnTo>
                  <a:pt x="154219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93039" y="1397088"/>
            <a:ext cx="1762125" cy="74295"/>
          </a:xfrm>
          <a:custGeom>
            <a:avLst/>
            <a:gdLst/>
            <a:ahLst/>
            <a:cxnLst/>
            <a:rect l="l" t="t" r="r" b="b"/>
            <a:pathLst>
              <a:path w="1762125" h="74294">
                <a:moveTo>
                  <a:pt x="1761832" y="0"/>
                </a:moveTo>
                <a:lnTo>
                  <a:pt x="0" y="0"/>
                </a:lnTo>
                <a:lnTo>
                  <a:pt x="0" y="73990"/>
                </a:lnTo>
                <a:lnTo>
                  <a:pt x="1761832" y="73990"/>
                </a:lnTo>
                <a:lnTo>
                  <a:pt x="176183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233128" y="1343786"/>
            <a:ext cx="0" cy="1863725"/>
          </a:xfrm>
          <a:custGeom>
            <a:avLst/>
            <a:gdLst/>
            <a:ahLst/>
            <a:cxnLst/>
            <a:rect l="l" t="t" r="r" b="b"/>
            <a:pathLst>
              <a:path w="0" h="1863725">
                <a:moveTo>
                  <a:pt x="0" y="0"/>
                </a:moveTo>
                <a:lnTo>
                  <a:pt x="0" y="1863255"/>
                </a:lnTo>
              </a:path>
            </a:pathLst>
          </a:custGeom>
          <a:ln w="13843">
            <a:solidFill>
              <a:srgbClr val="DAE7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253792" y="1340970"/>
            <a:ext cx="708660" cy="181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12700" marR="5080" indent="387350">
              <a:lnSpc>
                <a:spcPct val="1357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Maine North Ca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olina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South Ca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olina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Minneso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  <a:p>
            <a:pPr algn="r" marL="252729" marR="9525" indent="117475">
              <a:lnSpc>
                <a:spcPct val="1357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Florida Del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algn="r" marL="265430" marR="9525" indent="128270">
              <a:lnSpc>
                <a:spcPct val="1357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Alas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O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Michi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Alabama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81133" y="1353670"/>
            <a:ext cx="770890" cy="181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231775" marR="5715" indent="205740">
              <a:lnSpc>
                <a:spcPct val="1357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Florida Michi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w </a:t>
            </a:r>
            <a:r>
              <a:rPr dirty="0" sz="900" spc="-7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ork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w Je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Cali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ornia</a:t>
            </a:r>
            <a:endParaRPr sz="900">
              <a:latin typeface="Calibri"/>
              <a:cs typeface="Calibri"/>
            </a:endParaRPr>
          </a:p>
          <a:p>
            <a:pPr algn="r" marL="74930" marR="9525" indent="-5080">
              <a:lnSpc>
                <a:spcPct val="135700"/>
              </a:lnSpc>
            </a:pPr>
            <a:r>
              <a:rPr dirty="0" sz="900">
                <a:latin typeface="Calibri"/>
                <a:cs typeface="Calibri"/>
              </a:rPr>
              <a:t>Massachus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5">
                <a:latin typeface="Calibri"/>
                <a:cs typeface="Calibri"/>
              </a:rPr>
              <a:t>tts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South Ca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olina</a:t>
            </a:r>
            <a:endParaRPr sz="900">
              <a:latin typeface="Calibri"/>
              <a:cs typeface="Calibri"/>
            </a:endParaRPr>
          </a:p>
          <a:p>
            <a:pPr algn="r" marL="12700" marR="9525" indent="444500">
              <a:lnSpc>
                <a:spcPct val="1357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Maine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w Ham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shi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ashin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49541" y="322973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01991" y="3229735"/>
            <a:ext cx="1651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54441" y="3229735"/>
            <a:ext cx="40322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145"/>
              </a:spcBef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87841" y="3229735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37126" y="3229735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44637" y="886167"/>
            <a:ext cx="270827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Leading 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es in Number of Seasonal Housing Units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92042" y="886167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18205" y="89886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6794087" y="886167"/>
            <a:ext cx="262953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Leading 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es in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of Housing Units th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Seasonal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41434" y="886167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67656" y="89886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669511" y="664252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42609" y="5064122"/>
            <a:ext cx="254000" cy="11010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87655" marR="5080" indent="-27559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Building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ermits Issued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(Thousand)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30364" y="4952357"/>
            <a:ext cx="4123054" cy="421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85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85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1,000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53649" y="5515744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53649" y="6079133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11580" y="6360826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53649" y="5797438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53649" y="4670662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94754" y="6821471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18205" y="4271666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667656" y="4271666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876922" y="637138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876922" y="626247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45218" y="4755908"/>
            <a:ext cx="2551430" cy="394335"/>
          </a:xfrm>
          <a:custGeom>
            <a:avLst/>
            <a:gdLst/>
            <a:ahLst/>
            <a:cxnLst/>
            <a:rect l="l" t="t" r="r" b="b"/>
            <a:pathLst>
              <a:path w="2551429" h="394335">
                <a:moveTo>
                  <a:pt x="2551239" y="393712"/>
                </a:moveTo>
                <a:lnTo>
                  <a:pt x="0" y="393712"/>
                </a:lnTo>
                <a:lnTo>
                  <a:pt x="0" y="0"/>
                </a:lnTo>
                <a:lnTo>
                  <a:pt x="2551239" y="0"/>
                </a:lnTo>
                <a:lnTo>
                  <a:pt x="2551239" y="39371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945218" y="5543346"/>
            <a:ext cx="2551430" cy="394335"/>
          </a:xfrm>
          <a:custGeom>
            <a:avLst/>
            <a:gdLst/>
            <a:ahLst/>
            <a:cxnLst/>
            <a:rect l="l" t="t" r="r" b="b"/>
            <a:pathLst>
              <a:path w="2551429" h="394335">
                <a:moveTo>
                  <a:pt x="2551239" y="393712"/>
                </a:moveTo>
                <a:lnTo>
                  <a:pt x="0" y="393712"/>
                </a:lnTo>
                <a:lnTo>
                  <a:pt x="0" y="0"/>
                </a:lnTo>
                <a:lnTo>
                  <a:pt x="2551239" y="0"/>
                </a:lnTo>
                <a:lnTo>
                  <a:pt x="2551239" y="39371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945218" y="6334759"/>
            <a:ext cx="2551430" cy="394335"/>
          </a:xfrm>
          <a:custGeom>
            <a:avLst/>
            <a:gdLst/>
            <a:ahLst/>
            <a:cxnLst/>
            <a:rect l="l" t="t" r="r" b="b"/>
            <a:pathLst>
              <a:path w="2551429" h="394334">
                <a:moveTo>
                  <a:pt x="2551239" y="393712"/>
                </a:moveTo>
                <a:lnTo>
                  <a:pt x="0" y="393712"/>
                </a:lnTo>
                <a:lnTo>
                  <a:pt x="0" y="0"/>
                </a:lnTo>
                <a:lnTo>
                  <a:pt x="2551239" y="0"/>
                </a:lnTo>
                <a:lnTo>
                  <a:pt x="2551239" y="39371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50809" y="5934251"/>
            <a:ext cx="2339975" cy="603250"/>
          </a:xfrm>
          <a:custGeom>
            <a:avLst/>
            <a:gdLst/>
            <a:ahLst/>
            <a:cxnLst/>
            <a:rect l="l" t="t" r="r" b="b"/>
            <a:pathLst>
              <a:path w="2339975" h="603250">
                <a:moveTo>
                  <a:pt x="1205396" y="24739"/>
                </a:moveTo>
                <a:lnTo>
                  <a:pt x="1164539" y="24739"/>
                </a:lnTo>
                <a:lnTo>
                  <a:pt x="1170533" y="26187"/>
                </a:lnTo>
                <a:lnTo>
                  <a:pt x="1167297" y="26750"/>
                </a:lnTo>
                <a:lnTo>
                  <a:pt x="1396390" y="193789"/>
                </a:lnTo>
                <a:lnTo>
                  <a:pt x="1627682" y="385597"/>
                </a:lnTo>
                <a:lnTo>
                  <a:pt x="1860219" y="547801"/>
                </a:lnTo>
                <a:lnTo>
                  <a:pt x="1861172" y="548525"/>
                </a:lnTo>
                <a:lnTo>
                  <a:pt x="1862124" y="548881"/>
                </a:lnTo>
                <a:lnTo>
                  <a:pt x="1863077" y="549059"/>
                </a:lnTo>
                <a:lnTo>
                  <a:pt x="2096008" y="602526"/>
                </a:lnTo>
                <a:lnTo>
                  <a:pt x="2096693" y="602703"/>
                </a:lnTo>
                <a:lnTo>
                  <a:pt x="2097239" y="602894"/>
                </a:lnTo>
                <a:lnTo>
                  <a:pt x="2097913" y="602703"/>
                </a:lnTo>
                <a:lnTo>
                  <a:pt x="2329764" y="595490"/>
                </a:lnTo>
                <a:lnTo>
                  <a:pt x="2335212" y="595490"/>
                </a:lnTo>
                <a:lnTo>
                  <a:pt x="2339416" y="589521"/>
                </a:lnTo>
                <a:lnTo>
                  <a:pt x="2339306" y="577062"/>
                </a:lnTo>
                <a:lnTo>
                  <a:pt x="2099411" y="577062"/>
                </a:lnTo>
                <a:lnTo>
                  <a:pt x="2097506" y="576694"/>
                </a:lnTo>
                <a:lnTo>
                  <a:pt x="2097771" y="576686"/>
                </a:lnTo>
                <a:lnTo>
                  <a:pt x="1872013" y="524865"/>
                </a:lnTo>
                <a:lnTo>
                  <a:pt x="1869338" y="524865"/>
                </a:lnTo>
                <a:lnTo>
                  <a:pt x="1866480" y="523595"/>
                </a:lnTo>
                <a:lnTo>
                  <a:pt x="1867520" y="523595"/>
                </a:lnTo>
                <a:lnTo>
                  <a:pt x="1638172" y="363385"/>
                </a:lnTo>
                <a:lnTo>
                  <a:pt x="1405775" y="170853"/>
                </a:lnTo>
                <a:lnTo>
                  <a:pt x="1205396" y="24739"/>
                </a:lnTo>
                <a:close/>
              </a:path>
              <a:path w="2339975" h="603250">
                <a:moveTo>
                  <a:pt x="2097771" y="576686"/>
                </a:moveTo>
                <a:lnTo>
                  <a:pt x="2097506" y="576694"/>
                </a:lnTo>
                <a:lnTo>
                  <a:pt x="2099411" y="577062"/>
                </a:lnTo>
                <a:lnTo>
                  <a:pt x="2097771" y="576686"/>
                </a:lnTo>
                <a:close/>
              </a:path>
              <a:path w="2339975" h="603250">
                <a:moveTo>
                  <a:pt x="2334793" y="569480"/>
                </a:moveTo>
                <a:lnTo>
                  <a:pt x="2329357" y="569480"/>
                </a:lnTo>
                <a:lnTo>
                  <a:pt x="2097771" y="576686"/>
                </a:lnTo>
                <a:lnTo>
                  <a:pt x="2099411" y="577062"/>
                </a:lnTo>
                <a:lnTo>
                  <a:pt x="2339306" y="577062"/>
                </a:lnTo>
                <a:lnTo>
                  <a:pt x="2339289" y="575068"/>
                </a:lnTo>
                <a:lnTo>
                  <a:pt x="2334793" y="569480"/>
                </a:lnTo>
                <a:close/>
              </a:path>
              <a:path w="2339975" h="603250">
                <a:moveTo>
                  <a:pt x="1866480" y="523595"/>
                </a:moveTo>
                <a:lnTo>
                  <a:pt x="1869338" y="524865"/>
                </a:lnTo>
                <a:lnTo>
                  <a:pt x="1868029" y="523950"/>
                </a:lnTo>
                <a:lnTo>
                  <a:pt x="1866480" y="523595"/>
                </a:lnTo>
                <a:close/>
              </a:path>
              <a:path w="2339975" h="603250">
                <a:moveTo>
                  <a:pt x="1868029" y="523950"/>
                </a:moveTo>
                <a:lnTo>
                  <a:pt x="1869338" y="524865"/>
                </a:lnTo>
                <a:lnTo>
                  <a:pt x="1872013" y="524865"/>
                </a:lnTo>
                <a:lnTo>
                  <a:pt x="1868029" y="523950"/>
                </a:lnTo>
                <a:close/>
              </a:path>
              <a:path w="2339975" h="603250">
                <a:moveTo>
                  <a:pt x="1867520" y="523595"/>
                </a:moveTo>
                <a:lnTo>
                  <a:pt x="1866480" y="523595"/>
                </a:lnTo>
                <a:lnTo>
                  <a:pt x="1868029" y="523950"/>
                </a:lnTo>
                <a:lnTo>
                  <a:pt x="1867520" y="523595"/>
                </a:lnTo>
                <a:close/>
              </a:path>
              <a:path w="2339975" h="603250">
                <a:moveTo>
                  <a:pt x="1169974" y="0"/>
                </a:moveTo>
                <a:lnTo>
                  <a:pt x="935545" y="40995"/>
                </a:lnTo>
                <a:lnTo>
                  <a:pt x="472262" y="157848"/>
                </a:lnTo>
                <a:lnTo>
                  <a:pt x="241503" y="202463"/>
                </a:lnTo>
                <a:lnTo>
                  <a:pt x="9651" y="211137"/>
                </a:lnTo>
                <a:lnTo>
                  <a:pt x="4343" y="211493"/>
                </a:lnTo>
                <a:lnTo>
                  <a:pt x="0" y="217449"/>
                </a:lnTo>
                <a:lnTo>
                  <a:pt x="126" y="224497"/>
                </a:lnTo>
                <a:lnTo>
                  <a:pt x="406" y="231724"/>
                </a:lnTo>
                <a:lnTo>
                  <a:pt x="4889" y="237502"/>
                </a:lnTo>
                <a:lnTo>
                  <a:pt x="10198" y="237147"/>
                </a:lnTo>
                <a:lnTo>
                  <a:pt x="242049" y="228472"/>
                </a:lnTo>
                <a:lnTo>
                  <a:pt x="475119" y="183680"/>
                </a:lnTo>
                <a:lnTo>
                  <a:pt x="939228" y="66459"/>
                </a:lnTo>
                <a:lnTo>
                  <a:pt x="1167297" y="26750"/>
                </a:lnTo>
                <a:lnTo>
                  <a:pt x="1164539" y="24739"/>
                </a:lnTo>
                <a:lnTo>
                  <a:pt x="1205396" y="24739"/>
                </a:lnTo>
                <a:lnTo>
                  <a:pt x="1173924" y="1790"/>
                </a:lnTo>
                <a:lnTo>
                  <a:pt x="1172159" y="533"/>
                </a:lnTo>
                <a:lnTo>
                  <a:pt x="1169974" y="0"/>
                </a:lnTo>
                <a:close/>
              </a:path>
              <a:path w="2339975" h="603250">
                <a:moveTo>
                  <a:pt x="1164539" y="24739"/>
                </a:moveTo>
                <a:lnTo>
                  <a:pt x="1167297" y="26750"/>
                </a:lnTo>
                <a:lnTo>
                  <a:pt x="1170533" y="26187"/>
                </a:lnTo>
                <a:lnTo>
                  <a:pt x="1164539" y="24739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50809" y="5934251"/>
            <a:ext cx="2339975" cy="603250"/>
          </a:xfrm>
          <a:custGeom>
            <a:avLst/>
            <a:gdLst/>
            <a:ahLst/>
            <a:cxnLst/>
            <a:rect l="l" t="t" r="r" b="b"/>
            <a:pathLst>
              <a:path w="2339975" h="603250">
                <a:moveTo>
                  <a:pt x="9651" y="211137"/>
                </a:moveTo>
                <a:lnTo>
                  <a:pt x="241503" y="202463"/>
                </a:lnTo>
                <a:lnTo>
                  <a:pt x="472262" y="157848"/>
                </a:lnTo>
                <a:lnTo>
                  <a:pt x="703706" y="100241"/>
                </a:lnTo>
                <a:lnTo>
                  <a:pt x="935545" y="40995"/>
                </a:lnTo>
                <a:lnTo>
                  <a:pt x="1167942" y="355"/>
                </a:lnTo>
                <a:lnTo>
                  <a:pt x="1405775" y="170853"/>
                </a:lnTo>
                <a:lnTo>
                  <a:pt x="1638172" y="363385"/>
                </a:lnTo>
                <a:lnTo>
                  <a:pt x="1869338" y="524865"/>
                </a:lnTo>
                <a:lnTo>
                  <a:pt x="2099411" y="577062"/>
                </a:lnTo>
                <a:lnTo>
                  <a:pt x="2329357" y="569480"/>
                </a:lnTo>
                <a:lnTo>
                  <a:pt x="2339289" y="575068"/>
                </a:lnTo>
                <a:lnTo>
                  <a:pt x="2339289" y="582294"/>
                </a:lnTo>
                <a:lnTo>
                  <a:pt x="2339416" y="589521"/>
                </a:lnTo>
                <a:lnTo>
                  <a:pt x="2335212" y="595490"/>
                </a:lnTo>
                <a:lnTo>
                  <a:pt x="2329764" y="595490"/>
                </a:lnTo>
                <a:lnTo>
                  <a:pt x="2097913" y="602703"/>
                </a:lnTo>
                <a:lnTo>
                  <a:pt x="2097239" y="602894"/>
                </a:lnTo>
                <a:lnTo>
                  <a:pt x="2096693" y="602703"/>
                </a:lnTo>
                <a:lnTo>
                  <a:pt x="2096008" y="602526"/>
                </a:lnTo>
                <a:lnTo>
                  <a:pt x="1863077" y="549059"/>
                </a:lnTo>
                <a:lnTo>
                  <a:pt x="1862124" y="548881"/>
                </a:lnTo>
                <a:lnTo>
                  <a:pt x="1861172" y="548525"/>
                </a:lnTo>
                <a:lnTo>
                  <a:pt x="1860219" y="547801"/>
                </a:lnTo>
                <a:lnTo>
                  <a:pt x="1627682" y="385597"/>
                </a:lnTo>
                <a:lnTo>
                  <a:pt x="1396390" y="193789"/>
                </a:lnTo>
                <a:lnTo>
                  <a:pt x="1164539" y="24739"/>
                </a:lnTo>
                <a:lnTo>
                  <a:pt x="1170533" y="26187"/>
                </a:lnTo>
                <a:lnTo>
                  <a:pt x="939228" y="66459"/>
                </a:lnTo>
                <a:lnTo>
                  <a:pt x="707377" y="125691"/>
                </a:lnTo>
                <a:lnTo>
                  <a:pt x="475119" y="183680"/>
                </a:lnTo>
                <a:lnTo>
                  <a:pt x="242049" y="228472"/>
                </a:lnTo>
                <a:lnTo>
                  <a:pt x="10198" y="237147"/>
                </a:lnTo>
                <a:lnTo>
                  <a:pt x="4889" y="237502"/>
                </a:lnTo>
                <a:lnTo>
                  <a:pt x="406" y="231724"/>
                </a:lnTo>
                <a:lnTo>
                  <a:pt x="126" y="224497"/>
                </a:lnTo>
                <a:lnTo>
                  <a:pt x="0" y="217449"/>
                </a:lnTo>
                <a:lnTo>
                  <a:pt x="4343" y="211493"/>
                </a:lnTo>
                <a:lnTo>
                  <a:pt x="9651" y="211137"/>
                </a:lnTo>
                <a:close/>
              </a:path>
            </a:pathLst>
          </a:custGeom>
          <a:ln w="3175">
            <a:solidFill>
              <a:srgbClr val="497F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050260" y="4847337"/>
            <a:ext cx="2339975" cy="1396365"/>
          </a:xfrm>
          <a:custGeom>
            <a:avLst/>
            <a:gdLst/>
            <a:ahLst/>
            <a:cxnLst/>
            <a:rect l="l" t="t" r="r" b="b"/>
            <a:pathLst>
              <a:path w="2339975" h="1396364">
                <a:moveTo>
                  <a:pt x="1393956" y="329394"/>
                </a:moveTo>
                <a:lnTo>
                  <a:pt x="1625511" y="760793"/>
                </a:lnTo>
                <a:lnTo>
                  <a:pt x="1857095" y="1232852"/>
                </a:lnTo>
                <a:lnTo>
                  <a:pt x="1858048" y="1234655"/>
                </a:lnTo>
                <a:lnTo>
                  <a:pt x="2093836" y="1394841"/>
                </a:lnTo>
                <a:lnTo>
                  <a:pt x="2096833" y="1396276"/>
                </a:lnTo>
                <a:lnTo>
                  <a:pt x="2098332" y="1396111"/>
                </a:lnTo>
                <a:lnTo>
                  <a:pt x="2330183" y="1393215"/>
                </a:lnTo>
                <a:lnTo>
                  <a:pt x="2335618" y="1393215"/>
                </a:lnTo>
                <a:lnTo>
                  <a:pt x="2339975" y="1387424"/>
                </a:lnTo>
                <a:lnTo>
                  <a:pt x="2339835" y="1380210"/>
                </a:lnTo>
                <a:lnTo>
                  <a:pt x="2339835" y="1372984"/>
                </a:lnTo>
                <a:lnTo>
                  <a:pt x="2338756" y="1371549"/>
                </a:lnTo>
                <a:lnTo>
                  <a:pt x="2102688" y="1371549"/>
                </a:lnTo>
                <a:lnTo>
                  <a:pt x="2098192" y="1370101"/>
                </a:lnTo>
                <a:lnTo>
                  <a:pt x="2100503" y="1370072"/>
                </a:lnTo>
                <a:lnTo>
                  <a:pt x="1876432" y="1218590"/>
                </a:lnTo>
                <a:lnTo>
                  <a:pt x="1873554" y="1218590"/>
                </a:lnTo>
                <a:lnTo>
                  <a:pt x="1869744" y="1214069"/>
                </a:lnTo>
                <a:lnTo>
                  <a:pt x="1871335" y="1214069"/>
                </a:lnTo>
                <a:lnTo>
                  <a:pt x="1641436" y="745807"/>
                </a:lnTo>
                <a:lnTo>
                  <a:pt x="1418508" y="330466"/>
                </a:lnTo>
                <a:lnTo>
                  <a:pt x="1394764" y="330466"/>
                </a:lnTo>
                <a:lnTo>
                  <a:pt x="1393956" y="329394"/>
                </a:lnTo>
                <a:close/>
              </a:path>
              <a:path w="2339975" h="1396364">
                <a:moveTo>
                  <a:pt x="2100503" y="1370072"/>
                </a:moveTo>
                <a:lnTo>
                  <a:pt x="2098192" y="1370101"/>
                </a:lnTo>
                <a:lnTo>
                  <a:pt x="2102688" y="1371549"/>
                </a:lnTo>
                <a:lnTo>
                  <a:pt x="2100503" y="1370072"/>
                </a:lnTo>
                <a:close/>
              </a:path>
              <a:path w="2339975" h="1396364">
                <a:moveTo>
                  <a:pt x="2335491" y="1367205"/>
                </a:moveTo>
                <a:lnTo>
                  <a:pt x="2330043" y="1367205"/>
                </a:lnTo>
                <a:lnTo>
                  <a:pt x="2100503" y="1370072"/>
                </a:lnTo>
                <a:lnTo>
                  <a:pt x="2102688" y="1371549"/>
                </a:lnTo>
                <a:lnTo>
                  <a:pt x="2338756" y="1371549"/>
                </a:lnTo>
                <a:lnTo>
                  <a:pt x="2335491" y="1367205"/>
                </a:lnTo>
                <a:close/>
              </a:path>
              <a:path w="2339975" h="1396364">
                <a:moveTo>
                  <a:pt x="1869744" y="1214069"/>
                </a:moveTo>
                <a:lnTo>
                  <a:pt x="1873554" y="1218590"/>
                </a:lnTo>
                <a:lnTo>
                  <a:pt x="1872125" y="1215678"/>
                </a:lnTo>
                <a:lnTo>
                  <a:pt x="1869744" y="1214069"/>
                </a:lnTo>
                <a:close/>
              </a:path>
              <a:path w="2339975" h="1396364">
                <a:moveTo>
                  <a:pt x="1872125" y="1215678"/>
                </a:moveTo>
                <a:lnTo>
                  <a:pt x="1873554" y="1218590"/>
                </a:lnTo>
                <a:lnTo>
                  <a:pt x="1876432" y="1218590"/>
                </a:lnTo>
                <a:lnTo>
                  <a:pt x="1872125" y="1215678"/>
                </a:lnTo>
                <a:close/>
              </a:path>
              <a:path w="2339975" h="1396364">
                <a:moveTo>
                  <a:pt x="1871335" y="1214069"/>
                </a:moveTo>
                <a:lnTo>
                  <a:pt x="1869744" y="1214069"/>
                </a:lnTo>
                <a:lnTo>
                  <a:pt x="1872125" y="1215678"/>
                </a:lnTo>
                <a:lnTo>
                  <a:pt x="1871335" y="1214069"/>
                </a:lnTo>
                <a:close/>
              </a:path>
              <a:path w="2339975" h="1396364">
                <a:moveTo>
                  <a:pt x="240408" y="496319"/>
                </a:moveTo>
                <a:lnTo>
                  <a:pt x="8978" y="546811"/>
                </a:lnTo>
                <a:lnTo>
                  <a:pt x="3670" y="548068"/>
                </a:lnTo>
                <a:lnTo>
                  <a:pt x="0" y="554761"/>
                </a:lnTo>
                <a:lnTo>
                  <a:pt x="812" y="561784"/>
                </a:lnTo>
                <a:lnTo>
                  <a:pt x="1765" y="568845"/>
                </a:lnTo>
                <a:lnTo>
                  <a:pt x="6794" y="573709"/>
                </a:lnTo>
                <a:lnTo>
                  <a:pt x="12103" y="572630"/>
                </a:lnTo>
                <a:lnTo>
                  <a:pt x="243954" y="522058"/>
                </a:lnTo>
                <a:lnTo>
                  <a:pt x="244640" y="521881"/>
                </a:lnTo>
                <a:lnTo>
                  <a:pt x="245186" y="521703"/>
                </a:lnTo>
                <a:lnTo>
                  <a:pt x="245719" y="521347"/>
                </a:lnTo>
                <a:lnTo>
                  <a:pt x="296542" y="496963"/>
                </a:lnTo>
                <a:lnTo>
                  <a:pt x="239064" y="496963"/>
                </a:lnTo>
                <a:lnTo>
                  <a:pt x="240408" y="496319"/>
                </a:lnTo>
                <a:close/>
              </a:path>
              <a:path w="2339975" h="1396364">
                <a:moveTo>
                  <a:pt x="240830" y="496227"/>
                </a:moveTo>
                <a:lnTo>
                  <a:pt x="240408" y="496319"/>
                </a:lnTo>
                <a:lnTo>
                  <a:pt x="239064" y="496963"/>
                </a:lnTo>
                <a:lnTo>
                  <a:pt x="240830" y="496227"/>
                </a:lnTo>
                <a:close/>
              </a:path>
              <a:path w="2339975" h="1396364">
                <a:moveTo>
                  <a:pt x="298077" y="496227"/>
                </a:moveTo>
                <a:lnTo>
                  <a:pt x="240830" y="496227"/>
                </a:lnTo>
                <a:lnTo>
                  <a:pt x="239064" y="496963"/>
                </a:lnTo>
                <a:lnTo>
                  <a:pt x="296542" y="496963"/>
                </a:lnTo>
                <a:lnTo>
                  <a:pt x="298077" y="496227"/>
                </a:lnTo>
                <a:close/>
              </a:path>
              <a:path w="2339975" h="1396364">
                <a:moveTo>
                  <a:pt x="1170939" y="0"/>
                </a:moveTo>
                <a:lnTo>
                  <a:pt x="935824" y="67348"/>
                </a:lnTo>
                <a:lnTo>
                  <a:pt x="702068" y="248843"/>
                </a:lnTo>
                <a:lnTo>
                  <a:pt x="470903" y="385724"/>
                </a:lnTo>
                <a:lnTo>
                  <a:pt x="240408" y="496319"/>
                </a:lnTo>
                <a:lnTo>
                  <a:pt x="240830" y="496227"/>
                </a:lnTo>
                <a:lnTo>
                  <a:pt x="298077" y="496227"/>
                </a:lnTo>
                <a:lnTo>
                  <a:pt x="477570" y="410108"/>
                </a:lnTo>
                <a:lnTo>
                  <a:pt x="710095" y="272503"/>
                </a:lnTo>
                <a:lnTo>
                  <a:pt x="941054" y="92811"/>
                </a:lnTo>
                <a:lnTo>
                  <a:pt x="940041" y="92811"/>
                </a:lnTo>
                <a:lnTo>
                  <a:pt x="942898" y="91376"/>
                </a:lnTo>
                <a:lnTo>
                  <a:pt x="945047" y="91376"/>
                </a:lnTo>
                <a:lnTo>
                  <a:pt x="1166750" y="27826"/>
                </a:lnTo>
                <a:lnTo>
                  <a:pt x="1162913" y="22733"/>
                </a:lnTo>
                <a:lnTo>
                  <a:pt x="1190386" y="22733"/>
                </a:lnTo>
                <a:lnTo>
                  <a:pt x="1176655" y="4508"/>
                </a:lnTo>
                <a:lnTo>
                  <a:pt x="1174330" y="1257"/>
                </a:lnTo>
                <a:lnTo>
                  <a:pt x="1170939" y="0"/>
                </a:lnTo>
                <a:close/>
              </a:path>
              <a:path w="2339975" h="1396364">
                <a:moveTo>
                  <a:pt x="1393659" y="328841"/>
                </a:moveTo>
                <a:lnTo>
                  <a:pt x="1393956" y="329394"/>
                </a:lnTo>
                <a:lnTo>
                  <a:pt x="1394764" y="330466"/>
                </a:lnTo>
                <a:lnTo>
                  <a:pt x="1393659" y="328841"/>
                </a:lnTo>
                <a:close/>
              </a:path>
              <a:path w="2339975" h="1396364">
                <a:moveTo>
                  <a:pt x="1417636" y="328841"/>
                </a:moveTo>
                <a:lnTo>
                  <a:pt x="1393659" y="328841"/>
                </a:lnTo>
                <a:lnTo>
                  <a:pt x="1394764" y="330466"/>
                </a:lnTo>
                <a:lnTo>
                  <a:pt x="1418508" y="330466"/>
                </a:lnTo>
                <a:lnTo>
                  <a:pt x="1417636" y="328841"/>
                </a:lnTo>
                <a:close/>
              </a:path>
              <a:path w="2339975" h="1396364">
                <a:moveTo>
                  <a:pt x="1190386" y="22733"/>
                </a:moveTo>
                <a:lnTo>
                  <a:pt x="1162913" y="22733"/>
                </a:lnTo>
                <a:lnTo>
                  <a:pt x="1171892" y="26352"/>
                </a:lnTo>
                <a:lnTo>
                  <a:pt x="1166750" y="27826"/>
                </a:lnTo>
                <a:lnTo>
                  <a:pt x="1393956" y="329394"/>
                </a:lnTo>
                <a:lnTo>
                  <a:pt x="1393659" y="328841"/>
                </a:lnTo>
                <a:lnTo>
                  <a:pt x="1417636" y="328841"/>
                </a:lnTo>
                <a:lnTo>
                  <a:pt x="1409585" y="313842"/>
                </a:lnTo>
                <a:lnTo>
                  <a:pt x="1409319" y="313131"/>
                </a:lnTo>
                <a:lnTo>
                  <a:pt x="1408912" y="312585"/>
                </a:lnTo>
                <a:lnTo>
                  <a:pt x="1408506" y="312229"/>
                </a:lnTo>
                <a:lnTo>
                  <a:pt x="1190386" y="22733"/>
                </a:lnTo>
                <a:close/>
              </a:path>
              <a:path w="2339975" h="1396364">
                <a:moveTo>
                  <a:pt x="942898" y="91376"/>
                </a:moveTo>
                <a:lnTo>
                  <a:pt x="940041" y="92811"/>
                </a:lnTo>
                <a:lnTo>
                  <a:pt x="941645" y="92351"/>
                </a:lnTo>
                <a:lnTo>
                  <a:pt x="942898" y="91376"/>
                </a:lnTo>
                <a:close/>
              </a:path>
              <a:path w="2339975" h="1396364">
                <a:moveTo>
                  <a:pt x="941645" y="92351"/>
                </a:moveTo>
                <a:lnTo>
                  <a:pt x="940041" y="92811"/>
                </a:lnTo>
                <a:lnTo>
                  <a:pt x="941054" y="92811"/>
                </a:lnTo>
                <a:lnTo>
                  <a:pt x="941645" y="92351"/>
                </a:lnTo>
                <a:close/>
              </a:path>
              <a:path w="2339975" h="1396364">
                <a:moveTo>
                  <a:pt x="945047" y="91376"/>
                </a:moveTo>
                <a:lnTo>
                  <a:pt x="942898" y="91376"/>
                </a:lnTo>
                <a:lnTo>
                  <a:pt x="941645" y="92351"/>
                </a:lnTo>
                <a:lnTo>
                  <a:pt x="945047" y="91376"/>
                </a:lnTo>
                <a:close/>
              </a:path>
              <a:path w="2339975" h="1396364">
                <a:moveTo>
                  <a:pt x="1162913" y="22733"/>
                </a:moveTo>
                <a:lnTo>
                  <a:pt x="1166750" y="27826"/>
                </a:lnTo>
                <a:lnTo>
                  <a:pt x="1171892" y="26352"/>
                </a:lnTo>
                <a:lnTo>
                  <a:pt x="1162913" y="22733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548712" y="1369186"/>
            <a:ext cx="0" cy="1831339"/>
          </a:xfrm>
          <a:custGeom>
            <a:avLst/>
            <a:gdLst/>
            <a:ahLst/>
            <a:cxnLst/>
            <a:rect l="l" t="t" r="r" b="b"/>
            <a:pathLst>
              <a:path w="0" h="1831339">
                <a:moveTo>
                  <a:pt x="0" y="0"/>
                </a:moveTo>
                <a:lnTo>
                  <a:pt x="0" y="1830958"/>
                </a:lnTo>
              </a:path>
            </a:pathLst>
          </a:custGeom>
          <a:ln w="12560">
            <a:solidFill>
              <a:srgbClr val="BCD6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06546" y="1369174"/>
            <a:ext cx="278765" cy="36830"/>
          </a:xfrm>
          <a:custGeom>
            <a:avLst/>
            <a:gdLst/>
            <a:ahLst/>
            <a:cxnLst/>
            <a:rect l="l" t="t" r="r" b="b"/>
            <a:pathLst>
              <a:path w="278764" h="36830">
                <a:moveTo>
                  <a:pt x="0" y="36817"/>
                </a:moveTo>
                <a:lnTo>
                  <a:pt x="278752" y="36817"/>
                </a:lnTo>
                <a:lnTo>
                  <a:pt x="278752" y="0"/>
                </a:lnTo>
                <a:lnTo>
                  <a:pt x="0" y="0"/>
                </a:lnTo>
                <a:lnTo>
                  <a:pt x="0" y="36817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306546" y="1479118"/>
            <a:ext cx="278765" cy="110489"/>
          </a:xfrm>
          <a:custGeom>
            <a:avLst/>
            <a:gdLst/>
            <a:ahLst/>
            <a:cxnLst/>
            <a:rect l="l" t="t" r="r" b="b"/>
            <a:pathLst>
              <a:path w="278764" h="110490">
                <a:moveTo>
                  <a:pt x="0" y="110312"/>
                </a:moveTo>
                <a:lnTo>
                  <a:pt x="278752" y="110312"/>
                </a:lnTo>
                <a:lnTo>
                  <a:pt x="278752" y="0"/>
                </a:lnTo>
                <a:lnTo>
                  <a:pt x="0" y="0"/>
                </a:lnTo>
                <a:lnTo>
                  <a:pt x="0" y="11031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306546" y="1663750"/>
            <a:ext cx="278765" cy="110489"/>
          </a:xfrm>
          <a:custGeom>
            <a:avLst/>
            <a:gdLst/>
            <a:ahLst/>
            <a:cxnLst/>
            <a:rect l="l" t="t" r="r" b="b"/>
            <a:pathLst>
              <a:path w="278764" h="110489">
                <a:moveTo>
                  <a:pt x="0" y="110299"/>
                </a:moveTo>
                <a:lnTo>
                  <a:pt x="278752" y="110299"/>
                </a:lnTo>
                <a:lnTo>
                  <a:pt x="278752" y="0"/>
                </a:lnTo>
                <a:lnTo>
                  <a:pt x="0" y="0"/>
                </a:lnTo>
                <a:lnTo>
                  <a:pt x="0" y="11029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306546" y="1847176"/>
            <a:ext cx="278765" cy="110489"/>
          </a:xfrm>
          <a:custGeom>
            <a:avLst/>
            <a:gdLst/>
            <a:ahLst/>
            <a:cxnLst/>
            <a:rect l="l" t="t" r="r" b="b"/>
            <a:pathLst>
              <a:path w="278764" h="110489">
                <a:moveTo>
                  <a:pt x="0" y="110299"/>
                </a:moveTo>
                <a:lnTo>
                  <a:pt x="278752" y="110299"/>
                </a:lnTo>
                <a:lnTo>
                  <a:pt x="278752" y="0"/>
                </a:lnTo>
                <a:lnTo>
                  <a:pt x="0" y="0"/>
                </a:lnTo>
                <a:lnTo>
                  <a:pt x="0" y="11029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306546" y="2030602"/>
            <a:ext cx="278765" cy="111760"/>
          </a:xfrm>
          <a:custGeom>
            <a:avLst/>
            <a:gdLst/>
            <a:ahLst/>
            <a:cxnLst/>
            <a:rect l="l" t="t" r="r" b="b"/>
            <a:pathLst>
              <a:path w="278764" h="111760">
                <a:moveTo>
                  <a:pt x="0" y="111506"/>
                </a:moveTo>
                <a:lnTo>
                  <a:pt x="278752" y="111506"/>
                </a:lnTo>
                <a:lnTo>
                  <a:pt x="278752" y="0"/>
                </a:lnTo>
                <a:lnTo>
                  <a:pt x="0" y="0"/>
                </a:lnTo>
                <a:lnTo>
                  <a:pt x="0" y="11150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864698" y="1369186"/>
            <a:ext cx="278765" cy="36830"/>
          </a:xfrm>
          <a:custGeom>
            <a:avLst/>
            <a:gdLst/>
            <a:ahLst/>
            <a:cxnLst/>
            <a:rect l="l" t="t" r="r" b="b"/>
            <a:pathLst>
              <a:path w="278764" h="36830">
                <a:moveTo>
                  <a:pt x="0" y="36804"/>
                </a:moveTo>
                <a:lnTo>
                  <a:pt x="278752" y="36804"/>
                </a:lnTo>
                <a:lnTo>
                  <a:pt x="278752" y="0"/>
                </a:lnTo>
                <a:lnTo>
                  <a:pt x="0" y="0"/>
                </a:lnTo>
                <a:lnTo>
                  <a:pt x="0" y="3680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864698" y="1479118"/>
            <a:ext cx="278765" cy="1721485"/>
          </a:xfrm>
          <a:custGeom>
            <a:avLst/>
            <a:gdLst/>
            <a:ahLst/>
            <a:cxnLst/>
            <a:rect l="l" t="t" r="r" b="b"/>
            <a:pathLst>
              <a:path w="278764" h="1721485">
                <a:moveTo>
                  <a:pt x="0" y="1721027"/>
                </a:moveTo>
                <a:lnTo>
                  <a:pt x="278752" y="1721027"/>
                </a:lnTo>
                <a:lnTo>
                  <a:pt x="278752" y="0"/>
                </a:lnTo>
                <a:lnTo>
                  <a:pt x="0" y="0"/>
                </a:lnTo>
                <a:lnTo>
                  <a:pt x="0" y="1721027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31881" y="1381734"/>
            <a:ext cx="278765" cy="24765"/>
          </a:xfrm>
          <a:custGeom>
            <a:avLst/>
            <a:gdLst/>
            <a:ahLst/>
            <a:cxnLst/>
            <a:rect l="l" t="t" r="r" b="b"/>
            <a:pathLst>
              <a:path w="278764" h="24765">
                <a:moveTo>
                  <a:pt x="0" y="24257"/>
                </a:moveTo>
                <a:lnTo>
                  <a:pt x="278752" y="24257"/>
                </a:lnTo>
                <a:lnTo>
                  <a:pt x="278752" y="0"/>
                </a:lnTo>
                <a:lnTo>
                  <a:pt x="0" y="0"/>
                </a:lnTo>
                <a:lnTo>
                  <a:pt x="0" y="24257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431881" y="1479118"/>
            <a:ext cx="278765" cy="1734185"/>
          </a:xfrm>
          <a:custGeom>
            <a:avLst/>
            <a:gdLst/>
            <a:ahLst/>
            <a:cxnLst/>
            <a:rect l="l" t="t" r="r" b="b"/>
            <a:pathLst>
              <a:path w="278764" h="1734185">
                <a:moveTo>
                  <a:pt x="0" y="1733575"/>
                </a:moveTo>
                <a:lnTo>
                  <a:pt x="278752" y="1733575"/>
                </a:lnTo>
                <a:lnTo>
                  <a:pt x="278752" y="0"/>
                </a:lnTo>
                <a:lnTo>
                  <a:pt x="0" y="0"/>
                </a:lnTo>
                <a:lnTo>
                  <a:pt x="0" y="173357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994528" y="1369186"/>
            <a:ext cx="278765" cy="1831339"/>
          </a:xfrm>
          <a:custGeom>
            <a:avLst/>
            <a:gdLst/>
            <a:ahLst/>
            <a:cxnLst/>
            <a:rect l="l" t="t" r="r" b="b"/>
            <a:pathLst>
              <a:path w="278764" h="1831339">
                <a:moveTo>
                  <a:pt x="278752" y="1830958"/>
                </a:moveTo>
                <a:lnTo>
                  <a:pt x="0" y="1830958"/>
                </a:lnTo>
                <a:lnTo>
                  <a:pt x="0" y="0"/>
                </a:lnTo>
                <a:lnTo>
                  <a:pt x="278752" y="0"/>
                </a:lnTo>
                <a:lnTo>
                  <a:pt x="278752" y="183095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306546" y="2142108"/>
            <a:ext cx="306070" cy="73660"/>
          </a:xfrm>
          <a:custGeom>
            <a:avLst/>
            <a:gdLst/>
            <a:ahLst/>
            <a:cxnLst/>
            <a:rect l="l" t="t" r="r" b="b"/>
            <a:pathLst>
              <a:path w="306070" h="73660">
                <a:moveTo>
                  <a:pt x="305854" y="0"/>
                </a:moveTo>
                <a:lnTo>
                  <a:pt x="0" y="0"/>
                </a:lnTo>
                <a:lnTo>
                  <a:pt x="0" y="73139"/>
                </a:lnTo>
                <a:lnTo>
                  <a:pt x="305854" y="73139"/>
                </a:lnTo>
                <a:lnTo>
                  <a:pt x="30585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306546" y="1957476"/>
            <a:ext cx="324485" cy="73660"/>
          </a:xfrm>
          <a:custGeom>
            <a:avLst/>
            <a:gdLst/>
            <a:ahLst/>
            <a:cxnLst/>
            <a:rect l="l" t="t" r="r" b="b"/>
            <a:pathLst>
              <a:path w="324485" h="73660">
                <a:moveTo>
                  <a:pt x="324485" y="0"/>
                </a:moveTo>
                <a:lnTo>
                  <a:pt x="0" y="0"/>
                </a:lnTo>
                <a:lnTo>
                  <a:pt x="0" y="73126"/>
                </a:lnTo>
                <a:lnTo>
                  <a:pt x="324485" y="73126"/>
                </a:lnTo>
                <a:lnTo>
                  <a:pt x="32448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306546" y="1774050"/>
            <a:ext cx="377190" cy="73660"/>
          </a:xfrm>
          <a:custGeom>
            <a:avLst/>
            <a:gdLst/>
            <a:ahLst/>
            <a:cxnLst/>
            <a:rect l="l" t="t" r="r" b="b"/>
            <a:pathLst>
              <a:path w="377189" h="73660">
                <a:moveTo>
                  <a:pt x="377113" y="0"/>
                </a:moveTo>
                <a:lnTo>
                  <a:pt x="0" y="0"/>
                </a:lnTo>
                <a:lnTo>
                  <a:pt x="0" y="73126"/>
                </a:lnTo>
                <a:lnTo>
                  <a:pt x="377113" y="73126"/>
                </a:lnTo>
                <a:lnTo>
                  <a:pt x="37711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306546" y="1589430"/>
            <a:ext cx="390525" cy="74930"/>
          </a:xfrm>
          <a:custGeom>
            <a:avLst/>
            <a:gdLst/>
            <a:ahLst/>
            <a:cxnLst/>
            <a:rect l="l" t="t" r="r" b="b"/>
            <a:pathLst>
              <a:path w="390525" h="74930">
                <a:moveTo>
                  <a:pt x="390271" y="0"/>
                </a:moveTo>
                <a:lnTo>
                  <a:pt x="0" y="0"/>
                </a:lnTo>
                <a:lnTo>
                  <a:pt x="0" y="74320"/>
                </a:lnTo>
                <a:lnTo>
                  <a:pt x="390271" y="74320"/>
                </a:lnTo>
                <a:lnTo>
                  <a:pt x="39027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7105439" y="6821471"/>
            <a:ext cx="2479040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14935">
              <a:lnSpc>
                <a:spcPct val="100000"/>
              </a:lnSpc>
              <a:tabLst>
                <a:tab pos="460375" algn="l"/>
                <a:tab pos="910590" algn="l"/>
                <a:tab pos="1360170" algn="l"/>
                <a:tab pos="1810385" algn="l"/>
              </a:tabLst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2002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2004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2006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2008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  <a:p>
            <a:pPr algn="ctr" marR="382905">
              <a:lnSpc>
                <a:spcPct val="100000"/>
              </a:lnSpc>
              <a:spcBef>
                <a:spcPts val="110"/>
              </a:spcBef>
            </a:pP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2011c;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832677" y="664252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318473" y="5064122"/>
            <a:ext cx="254000" cy="11010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87655" marR="5080" indent="-27559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Building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ermits Issued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(Thousand)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630364" y="4670662"/>
            <a:ext cx="2863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1,250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16814" y="5853777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716814" y="6248148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716814" y="5459406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750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32518" y="6821471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200688" y="6397557"/>
            <a:ext cx="1325245" cy="715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7635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elin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  <a:tabLst>
                <a:tab pos="640080" algn="l"/>
                <a:tab pos="1080135" algn="l"/>
              </a:tabLst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2002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2004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2006</a:t>
            </a:r>
            <a:endParaRPr sz="900">
              <a:latin typeface="Calibri"/>
              <a:cs typeface="Calibri"/>
            </a:endParaRPr>
          </a:p>
          <a:p>
            <a:pPr marL="857250">
              <a:lnSpc>
                <a:spcPct val="100000"/>
              </a:lnSpc>
              <a:spcBef>
                <a:spcPts val="110"/>
              </a:spcBef>
            </a:pP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03271" y="6821471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736928" y="6821471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044637" y="4258966"/>
            <a:ext cx="252666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Building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ermits Issued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Single-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amily Units in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f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 2000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292042" y="4258966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794087" y="4258966"/>
            <a:ext cx="257873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Building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ermits Issued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Multi-Unit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Buildings in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f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 2000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41434" y="4258966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051454" y="6194357"/>
            <a:ext cx="120205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elin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047374" y="483901"/>
            <a:ext cx="140398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Seasona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048024" y="3897326"/>
            <a:ext cx="13182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Buildin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ermits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264623" y="3229735"/>
            <a:ext cx="2361565" cy="296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196215" algn="l"/>
              </a:tabLst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dirty="0" sz="9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dirty="0" sz="9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300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 </a:t>
            </a:r>
            <a:r>
              <a:rPr dirty="0" sz="900" spc="-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400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500   </a:t>
            </a:r>
            <a:r>
              <a:rPr dirty="0" sz="9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600    </a:t>
            </a:r>
            <a:r>
              <a:rPr dirty="0" sz="900" spc="-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700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800</a:t>
            </a:r>
            <a:endParaRPr sz="900">
              <a:latin typeface="Calibri"/>
              <a:cs typeface="Calibri"/>
            </a:endParaRPr>
          </a:p>
          <a:p>
            <a:pPr algn="ctr" marR="46990">
              <a:lnSpc>
                <a:spcPct val="100000"/>
              </a:lnSpc>
              <a:spcBef>
                <a:spcPts val="15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Seasonal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Homes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(Thousand)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306546" y="1405991"/>
            <a:ext cx="1725930" cy="73660"/>
          </a:xfrm>
          <a:custGeom>
            <a:avLst/>
            <a:gdLst/>
            <a:ahLst/>
            <a:cxnLst/>
            <a:rect l="l" t="t" r="r" b="b"/>
            <a:pathLst>
              <a:path w="1725929" h="73659">
                <a:moveTo>
                  <a:pt x="1725523" y="0"/>
                </a:moveTo>
                <a:lnTo>
                  <a:pt x="0" y="0"/>
                </a:lnTo>
                <a:lnTo>
                  <a:pt x="0" y="73126"/>
                </a:lnTo>
                <a:lnTo>
                  <a:pt x="1725523" y="73126"/>
                </a:lnTo>
                <a:lnTo>
                  <a:pt x="172552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197999" y="2906435"/>
            <a:ext cx="1574800" cy="781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42% 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all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seasonal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homes lo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97999" y="3860121"/>
            <a:ext cx="1595120" cy="946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1355 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Number of building permits issued per d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2000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78610" y="529915"/>
            <a:ext cx="8324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49.4 million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78610" y="815665"/>
            <a:ext cx="166814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Number of housing units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2010, 39% of the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91314" y="755459"/>
            <a:ext cx="655955" cy="1270"/>
          </a:xfrm>
          <a:custGeom>
            <a:avLst/>
            <a:gdLst/>
            <a:ahLst/>
            <a:cxnLst/>
            <a:rect l="l" t="t" r="r" b="b"/>
            <a:pathLst>
              <a:path w="655955" h="1270">
                <a:moveTo>
                  <a:pt x="0" y="825"/>
                </a:moveTo>
                <a:lnTo>
                  <a:pt x="655929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178610" y="1465200"/>
            <a:ext cx="1708150" cy="1276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18% 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seasonal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housing units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2000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2010. </a:t>
            </a:r>
            <a:r>
              <a:rPr dirty="0" sz="1100" spc="-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housing units</a:t>
            </a:r>
            <a:endParaRPr sz="1100">
              <a:latin typeface="Calibri"/>
              <a:cs typeface="Calibri"/>
            </a:endParaRPr>
          </a:p>
          <a:p>
            <a:pPr marL="12700" marR="4445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eased 8%.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97999" y="6924772"/>
            <a:ext cx="14236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Broadkill Beach, DE.  Credit: K. Cross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026155" y="657458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026155" y="646567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49450" y="7316745"/>
            <a:ext cx="8108950" cy="0"/>
          </a:xfrm>
          <a:custGeom>
            <a:avLst/>
            <a:gdLst/>
            <a:ahLst/>
            <a:cxnLst/>
            <a:rect l="l" t="t" r="r" b="b"/>
            <a:pathLst>
              <a:path w="8108950" h="0">
                <a:moveTo>
                  <a:pt x="0" y="0"/>
                </a:moveTo>
                <a:lnTo>
                  <a:pt x="8108950" y="0"/>
                </a:lnTo>
              </a:path>
            </a:pathLst>
          </a:custGeom>
          <a:ln w="635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5722265" y="7133373"/>
            <a:ext cx="12528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099874" y="3643566"/>
            <a:ext cx="2487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2011a;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716700" y="3643566"/>
            <a:ext cx="12528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0" y="4914772"/>
            <a:ext cx="1943100" cy="1885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123" name="object 123"/>
          <p:cNvSpPr txBox="1"/>
          <p:nvPr/>
        </p:nvSpPr>
        <p:spPr>
          <a:xfrm>
            <a:off x="264873" y="747395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06" name="object 106"/>
          <p:cNvGraphicFramePr>
            <a:graphicFrameLocks noGrp="1"/>
          </p:cNvGraphicFramePr>
          <p:nvPr/>
        </p:nvGraphicFramePr>
        <p:xfrm>
          <a:off x="3306546" y="2215248"/>
          <a:ext cx="278765" cy="984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17"/>
                <a:gridCol w="139534"/>
              </a:tblGrid>
              <a:tr h="146850">
                <a:tc gridSpan="2">
                  <a:txBody>
                    <a:bodyPr/>
                    <a:lstStyle/>
                    <a:p>
                      <a:pPr/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73126">
                      <a:solidFill>
                        <a:srgbClr val="1F2349"/>
                      </a:solidFill>
                      <a:prstDash val="solid"/>
                    </a:lnB>
                    <a:solidFill>
                      <a:srgbClr val="BCD6E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029">
                <a:tc gridSpan="2">
                  <a:txBody>
                    <a:bodyPr/>
                    <a:lstStyle/>
                    <a:p>
                      <a:pPr/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73126">
                      <a:solidFill>
                        <a:srgbClr val="1F2349"/>
                      </a:solidFill>
                      <a:prstDash val="solid"/>
                    </a:lnT>
                    <a:lnB w="74333">
                      <a:solidFill>
                        <a:srgbClr val="1F2349"/>
                      </a:solidFill>
                      <a:prstDash val="solid"/>
                    </a:lnB>
                    <a:solidFill>
                      <a:srgbClr val="BCD6E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035">
                <a:tc gridSpan="2">
                  <a:txBody>
                    <a:bodyPr/>
                    <a:lstStyle/>
                    <a:p>
                      <a:pPr/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74333">
                      <a:solidFill>
                        <a:srgbClr val="1F2349"/>
                      </a:solidFill>
                      <a:prstDash val="solid"/>
                    </a:lnT>
                    <a:lnB w="73139">
                      <a:solidFill>
                        <a:srgbClr val="1F2349"/>
                      </a:solidFill>
                      <a:prstDash val="solid"/>
                    </a:lnB>
                    <a:solidFill>
                      <a:srgbClr val="BCD6E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016">
                <a:tc gridSpan="2">
                  <a:txBody>
                    <a:bodyPr/>
                    <a:lstStyle/>
                    <a:p>
                      <a:pPr/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73139">
                      <a:solidFill>
                        <a:srgbClr val="1F2349"/>
                      </a:solidFill>
                      <a:prstDash val="solid"/>
                    </a:lnT>
                    <a:lnB w="74320">
                      <a:solidFill>
                        <a:srgbClr val="1F2349"/>
                      </a:solidFill>
                      <a:prstDash val="solid"/>
                    </a:lnB>
                    <a:solidFill>
                      <a:srgbClr val="BCD6E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042">
                <a:tc>
                  <a:txBody>
                    <a:bodyPr/>
                    <a:lstStyle/>
                    <a:p>
                      <a:pPr/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74320">
                      <a:solidFill>
                        <a:srgbClr val="1F2349"/>
                      </a:solidFill>
                      <a:prstDash val="solid"/>
                    </a:lnT>
                    <a:lnB w="73139">
                      <a:solidFill>
                        <a:srgbClr val="1F2349"/>
                      </a:solidFill>
                      <a:prstDash val="solid"/>
                    </a:lnB>
                    <a:solidFill>
                      <a:srgbClr val="BCD6E2"/>
                    </a:solidFill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74320">
                      <a:solidFill>
                        <a:srgbClr val="1F2349"/>
                      </a:solidFill>
                      <a:prstDash val="solid"/>
                    </a:lnT>
                    <a:solidFill>
                      <a:srgbClr val="BCD6E2"/>
                    </a:solidFill>
                  </a:tcPr>
                </a:tc>
              </a:tr>
              <a:tr h="101923">
                <a:tc>
                  <a:txBody>
                    <a:bodyPr/>
                    <a:lstStyle/>
                    <a:p>
                      <a:pPr/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74320">
                      <a:solidFill>
                        <a:srgbClr val="1F2349"/>
                      </a:solidFill>
                      <a:prstDash val="solid"/>
                    </a:lnT>
                    <a:solidFill>
                      <a:srgbClr val="BCD6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1792"/>
            <a:ext cx="8127314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94772" y="2428849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86113" y="2428849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9811" y="2428849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94772" y="2729560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86113" y="2729560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9811" y="2729560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94772" y="7025233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62"/>
                </a:moveTo>
                <a:lnTo>
                  <a:pt x="3934460" y="146862"/>
                </a:lnTo>
                <a:lnTo>
                  <a:pt x="3934460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86113" y="7025233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62"/>
                </a:moveTo>
                <a:lnTo>
                  <a:pt x="783767" y="146862"/>
                </a:lnTo>
                <a:lnTo>
                  <a:pt x="783767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9811" y="7025233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62"/>
                </a:moveTo>
                <a:lnTo>
                  <a:pt x="2241410" y="146862"/>
                </a:lnTo>
                <a:lnTo>
                  <a:pt x="2241410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94772" y="6737553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86113" y="6737553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9811" y="6737553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4772" y="6451562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86113" y="6451562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9811" y="6451562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94772" y="2142858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86113" y="2142858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9811" y="2142858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94772" y="3023260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62"/>
                </a:moveTo>
                <a:lnTo>
                  <a:pt x="3934460" y="146862"/>
                </a:lnTo>
                <a:lnTo>
                  <a:pt x="3934460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86113" y="3023260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62"/>
                </a:moveTo>
                <a:lnTo>
                  <a:pt x="783767" y="146862"/>
                </a:lnTo>
                <a:lnTo>
                  <a:pt x="783767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9811" y="3023260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62"/>
                </a:moveTo>
                <a:lnTo>
                  <a:pt x="2241410" y="146862"/>
                </a:lnTo>
                <a:lnTo>
                  <a:pt x="2241410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94772" y="3623208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86113" y="3623208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9811" y="3623208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94772" y="3320757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86113" y="3320757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9811" y="3320757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94772" y="4216653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86113" y="4216653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9811" y="4216653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94772" y="3930675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86113" y="3930675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9811" y="3930675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94772" y="4800155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886113" y="4800155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9811" y="4800155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994772" y="4514164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86113" y="4514164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9811" y="4514164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94772" y="5402059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86113" y="5402059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9811" y="5402059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94772" y="5099596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86113" y="5099596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9811" y="5099596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994772" y="6002020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886113" y="6002020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19811" y="6002020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994772" y="5699569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886113" y="5699569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9811" y="5699569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994772" y="1845348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86113" y="1845348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75"/>
                </a:moveTo>
                <a:lnTo>
                  <a:pt x="783767" y="146875"/>
                </a:lnTo>
                <a:lnTo>
                  <a:pt x="783767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9811" y="1845348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75"/>
                </a:moveTo>
                <a:lnTo>
                  <a:pt x="2241410" y="146875"/>
                </a:lnTo>
                <a:lnTo>
                  <a:pt x="224141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994772" y="1025131"/>
            <a:ext cx="3934460" cy="681355"/>
          </a:xfrm>
          <a:custGeom>
            <a:avLst/>
            <a:gdLst/>
            <a:ahLst/>
            <a:cxnLst/>
            <a:rect l="l" t="t" r="r" b="b"/>
            <a:pathLst>
              <a:path w="3934459" h="681355">
                <a:moveTo>
                  <a:pt x="0" y="681113"/>
                </a:moveTo>
                <a:lnTo>
                  <a:pt x="3934460" y="681113"/>
                </a:lnTo>
                <a:lnTo>
                  <a:pt x="3934460" y="0"/>
                </a:lnTo>
                <a:lnTo>
                  <a:pt x="0" y="0"/>
                </a:lnTo>
                <a:lnTo>
                  <a:pt x="0" y="681113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886113" y="1025131"/>
            <a:ext cx="784225" cy="681355"/>
          </a:xfrm>
          <a:custGeom>
            <a:avLst/>
            <a:gdLst/>
            <a:ahLst/>
            <a:cxnLst/>
            <a:rect l="l" t="t" r="r" b="b"/>
            <a:pathLst>
              <a:path w="784225" h="681355">
                <a:moveTo>
                  <a:pt x="0" y="681113"/>
                </a:moveTo>
                <a:lnTo>
                  <a:pt x="783767" y="681113"/>
                </a:lnTo>
                <a:lnTo>
                  <a:pt x="783767" y="0"/>
                </a:lnTo>
                <a:lnTo>
                  <a:pt x="0" y="0"/>
                </a:lnTo>
                <a:lnTo>
                  <a:pt x="0" y="681113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19811" y="1025131"/>
            <a:ext cx="2241550" cy="681355"/>
          </a:xfrm>
          <a:custGeom>
            <a:avLst/>
            <a:gdLst/>
            <a:ahLst/>
            <a:cxnLst/>
            <a:rect l="l" t="t" r="r" b="b"/>
            <a:pathLst>
              <a:path w="2241550" h="681355">
                <a:moveTo>
                  <a:pt x="0" y="681113"/>
                </a:moveTo>
                <a:lnTo>
                  <a:pt x="2241410" y="681113"/>
                </a:lnTo>
                <a:lnTo>
                  <a:pt x="2241410" y="0"/>
                </a:lnTo>
                <a:lnTo>
                  <a:pt x="0" y="0"/>
                </a:lnTo>
                <a:lnTo>
                  <a:pt x="0" y="681113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561221" y="242884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561221" y="272956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561221" y="702523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561221" y="673755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561221" y="6451562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561221" y="214285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561221" y="302326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561221" y="362320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561221" y="3320757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561221" y="421665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61221" y="3930675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561221" y="4800155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561221" y="4514164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561221" y="540205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561221" y="5099596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61221" y="600202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561221" y="569956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561221" y="184534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561221" y="1025131"/>
            <a:ext cx="325120" cy="681355"/>
          </a:xfrm>
          <a:custGeom>
            <a:avLst/>
            <a:gdLst/>
            <a:ahLst/>
            <a:cxnLst/>
            <a:rect l="l" t="t" r="r" b="b"/>
            <a:pathLst>
              <a:path w="325119" h="681355">
                <a:moveTo>
                  <a:pt x="0" y="681113"/>
                </a:moveTo>
                <a:lnTo>
                  <a:pt x="324891" y="681113"/>
                </a:lnTo>
                <a:lnTo>
                  <a:pt x="324891" y="0"/>
                </a:lnTo>
                <a:lnTo>
                  <a:pt x="0" y="0"/>
                </a:lnTo>
                <a:lnTo>
                  <a:pt x="0" y="681113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669881" y="242884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669881" y="272956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669881" y="702523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669881" y="673755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669881" y="6451562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669881" y="214285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669881" y="302326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669881" y="362320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669881" y="3320757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669881" y="421665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669881" y="3930675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669881" y="4800155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669881" y="4514164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669881" y="540205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669881" y="5099596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669881" y="600202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669881" y="569956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669881" y="184534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669881" y="1025131"/>
            <a:ext cx="325120" cy="681355"/>
          </a:xfrm>
          <a:custGeom>
            <a:avLst/>
            <a:gdLst/>
            <a:ahLst/>
            <a:cxnLst/>
            <a:rect l="l" t="t" r="r" b="b"/>
            <a:pathLst>
              <a:path w="325120" h="681355">
                <a:moveTo>
                  <a:pt x="0" y="681113"/>
                </a:moveTo>
                <a:lnTo>
                  <a:pt x="324891" y="681113"/>
                </a:lnTo>
                <a:lnTo>
                  <a:pt x="324891" y="0"/>
                </a:lnTo>
                <a:lnTo>
                  <a:pt x="0" y="0"/>
                </a:lnTo>
                <a:lnTo>
                  <a:pt x="0" y="681113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3741" y="0"/>
            <a:ext cx="10045065" cy="471805"/>
          </a:xfrm>
          <a:custGeom>
            <a:avLst/>
            <a:gdLst/>
            <a:ahLst/>
            <a:cxnLst/>
            <a:rect l="l" t="t" r="r" b="b"/>
            <a:pathLst>
              <a:path w="10045065" h="471805">
                <a:moveTo>
                  <a:pt x="0" y="471792"/>
                </a:moveTo>
                <a:lnTo>
                  <a:pt x="10044658" y="471792"/>
                </a:lnTo>
                <a:lnTo>
                  <a:pt x="10044658" y="0"/>
                </a:lnTo>
                <a:lnTo>
                  <a:pt x="0" y="0"/>
                </a:lnTo>
                <a:lnTo>
                  <a:pt x="0" y="471792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127313" y="2453347"/>
            <a:ext cx="1931670" cy="461645"/>
          </a:xfrm>
          <a:custGeom>
            <a:avLst/>
            <a:gdLst/>
            <a:ahLst/>
            <a:cxnLst/>
            <a:rect l="l" t="t" r="r" b="b"/>
            <a:pathLst>
              <a:path w="1931670" h="461644">
                <a:moveTo>
                  <a:pt x="0" y="461302"/>
                </a:moveTo>
                <a:lnTo>
                  <a:pt x="1931085" y="461302"/>
                </a:lnTo>
                <a:lnTo>
                  <a:pt x="1931085" y="0"/>
                </a:lnTo>
                <a:lnTo>
                  <a:pt x="0" y="0"/>
                </a:lnTo>
                <a:lnTo>
                  <a:pt x="0" y="461302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671684" y="4098620"/>
            <a:ext cx="386715" cy="3674110"/>
          </a:xfrm>
          <a:custGeom>
            <a:avLst/>
            <a:gdLst/>
            <a:ahLst/>
            <a:cxnLst/>
            <a:rect l="l" t="t" r="r" b="b"/>
            <a:pathLst>
              <a:path w="386715" h="3674109">
                <a:moveTo>
                  <a:pt x="0" y="3673779"/>
                </a:moveTo>
                <a:lnTo>
                  <a:pt x="386715" y="3673779"/>
                </a:lnTo>
                <a:lnTo>
                  <a:pt x="386715" y="0"/>
                </a:lnTo>
                <a:lnTo>
                  <a:pt x="0" y="0"/>
                </a:lnTo>
                <a:lnTo>
                  <a:pt x="0" y="3673779"/>
                </a:lnTo>
                <a:close/>
              </a:path>
            </a:pathLst>
          </a:custGeom>
          <a:solidFill>
            <a:srgbClr val="974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85969" y="794846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6916" y="7316745"/>
            <a:ext cx="8110855" cy="0"/>
          </a:xfrm>
          <a:custGeom>
            <a:avLst/>
            <a:gdLst/>
            <a:ahLst/>
            <a:cxnLst/>
            <a:rect l="l" t="t" r="r" b="b"/>
            <a:pathLst>
              <a:path w="8110855" h="0">
                <a:moveTo>
                  <a:pt x="0" y="0"/>
                </a:moveTo>
                <a:lnTo>
                  <a:pt x="8110397" y="0"/>
                </a:lnTo>
              </a:path>
            </a:pathLst>
          </a:custGeom>
          <a:ln w="635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225971" y="222248"/>
            <a:ext cx="2637790" cy="46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Shorelin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9539">
              <a:lnSpc>
                <a:spcPts val="1675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Summa</a:t>
            </a:r>
            <a:r>
              <a:rPr dirty="0" sz="1400" spc="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53558" y="7180998"/>
            <a:ext cx="2487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74300" y="776811"/>
            <a:ext cx="39693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Demo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aphic Summa</a:t>
            </a:r>
            <a:r>
              <a:rPr dirty="0" sz="1000" spc="2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y of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gr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eg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oastal Sho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eline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ties 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y 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35948" y="776278"/>
            <a:ext cx="43751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5">
                <a:solidFill>
                  <a:srgbClr val="93955E"/>
                </a:solidFill>
                <a:latin typeface="Myriad Pro"/>
                <a:cs typeface="Myriad Pro"/>
              </a:rPr>
              <a:t>T</a:t>
            </a:r>
            <a:r>
              <a:rPr dirty="0" sz="1100">
                <a:solidFill>
                  <a:srgbClr val="93955E"/>
                </a:solidFill>
                <a:latin typeface="Myriad Pro"/>
                <a:cs typeface="Myriad Pro"/>
              </a:rPr>
              <a:t>able 5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8127315" y="2974225"/>
            <a:ext cx="1931084" cy="1077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127313" y="4098615"/>
            <a:ext cx="1473885" cy="3673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127313" y="514568"/>
            <a:ext cx="1931085" cy="188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870" y="0"/>
            <a:ext cx="0" cy="471805"/>
          </a:xfrm>
          <a:custGeom>
            <a:avLst/>
            <a:gdLst/>
            <a:ahLst/>
            <a:cxnLst/>
            <a:rect l="l" t="t" r="r" b="b"/>
            <a:pathLst>
              <a:path w="0" h="471805">
                <a:moveTo>
                  <a:pt x="0" y="0"/>
                </a:moveTo>
                <a:lnTo>
                  <a:pt x="0" y="471792"/>
                </a:lnTo>
              </a:path>
            </a:pathLst>
          </a:custGeom>
          <a:ln w="13741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0" y="731674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6916" y="0"/>
                </a:lnTo>
              </a:path>
            </a:pathLst>
          </a:custGeom>
          <a:ln w="635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9763959" y="7485724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319811" y="1025131"/>
          <a:ext cx="7609840" cy="616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363"/>
                <a:gridCol w="981046"/>
                <a:gridCol w="324891"/>
                <a:gridCol w="783767"/>
                <a:gridCol w="324891"/>
                <a:gridCol w="932912"/>
                <a:gridCol w="1038404"/>
                <a:gridCol w="966927"/>
                <a:gridCol w="996215"/>
              </a:tblGrid>
              <a:tr h="491674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.S. S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128905" marR="8953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1970-2010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52069" marR="58419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 Hi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oric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2010-2020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66040" marR="4889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 P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ojec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1970-2010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56515" marR="48260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 Inc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ease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in 65 and Older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198120" marR="23304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59538"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dirty="0" sz="1000" spc="-9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erri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Rank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s/mi</a:t>
                      </a:r>
                      <a:r>
                        <a:rPr dirty="0" baseline="35353" sz="8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Rank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Chan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Chan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Living in 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erty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57537">
                <a:tc>
                  <a:txBody>
                    <a:bodyPr/>
                    <a:lstStyle/>
                    <a:p>
                      <a:pPr marL="6756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Alabama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595,257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7988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Alas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598,207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Cali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ornia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25,520,252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Connecticut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2,219,037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897,934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trict of Columbia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601,723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9,864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Florida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14,468,197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7258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563,967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7810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1,360,301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7969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Illinois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5,898,137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4,246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Indiana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771,815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Louisiana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2,247,053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Maine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836,502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918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6337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Maryland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4,148,642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Massachus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4,924,916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1,400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6565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Michi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4,680,503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Minneso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216,268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Mississippi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370,702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 Ham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shi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418,366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 Je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7,045,573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1,360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6432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dirty="0" sz="1000" spc="-7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15,691,096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1,280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North Ca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olina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999,064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Ohio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2,534,282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918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7461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653,112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enn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yl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2,365,551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2,118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Rhode Island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1,052,567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1,018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South Ca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olina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1,241,048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000" spc="-9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ex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6,121,490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7391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ginia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4,730,951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544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ashin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4,615,192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291745"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Wis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onsin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2,049,934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4024"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Ameri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Samoa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55,502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8197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Guam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159,358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CNMI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53,883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Puer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2,525,305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1,281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4024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.S. Vi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gin Islands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106,405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457200"/>
          </a:xfrm>
          <a:custGeom>
            <a:avLst/>
            <a:gdLst/>
            <a:ahLst/>
            <a:cxnLst/>
            <a:rect l="l" t="t" r="r" b="b"/>
            <a:pathLst>
              <a:path w="10058400" h="457200">
                <a:moveTo>
                  <a:pt x="10058400" y="0"/>
                </a:moveTo>
                <a:lnTo>
                  <a:pt x="0" y="0"/>
                </a:lnTo>
                <a:lnTo>
                  <a:pt x="0" y="457200"/>
                </a:lnTo>
                <a:lnTo>
                  <a:pt x="10058400" y="4572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222248"/>
            <a:ext cx="27876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45" i="1">
                <a:solidFill>
                  <a:srgbClr val="FFFFFF"/>
                </a:solidFill>
                <a:latin typeface="Calibri"/>
                <a:cs typeface="Calibri"/>
              </a:rPr>
              <a:t>ershe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58000"/>
            <a:ext cx="1936750" cy="914400"/>
          </a:xfrm>
          <a:custGeom>
            <a:avLst/>
            <a:gdLst/>
            <a:ahLst/>
            <a:cxnLst/>
            <a:rect l="l" t="t" r="r" b="b"/>
            <a:pathLst>
              <a:path w="1936750" h="914400">
                <a:moveTo>
                  <a:pt x="0" y="0"/>
                </a:moveTo>
                <a:lnTo>
                  <a:pt x="0" y="914400"/>
                </a:lnTo>
                <a:lnTo>
                  <a:pt x="1936750" y="914400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7200"/>
            <a:ext cx="1936750" cy="4400550"/>
          </a:xfrm>
          <a:custGeom>
            <a:avLst/>
            <a:gdLst/>
            <a:ahLst/>
            <a:cxnLst/>
            <a:rect l="l" t="t" r="r" b="b"/>
            <a:pathLst>
              <a:path w="1936750" h="4400550">
                <a:moveTo>
                  <a:pt x="0" y="0"/>
                </a:moveTo>
                <a:lnTo>
                  <a:pt x="0" y="4400346"/>
                </a:lnTo>
                <a:lnTo>
                  <a:pt x="1936750" y="4400346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6750" y="7315200"/>
            <a:ext cx="8121650" cy="0"/>
          </a:xfrm>
          <a:custGeom>
            <a:avLst/>
            <a:gdLst/>
            <a:ahLst/>
            <a:cxnLst/>
            <a:rect l="l" t="t" r="r" b="b"/>
            <a:pathLst>
              <a:path w="8121650" h="0">
                <a:moveTo>
                  <a:pt x="0" y="0"/>
                </a:moveTo>
                <a:lnTo>
                  <a:pt x="8121650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6750" y="457200"/>
            <a:ext cx="8121650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914900"/>
            <a:ext cx="1936750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3214" y="2775966"/>
            <a:ext cx="7982635" cy="448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8050" y="1391502"/>
            <a:ext cx="3136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050" y="1677252"/>
            <a:ext cx="172910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esides in the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0752" y="1595319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4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8050" y="2428991"/>
            <a:ext cx="8324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50.9 million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050" y="2714741"/>
            <a:ext cx="1719580" cy="65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chan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1970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2010, a 45% inc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52%)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0752" y="2633891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68050" y="586011"/>
            <a:ext cx="91630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163.8 million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050" y="871761"/>
            <a:ext cx="152209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0752" y="792391"/>
            <a:ext cx="655955" cy="1270"/>
          </a:xfrm>
          <a:custGeom>
            <a:avLst/>
            <a:gdLst/>
            <a:ahLst/>
            <a:cxnLst/>
            <a:rect l="l" t="t" r="r" b="b"/>
            <a:pathLst>
              <a:path w="655955" h="1270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8050" y="6927862"/>
            <a:ext cx="166878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8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Los Angeles Cou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00" spc="-45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, C</a:t>
            </a:r>
            <a:r>
              <a:rPr dirty="0" sz="700" spc="5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, had the large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t single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ty 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 gr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wth from 1970 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o 2010,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 increasing 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ver 2.7 million people.</a:t>
            </a:r>
            <a:endParaRPr sz="700">
              <a:latin typeface="Calibri"/>
              <a:cs typeface="Calibri"/>
            </a:endParaRPr>
          </a:p>
          <a:p>
            <a:pPr algn="just" marL="12700">
              <a:lnSpc>
                <a:spcPts val="78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Credit: Bru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err</a:t>
            </a:r>
            <a:r>
              <a:rPr dirty="0" sz="700" spc="-45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, CSULB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050" y="3642433"/>
            <a:ext cx="1750695" cy="110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ojec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chan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2010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2020, a 9%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10%)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9650" y="7181686"/>
            <a:ext cx="17062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06143" y="2851425"/>
            <a:ext cx="4806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Numeric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in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Highlig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ting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ties: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1970-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99402" y="629437"/>
            <a:ext cx="2359025" cy="282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59000" y="2851425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e 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17812" y="2864124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014697" y="478141"/>
            <a:ext cx="15005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Chan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14940" y="6289675"/>
            <a:ext cx="3035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88684" y="5956300"/>
            <a:ext cx="2895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Alas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53094" y="6674789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A8E8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53094" y="6674789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53094" y="6792928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54B9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53094" y="6792928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53094" y="6898366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A8E8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53094" y="6898366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53094" y="7016505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001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53094" y="7016505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53094" y="7134644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A8E8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53094" y="7134644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444052" y="5931979"/>
            <a:ext cx="245745" cy="114300"/>
          </a:xfrm>
          <a:custGeom>
            <a:avLst/>
            <a:gdLst/>
            <a:ahLst/>
            <a:cxnLst/>
            <a:rect l="l" t="t" r="r" b="b"/>
            <a:pathLst>
              <a:path w="245745" h="114300">
                <a:moveTo>
                  <a:pt x="0" y="113753"/>
                </a:moveTo>
                <a:lnTo>
                  <a:pt x="245287" y="113753"/>
                </a:lnTo>
                <a:lnTo>
                  <a:pt x="245287" y="0"/>
                </a:lnTo>
                <a:lnTo>
                  <a:pt x="0" y="0"/>
                </a:lnTo>
                <a:lnTo>
                  <a:pt x="0" y="11375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428182" y="5881442"/>
            <a:ext cx="107061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0" marR="5080">
              <a:lnSpc>
                <a:spcPts val="8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3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shed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ty A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ea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15" b="1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 b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0" b="1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231F20"/>
                </a:solidFill>
                <a:latin typeface="Calibri"/>
                <a:cs typeface="Calibri"/>
              </a:rPr>
              <a:t>sons</a:t>
            </a:r>
            <a:endParaRPr sz="800">
              <a:latin typeface="Calibri"/>
              <a:cs typeface="Calibri"/>
            </a:endParaRPr>
          </a:p>
          <a:p>
            <a:pPr marL="288925">
              <a:lnSpc>
                <a:spcPct val="100000"/>
              </a:lnSpc>
              <a:spcBef>
                <a:spcPts val="32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-846,000 - 0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04580" y="6448013"/>
            <a:ext cx="4368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1 - 49,999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04580" y="6613113"/>
            <a:ext cx="7715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50,000 - 249,999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250,000 - 499,999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04580" y="6943313"/>
            <a:ext cx="848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500,000 - 2,850,000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0450" y="6891564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82089" y="6891564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40598" y="6891564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00407" y="6518808"/>
            <a:ext cx="784225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marR="5080" indent="-64135">
              <a:lnSpc>
                <a:spcPct val="96000"/>
              </a:lnSpc>
            </a:pP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800" spc="-7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ories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Ameri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 Samoa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Guam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64050" y="6867284"/>
            <a:ext cx="756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CNMI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Puer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 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.S. Vi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gin Islands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06143" y="854447"/>
            <a:ext cx="32086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ties: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1970-2010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59000" y="848577"/>
            <a:ext cx="56515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30">
                <a:solidFill>
                  <a:srgbClr val="0089A7"/>
                </a:solidFill>
                <a:latin typeface="Myriad Pro"/>
                <a:cs typeface="Myriad Pro"/>
              </a:rPr>
              <a:t>F</a:t>
            </a:r>
            <a:r>
              <a:rPr dirty="0" sz="1100">
                <a:solidFill>
                  <a:srgbClr val="0089A7"/>
                </a:solidFill>
                <a:latin typeface="Myriad Pro"/>
                <a:cs typeface="Myriad Pro"/>
              </a:rPr>
              <a:t>igu</a:t>
            </a:r>
            <a:r>
              <a:rPr dirty="0" sz="1100" spc="-15">
                <a:solidFill>
                  <a:srgbClr val="0089A7"/>
                </a:solidFill>
                <a:latin typeface="Myriad Pro"/>
                <a:cs typeface="Myriad Pro"/>
              </a:rPr>
              <a:t>r</a:t>
            </a:r>
            <a:r>
              <a:rPr dirty="0" sz="1100">
                <a:solidFill>
                  <a:srgbClr val="0089A7"/>
                </a:solidFill>
                <a:latin typeface="Myriad Pro"/>
                <a:cs typeface="Myriad Pro"/>
              </a:rPr>
              <a:t>e 15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17812" y="86714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918520" y="2427579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1970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76048" y="2427579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1980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33576" y="2427579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1990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02349" y="2427579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48631" y="2427579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91489" y="2427579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70555" y="1152563"/>
            <a:ext cx="4532630" cy="245110"/>
          </a:xfrm>
          <a:custGeom>
            <a:avLst/>
            <a:gdLst/>
            <a:ahLst/>
            <a:cxnLst/>
            <a:rect l="l" t="t" r="r" b="b"/>
            <a:pathLst>
              <a:path w="4532630" h="245109">
                <a:moveTo>
                  <a:pt x="4532541" y="244665"/>
                </a:moveTo>
                <a:lnTo>
                  <a:pt x="0" y="244665"/>
                </a:lnTo>
                <a:lnTo>
                  <a:pt x="0" y="0"/>
                </a:lnTo>
                <a:lnTo>
                  <a:pt x="4532541" y="0"/>
                </a:lnTo>
                <a:lnTo>
                  <a:pt x="4532541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978357" y="1654619"/>
            <a:ext cx="224154" cy="245110"/>
          </a:xfrm>
          <a:custGeom>
            <a:avLst/>
            <a:gdLst/>
            <a:ahLst/>
            <a:cxnLst/>
            <a:rect l="l" t="t" r="r" b="b"/>
            <a:pathLst>
              <a:path w="224154" h="245110">
                <a:moveTo>
                  <a:pt x="0" y="244665"/>
                </a:moveTo>
                <a:lnTo>
                  <a:pt x="223545" y="244665"/>
                </a:lnTo>
                <a:lnTo>
                  <a:pt x="223545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22187" y="1654619"/>
            <a:ext cx="452755" cy="245110"/>
          </a:xfrm>
          <a:custGeom>
            <a:avLst/>
            <a:gdLst/>
            <a:ahLst/>
            <a:cxnLst/>
            <a:rect l="l" t="t" r="r" b="b"/>
            <a:pathLst>
              <a:path w="452754" h="245110">
                <a:moveTo>
                  <a:pt x="0" y="244665"/>
                </a:moveTo>
                <a:lnTo>
                  <a:pt x="452754" y="244665"/>
                </a:lnTo>
                <a:lnTo>
                  <a:pt x="452754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466016" y="1654619"/>
            <a:ext cx="454025" cy="245110"/>
          </a:xfrm>
          <a:custGeom>
            <a:avLst/>
            <a:gdLst/>
            <a:ahLst/>
            <a:cxnLst/>
            <a:rect l="l" t="t" r="r" b="b"/>
            <a:pathLst>
              <a:path w="454025" h="245110">
                <a:moveTo>
                  <a:pt x="0" y="244665"/>
                </a:moveTo>
                <a:lnTo>
                  <a:pt x="453948" y="244665"/>
                </a:lnTo>
                <a:lnTo>
                  <a:pt x="453948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709845" y="1654619"/>
            <a:ext cx="454025" cy="245110"/>
          </a:xfrm>
          <a:custGeom>
            <a:avLst/>
            <a:gdLst/>
            <a:ahLst/>
            <a:cxnLst/>
            <a:rect l="l" t="t" r="r" b="b"/>
            <a:pathLst>
              <a:path w="454025" h="245110">
                <a:moveTo>
                  <a:pt x="0" y="244665"/>
                </a:moveTo>
                <a:lnTo>
                  <a:pt x="453948" y="244665"/>
                </a:lnTo>
                <a:lnTo>
                  <a:pt x="453948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53687" y="1654619"/>
            <a:ext cx="454025" cy="245110"/>
          </a:xfrm>
          <a:custGeom>
            <a:avLst/>
            <a:gdLst/>
            <a:ahLst/>
            <a:cxnLst/>
            <a:rect l="l" t="t" r="r" b="b"/>
            <a:pathLst>
              <a:path w="454025" h="245110">
                <a:moveTo>
                  <a:pt x="0" y="244665"/>
                </a:moveTo>
                <a:lnTo>
                  <a:pt x="453936" y="244665"/>
                </a:lnTo>
                <a:lnTo>
                  <a:pt x="453936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669362" y="1654619"/>
            <a:ext cx="982344" cy="245110"/>
          </a:xfrm>
          <a:custGeom>
            <a:avLst/>
            <a:gdLst/>
            <a:ahLst/>
            <a:cxnLst/>
            <a:rect l="l" t="t" r="r" b="b"/>
            <a:pathLst>
              <a:path w="982345" h="245110">
                <a:moveTo>
                  <a:pt x="0" y="244665"/>
                </a:moveTo>
                <a:lnTo>
                  <a:pt x="982103" y="244665"/>
                </a:lnTo>
                <a:lnTo>
                  <a:pt x="982103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978357" y="2157501"/>
            <a:ext cx="224154" cy="245110"/>
          </a:xfrm>
          <a:custGeom>
            <a:avLst/>
            <a:gdLst/>
            <a:ahLst/>
            <a:cxnLst/>
            <a:rect l="l" t="t" r="r" b="b"/>
            <a:pathLst>
              <a:path w="224154" h="245110">
                <a:moveTo>
                  <a:pt x="0" y="244665"/>
                </a:moveTo>
                <a:lnTo>
                  <a:pt x="223545" y="244665"/>
                </a:lnTo>
                <a:lnTo>
                  <a:pt x="223545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22187" y="2157501"/>
            <a:ext cx="452755" cy="245110"/>
          </a:xfrm>
          <a:custGeom>
            <a:avLst/>
            <a:gdLst/>
            <a:ahLst/>
            <a:cxnLst/>
            <a:rect l="l" t="t" r="r" b="b"/>
            <a:pathLst>
              <a:path w="452754" h="245110">
                <a:moveTo>
                  <a:pt x="0" y="244665"/>
                </a:moveTo>
                <a:lnTo>
                  <a:pt x="452754" y="244665"/>
                </a:lnTo>
                <a:lnTo>
                  <a:pt x="452754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466016" y="2157501"/>
            <a:ext cx="454025" cy="245110"/>
          </a:xfrm>
          <a:custGeom>
            <a:avLst/>
            <a:gdLst/>
            <a:ahLst/>
            <a:cxnLst/>
            <a:rect l="l" t="t" r="r" b="b"/>
            <a:pathLst>
              <a:path w="454025" h="245110">
                <a:moveTo>
                  <a:pt x="0" y="244665"/>
                </a:moveTo>
                <a:lnTo>
                  <a:pt x="453948" y="244665"/>
                </a:lnTo>
                <a:lnTo>
                  <a:pt x="453948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709845" y="2157501"/>
            <a:ext cx="454025" cy="245110"/>
          </a:xfrm>
          <a:custGeom>
            <a:avLst/>
            <a:gdLst/>
            <a:ahLst/>
            <a:cxnLst/>
            <a:rect l="l" t="t" r="r" b="b"/>
            <a:pathLst>
              <a:path w="454025" h="245110">
                <a:moveTo>
                  <a:pt x="0" y="244665"/>
                </a:moveTo>
                <a:lnTo>
                  <a:pt x="453948" y="244665"/>
                </a:lnTo>
                <a:lnTo>
                  <a:pt x="453948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953687" y="2157501"/>
            <a:ext cx="454025" cy="245110"/>
          </a:xfrm>
          <a:custGeom>
            <a:avLst/>
            <a:gdLst/>
            <a:ahLst/>
            <a:cxnLst/>
            <a:rect l="l" t="t" r="r" b="b"/>
            <a:pathLst>
              <a:path w="454025" h="245110">
                <a:moveTo>
                  <a:pt x="0" y="244665"/>
                </a:moveTo>
                <a:lnTo>
                  <a:pt x="453936" y="244665"/>
                </a:lnTo>
                <a:lnTo>
                  <a:pt x="453936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97517" y="2157501"/>
            <a:ext cx="454025" cy="245110"/>
          </a:xfrm>
          <a:custGeom>
            <a:avLst/>
            <a:gdLst/>
            <a:ahLst/>
            <a:cxnLst/>
            <a:rect l="l" t="t" r="r" b="b"/>
            <a:pathLst>
              <a:path w="454025" h="245110">
                <a:moveTo>
                  <a:pt x="0" y="244665"/>
                </a:moveTo>
                <a:lnTo>
                  <a:pt x="453948" y="244665"/>
                </a:lnTo>
                <a:lnTo>
                  <a:pt x="453948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669362" y="2157501"/>
            <a:ext cx="226060" cy="245110"/>
          </a:xfrm>
          <a:custGeom>
            <a:avLst/>
            <a:gdLst/>
            <a:ahLst/>
            <a:cxnLst/>
            <a:rect l="l" t="t" r="r" b="b"/>
            <a:pathLst>
              <a:path w="226060" h="245110">
                <a:moveTo>
                  <a:pt x="0" y="244665"/>
                </a:moveTo>
                <a:lnTo>
                  <a:pt x="225933" y="244665"/>
                </a:lnTo>
                <a:lnTo>
                  <a:pt x="225933" y="0"/>
                </a:lnTo>
                <a:lnTo>
                  <a:pt x="0" y="0"/>
                </a:lnTo>
                <a:lnTo>
                  <a:pt x="0" y="244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895295" y="1695653"/>
            <a:ext cx="302260" cy="709930"/>
          </a:xfrm>
          <a:custGeom>
            <a:avLst/>
            <a:gdLst/>
            <a:ahLst/>
            <a:cxnLst/>
            <a:rect l="l" t="t" r="r" b="b"/>
            <a:pathLst>
              <a:path w="302260" h="709930">
                <a:moveTo>
                  <a:pt x="302221" y="0"/>
                </a:moveTo>
                <a:lnTo>
                  <a:pt x="0" y="0"/>
                </a:lnTo>
                <a:lnTo>
                  <a:pt x="0" y="709904"/>
                </a:lnTo>
                <a:lnTo>
                  <a:pt x="302221" y="709904"/>
                </a:lnTo>
                <a:lnTo>
                  <a:pt x="3022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651465" y="1630273"/>
            <a:ext cx="302260" cy="775335"/>
          </a:xfrm>
          <a:custGeom>
            <a:avLst/>
            <a:gdLst/>
            <a:ahLst/>
            <a:cxnLst/>
            <a:rect l="l" t="t" r="r" b="b"/>
            <a:pathLst>
              <a:path w="302260" h="775335">
                <a:moveTo>
                  <a:pt x="302221" y="0"/>
                </a:moveTo>
                <a:lnTo>
                  <a:pt x="0" y="0"/>
                </a:lnTo>
                <a:lnTo>
                  <a:pt x="0" y="775284"/>
                </a:lnTo>
                <a:lnTo>
                  <a:pt x="302221" y="775284"/>
                </a:lnTo>
                <a:lnTo>
                  <a:pt x="3022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407623" y="1542275"/>
            <a:ext cx="302260" cy="863600"/>
          </a:xfrm>
          <a:custGeom>
            <a:avLst/>
            <a:gdLst/>
            <a:ahLst/>
            <a:cxnLst/>
            <a:rect l="l" t="t" r="r" b="b"/>
            <a:pathLst>
              <a:path w="302260" h="863600">
                <a:moveTo>
                  <a:pt x="302221" y="0"/>
                </a:moveTo>
                <a:lnTo>
                  <a:pt x="0" y="0"/>
                </a:lnTo>
                <a:lnTo>
                  <a:pt x="0" y="863282"/>
                </a:lnTo>
                <a:lnTo>
                  <a:pt x="302221" y="863282"/>
                </a:lnTo>
                <a:lnTo>
                  <a:pt x="3022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163794" y="1446720"/>
            <a:ext cx="302260" cy="958850"/>
          </a:xfrm>
          <a:custGeom>
            <a:avLst/>
            <a:gdLst/>
            <a:ahLst/>
            <a:cxnLst/>
            <a:rect l="l" t="t" r="r" b="b"/>
            <a:pathLst>
              <a:path w="302260" h="958850">
                <a:moveTo>
                  <a:pt x="302221" y="0"/>
                </a:moveTo>
                <a:lnTo>
                  <a:pt x="0" y="0"/>
                </a:lnTo>
                <a:lnTo>
                  <a:pt x="0" y="958824"/>
                </a:lnTo>
                <a:lnTo>
                  <a:pt x="302221" y="958824"/>
                </a:lnTo>
                <a:lnTo>
                  <a:pt x="3022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919965" y="1376311"/>
            <a:ext cx="302260" cy="1029335"/>
          </a:xfrm>
          <a:custGeom>
            <a:avLst/>
            <a:gdLst/>
            <a:ahLst/>
            <a:cxnLst/>
            <a:rect l="l" t="t" r="r" b="b"/>
            <a:pathLst>
              <a:path w="302260" h="1029335">
                <a:moveTo>
                  <a:pt x="302221" y="0"/>
                </a:moveTo>
                <a:lnTo>
                  <a:pt x="0" y="0"/>
                </a:lnTo>
                <a:lnTo>
                  <a:pt x="0" y="1029233"/>
                </a:lnTo>
                <a:lnTo>
                  <a:pt x="302221" y="1029233"/>
                </a:lnTo>
                <a:lnTo>
                  <a:pt x="3022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674942" y="1281607"/>
            <a:ext cx="0" cy="1123950"/>
          </a:xfrm>
          <a:custGeom>
            <a:avLst/>
            <a:gdLst/>
            <a:ahLst/>
            <a:cxnLst/>
            <a:rect l="l" t="t" r="r" b="b"/>
            <a:pathLst>
              <a:path w="0" h="1123950">
                <a:moveTo>
                  <a:pt x="0" y="1123950"/>
                </a:moveTo>
                <a:lnTo>
                  <a:pt x="0" y="0"/>
                </a:lnTo>
                <a:lnTo>
                  <a:pt x="0" y="112395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2438603" y="1112090"/>
            <a:ext cx="19939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38603" y="1605935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96534" y="2107695"/>
            <a:ext cx="147320" cy="351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  <a:p>
            <a:pPr algn="ctr" marL="63500">
              <a:lnSpc>
                <a:spcPct val="100000"/>
              </a:lnSpc>
              <a:spcBef>
                <a:spcPts val="585"/>
              </a:spcBef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27600" y="1759521"/>
            <a:ext cx="247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55%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697495" y="1766418"/>
            <a:ext cx="247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54%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55024" y="1766418"/>
            <a:ext cx="247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54%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11095" y="1775396"/>
            <a:ext cx="247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53%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967168" y="1791818"/>
            <a:ext cx="247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17495" y="1073990"/>
            <a:ext cx="281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217495" y="2083917"/>
            <a:ext cx="223520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491545" y="1837070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17427" y="1448761"/>
            <a:ext cx="139700" cy="6915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Million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eople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17495" y="1586693"/>
            <a:ext cx="223520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217495" y="1316012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577722" y="1252107"/>
            <a:ext cx="139700" cy="111442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674942" y="1281074"/>
            <a:ext cx="303530" cy="1123950"/>
          </a:xfrm>
          <a:custGeom>
            <a:avLst/>
            <a:gdLst/>
            <a:ahLst/>
            <a:cxnLst/>
            <a:rect l="l" t="t" r="r" b="b"/>
            <a:pathLst>
              <a:path w="303529" h="1123950">
                <a:moveTo>
                  <a:pt x="0" y="0"/>
                </a:moveTo>
                <a:lnTo>
                  <a:pt x="303415" y="0"/>
                </a:lnTo>
                <a:lnTo>
                  <a:pt x="30341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938781" y="1281074"/>
            <a:ext cx="40005" cy="19050"/>
          </a:xfrm>
          <a:custGeom>
            <a:avLst/>
            <a:gdLst/>
            <a:ahLst/>
            <a:cxnLst/>
            <a:rect l="l" t="t" r="r" b="b"/>
            <a:pathLst>
              <a:path w="40004" h="19050">
                <a:moveTo>
                  <a:pt x="0" y="0"/>
                </a:moveTo>
                <a:lnTo>
                  <a:pt x="39576" y="1845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771747" y="1281074"/>
            <a:ext cx="207010" cy="96520"/>
          </a:xfrm>
          <a:custGeom>
            <a:avLst/>
            <a:gdLst/>
            <a:ahLst/>
            <a:cxnLst/>
            <a:rect l="l" t="t" r="r" b="b"/>
            <a:pathLst>
              <a:path w="207009" h="96519">
                <a:moveTo>
                  <a:pt x="0" y="0"/>
                </a:moveTo>
                <a:lnTo>
                  <a:pt x="206610" y="963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674942" y="1313820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674942" y="1391707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674942" y="1469593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674942" y="1547479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674942" y="1625366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674942" y="1703253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674942" y="1781139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674942" y="1859026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674942" y="1936913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674942" y="2014800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674942" y="2092686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674942" y="2170573"/>
            <a:ext cx="303530" cy="141605"/>
          </a:xfrm>
          <a:custGeom>
            <a:avLst/>
            <a:gdLst/>
            <a:ahLst/>
            <a:cxnLst/>
            <a:rect l="l" t="t" r="r" b="b"/>
            <a:pathLst>
              <a:path w="303529" h="141605">
                <a:moveTo>
                  <a:pt x="0" y="0"/>
                </a:moveTo>
                <a:lnTo>
                  <a:pt x="303415" y="1414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674942" y="2248460"/>
            <a:ext cx="299085" cy="139700"/>
          </a:xfrm>
          <a:custGeom>
            <a:avLst/>
            <a:gdLst/>
            <a:ahLst/>
            <a:cxnLst/>
            <a:rect l="l" t="t" r="r" b="b"/>
            <a:pathLst>
              <a:path w="299084" h="139700">
                <a:moveTo>
                  <a:pt x="0" y="0"/>
                </a:moveTo>
                <a:lnTo>
                  <a:pt x="298836" y="13934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674942" y="2326347"/>
            <a:ext cx="168910" cy="78740"/>
          </a:xfrm>
          <a:custGeom>
            <a:avLst/>
            <a:gdLst/>
            <a:ahLst/>
            <a:cxnLst/>
            <a:rect l="l" t="t" r="r" b="b"/>
            <a:pathLst>
              <a:path w="168909" h="78739">
                <a:moveTo>
                  <a:pt x="0" y="0"/>
                </a:moveTo>
                <a:lnTo>
                  <a:pt x="168726" y="786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035529" y="1741611"/>
            <a:ext cx="2927985" cy="0"/>
          </a:xfrm>
          <a:custGeom>
            <a:avLst/>
            <a:gdLst/>
            <a:ahLst/>
            <a:cxnLst/>
            <a:rect l="l" t="t" r="r" b="b"/>
            <a:pathLst>
              <a:path w="2927985" h="0">
                <a:moveTo>
                  <a:pt x="0" y="0"/>
                </a:moveTo>
                <a:lnTo>
                  <a:pt x="2927479" y="0"/>
                </a:lnTo>
              </a:path>
            </a:pathLst>
          </a:custGeom>
          <a:ln w="224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035529" y="1730380"/>
            <a:ext cx="3800475" cy="29209"/>
          </a:xfrm>
          <a:custGeom>
            <a:avLst/>
            <a:gdLst/>
            <a:ahLst/>
            <a:cxnLst/>
            <a:rect l="l" t="t" r="r" b="b"/>
            <a:pathLst>
              <a:path w="3800475" h="29210">
                <a:moveTo>
                  <a:pt x="3800233" y="29159"/>
                </a:moveTo>
                <a:lnTo>
                  <a:pt x="3050438" y="24142"/>
                </a:lnTo>
                <a:lnTo>
                  <a:pt x="2291092" y="13766"/>
                </a:lnTo>
                <a:lnTo>
                  <a:pt x="1532648" y="5105"/>
                </a:lnTo>
                <a:lnTo>
                  <a:pt x="770750" y="11556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6723240" y="1791818"/>
            <a:ext cx="247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06125" y="6891564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559157" y="6891564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936384" y="6891564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497034" y="6891564"/>
            <a:ext cx="27114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    </a:t>
            </a:r>
            <a:r>
              <a:rPr dirty="0" sz="6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000381" y="2555991"/>
            <a:ext cx="2247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602421" y="7181686"/>
            <a:ext cx="11029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Includes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738884" y="629437"/>
            <a:ext cx="2319655" cy="2825750"/>
          </a:xfrm>
          <a:custGeom>
            <a:avLst/>
            <a:gdLst/>
            <a:ahLst/>
            <a:cxnLst/>
            <a:rect l="l" t="t" r="r" b="b"/>
            <a:pathLst>
              <a:path w="2319654" h="2825750">
                <a:moveTo>
                  <a:pt x="2319515" y="2825495"/>
                </a:moveTo>
                <a:lnTo>
                  <a:pt x="0" y="2825495"/>
                </a:lnTo>
                <a:lnTo>
                  <a:pt x="0" y="0"/>
                </a:lnTo>
                <a:lnTo>
                  <a:pt x="2319515" y="0"/>
                </a:lnTo>
                <a:lnTo>
                  <a:pt x="2319515" y="28254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817905" y="1527125"/>
            <a:ext cx="764540" cy="764540"/>
          </a:xfrm>
          <a:custGeom>
            <a:avLst/>
            <a:gdLst/>
            <a:ahLst/>
            <a:cxnLst/>
            <a:rect l="l" t="t" r="r" b="b"/>
            <a:pathLst>
              <a:path w="764540" h="764539">
                <a:moveTo>
                  <a:pt x="368338" y="0"/>
                </a:moveTo>
                <a:lnTo>
                  <a:pt x="0" y="368338"/>
                </a:lnTo>
                <a:lnTo>
                  <a:pt x="396024" y="764362"/>
                </a:lnTo>
                <a:lnTo>
                  <a:pt x="764362" y="396036"/>
                </a:lnTo>
                <a:lnTo>
                  <a:pt x="368338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034528" y="886498"/>
            <a:ext cx="2024380" cy="2469515"/>
          </a:xfrm>
          <a:custGeom>
            <a:avLst/>
            <a:gdLst/>
            <a:ahLst/>
            <a:cxnLst/>
            <a:rect l="l" t="t" r="r" b="b"/>
            <a:pathLst>
              <a:path w="2024379" h="2469515">
                <a:moveTo>
                  <a:pt x="0" y="2469121"/>
                </a:moveTo>
                <a:lnTo>
                  <a:pt x="2023872" y="2469121"/>
                </a:lnTo>
                <a:lnTo>
                  <a:pt x="2023872" y="0"/>
                </a:lnTo>
                <a:lnTo>
                  <a:pt x="0" y="0"/>
                </a:lnTo>
                <a:lnTo>
                  <a:pt x="0" y="2469121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034528" y="671868"/>
            <a:ext cx="2024380" cy="214629"/>
          </a:xfrm>
          <a:custGeom>
            <a:avLst/>
            <a:gdLst/>
            <a:ahLst/>
            <a:cxnLst/>
            <a:rect l="l" t="t" r="r" b="b"/>
            <a:pathLst>
              <a:path w="2024379" h="214630">
                <a:moveTo>
                  <a:pt x="0" y="214629"/>
                </a:moveTo>
                <a:lnTo>
                  <a:pt x="2023872" y="214629"/>
                </a:lnTo>
                <a:lnTo>
                  <a:pt x="2023872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8577276" y="696611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30659" y="7461250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124" name="object 124"/>
          <p:cNvSpPr txBox="1"/>
          <p:nvPr/>
        </p:nvSpPr>
        <p:spPr>
          <a:xfrm>
            <a:off x="8094078" y="931270"/>
            <a:ext cx="1849120" cy="238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43510">
              <a:lnSpc>
                <a:spcPts val="125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163.8 million people, or 52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250"/>
              </a:lnSpc>
            </a:pP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wth in these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a 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than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as a whole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endParaRPr sz="1100">
              <a:latin typeface="Calibri"/>
              <a:cs typeface="Calibri"/>
            </a:endParaRPr>
          </a:p>
          <a:p>
            <a:pPr marL="12700" marR="102870">
              <a:lnSpc>
                <a:spcPts val="125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1970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2010. The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50.9 million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people, a 45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while the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52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the same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period.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547559" y="6680287"/>
            <a:ext cx="9144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2" y="0"/>
            <a:ext cx="10052685" cy="457200"/>
          </a:xfrm>
          <a:custGeom>
            <a:avLst/>
            <a:gdLst/>
            <a:ahLst/>
            <a:cxnLst/>
            <a:rect l="l" t="t" r="r" b="b"/>
            <a:pathLst>
              <a:path w="10052685" h="457200">
                <a:moveTo>
                  <a:pt x="0" y="457200"/>
                </a:moveTo>
                <a:lnTo>
                  <a:pt x="10052367" y="457200"/>
                </a:lnTo>
                <a:lnTo>
                  <a:pt x="10052367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8600" y="222248"/>
            <a:ext cx="27876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45" i="1">
                <a:solidFill>
                  <a:srgbClr val="FFFFFF"/>
                </a:solidFill>
                <a:latin typeface="Calibri"/>
                <a:cs typeface="Calibri"/>
              </a:rPr>
              <a:t>ershe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58000"/>
            <a:ext cx="1981835" cy="914400"/>
          </a:xfrm>
          <a:custGeom>
            <a:avLst/>
            <a:gdLst/>
            <a:ahLst/>
            <a:cxnLst/>
            <a:rect l="l" t="t" r="r" b="b"/>
            <a:pathLst>
              <a:path w="1981835" h="914400">
                <a:moveTo>
                  <a:pt x="0" y="914399"/>
                </a:moveTo>
                <a:lnTo>
                  <a:pt x="1981365" y="914400"/>
                </a:lnTo>
                <a:lnTo>
                  <a:pt x="198136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7200"/>
            <a:ext cx="1981835" cy="4400550"/>
          </a:xfrm>
          <a:custGeom>
            <a:avLst/>
            <a:gdLst/>
            <a:ahLst/>
            <a:cxnLst/>
            <a:rect l="l" t="t" r="r" b="b"/>
            <a:pathLst>
              <a:path w="1981835" h="4400550">
                <a:moveTo>
                  <a:pt x="0" y="4400346"/>
                </a:moveTo>
                <a:lnTo>
                  <a:pt x="1981365" y="4400346"/>
                </a:lnTo>
                <a:lnTo>
                  <a:pt x="1981365" y="0"/>
                </a:lnTo>
                <a:lnTo>
                  <a:pt x="0" y="0"/>
                </a:lnTo>
                <a:lnTo>
                  <a:pt x="0" y="4400346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81366" y="7312025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 h="0">
                <a:moveTo>
                  <a:pt x="0" y="0"/>
                </a:moveTo>
                <a:lnTo>
                  <a:pt x="8077033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81365" y="457200"/>
            <a:ext cx="8077034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17393" y="4515916"/>
            <a:ext cx="4071620" cy="300990"/>
          </a:xfrm>
          <a:custGeom>
            <a:avLst/>
            <a:gdLst/>
            <a:ahLst/>
            <a:cxnLst/>
            <a:rect l="l" t="t" r="r" b="b"/>
            <a:pathLst>
              <a:path w="4071620" h="300989">
                <a:moveTo>
                  <a:pt x="4071073" y="300913"/>
                </a:moveTo>
                <a:lnTo>
                  <a:pt x="0" y="300913"/>
                </a:lnTo>
                <a:lnTo>
                  <a:pt x="0" y="0"/>
                </a:lnTo>
                <a:lnTo>
                  <a:pt x="4071073" y="0"/>
                </a:lnTo>
                <a:lnTo>
                  <a:pt x="4071073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17393" y="6355499"/>
            <a:ext cx="4071620" cy="314325"/>
          </a:xfrm>
          <a:custGeom>
            <a:avLst/>
            <a:gdLst/>
            <a:ahLst/>
            <a:cxnLst/>
            <a:rect l="l" t="t" r="r" b="b"/>
            <a:pathLst>
              <a:path w="4071620" h="314325">
                <a:moveTo>
                  <a:pt x="4071073" y="314071"/>
                </a:moveTo>
                <a:lnTo>
                  <a:pt x="0" y="314071"/>
                </a:lnTo>
                <a:lnTo>
                  <a:pt x="0" y="0"/>
                </a:lnTo>
                <a:lnTo>
                  <a:pt x="4071073" y="0"/>
                </a:lnTo>
                <a:lnTo>
                  <a:pt x="4071073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80796" y="5742368"/>
            <a:ext cx="107950" cy="314325"/>
          </a:xfrm>
          <a:custGeom>
            <a:avLst/>
            <a:gdLst/>
            <a:ahLst/>
            <a:cxnLst/>
            <a:rect l="l" t="t" r="r" b="b"/>
            <a:pathLst>
              <a:path w="107950" h="314325">
                <a:moveTo>
                  <a:pt x="0" y="314071"/>
                </a:moveTo>
                <a:lnTo>
                  <a:pt x="107670" y="314071"/>
                </a:lnTo>
                <a:lnTo>
                  <a:pt x="107670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71819" y="5742368"/>
            <a:ext cx="218440" cy="314325"/>
          </a:xfrm>
          <a:custGeom>
            <a:avLst/>
            <a:gdLst/>
            <a:ahLst/>
            <a:cxnLst/>
            <a:rect l="l" t="t" r="r" b="b"/>
            <a:pathLst>
              <a:path w="218439" h="314325">
                <a:moveTo>
                  <a:pt x="0" y="314071"/>
                </a:moveTo>
                <a:lnTo>
                  <a:pt x="218338" y="314071"/>
                </a:lnTo>
                <a:lnTo>
                  <a:pt x="218338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62841" y="5742368"/>
            <a:ext cx="218440" cy="314325"/>
          </a:xfrm>
          <a:custGeom>
            <a:avLst/>
            <a:gdLst/>
            <a:ahLst/>
            <a:cxnLst/>
            <a:rect l="l" t="t" r="r" b="b"/>
            <a:pathLst>
              <a:path w="218439" h="314325">
                <a:moveTo>
                  <a:pt x="0" y="314071"/>
                </a:moveTo>
                <a:lnTo>
                  <a:pt x="218338" y="314071"/>
                </a:lnTo>
                <a:lnTo>
                  <a:pt x="218338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53850" y="5742368"/>
            <a:ext cx="218440" cy="314325"/>
          </a:xfrm>
          <a:custGeom>
            <a:avLst/>
            <a:gdLst/>
            <a:ahLst/>
            <a:cxnLst/>
            <a:rect l="l" t="t" r="r" b="b"/>
            <a:pathLst>
              <a:path w="218439" h="314325">
                <a:moveTo>
                  <a:pt x="0" y="314071"/>
                </a:moveTo>
                <a:lnTo>
                  <a:pt x="218338" y="314071"/>
                </a:lnTo>
                <a:lnTo>
                  <a:pt x="218338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44860" y="5742368"/>
            <a:ext cx="217170" cy="314325"/>
          </a:xfrm>
          <a:custGeom>
            <a:avLst/>
            <a:gdLst/>
            <a:ahLst/>
            <a:cxnLst/>
            <a:rect l="l" t="t" r="r" b="b"/>
            <a:pathLst>
              <a:path w="217170" h="314325">
                <a:moveTo>
                  <a:pt x="0" y="314071"/>
                </a:moveTo>
                <a:lnTo>
                  <a:pt x="216890" y="314071"/>
                </a:lnTo>
                <a:lnTo>
                  <a:pt x="216890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17393" y="5742368"/>
            <a:ext cx="1635760" cy="314325"/>
          </a:xfrm>
          <a:custGeom>
            <a:avLst/>
            <a:gdLst/>
            <a:ahLst/>
            <a:cxnLst/>
            <a:rect l="l" t="t" r="r" b="b"/>
            <a:pathLst>
              <a:path w="1635760" h="314325">
                <a:moveTo>
                  <a:pt x="0" y="314071"/>
                </a:moveTo>
                <a:lnTo>
                  <a:pt x="1635379" y="314071"/>
                </a:lnTo>
                <a:lnTo>
                  <a:pt x="1635379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80796" y="5129148"/>
            <a:ext cx="107950" cy="300990"/>
          </a:xfrm>
          <a:custGeom>
            <a:avLst/>
            <a:gdLst/>
            <a:ahLst/>
            <a:cxnLst/>
            <a:rect l="l" t="t" r="r" b="b"/>
            <a:pathLst>
              <a:path w="107950" h="300989">
                <a:moveTo>
                  <a:pt x="0" y="300913"/>
                </a:moveTo>
                <a:lnTo>
                  <a:pt x="107670" y="300913"/>
                </a:lnTo>
                <a:lnTo>
                  <a:pt x="107670" y="0"/>
                </a:lnTo>
                <a:lnTo>
                  <a:pt x="0" y="0"/>
                </a:lnTo>
                <a:lnTo>
                  <a:pt x="0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71819" y="5129148"/>
            <a:ext cx="218440" cy="300990"/>
          </a:xfrm>
          <a:custGeom>
            <a:avLst/>
            <a:gdLst/>
            <a:ahLst/>
            <a:cxnLst/>
            <a:rect l="l" t="t" r="r" b="b"/>
            <a:pathLst>
              <a:path w="218439" h="300989">
                <a:moveTo>
                  <a:pt x="0" y="300913"/>
                </a:moveTo>
                <a:lnTo>
                  <a:pt x="218338" y="300913"/>
                </a:lnTo>
                <a:lnTo>
                  <a:pt x="218338" y="0"/>
                </a:lnTo>
                <a:lnTo>
                  <a:pt x="0" y="0"/>
                </a:lnTo>
                <a:lnTo>
                  <a:pt x="0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62841" y="5129148"/>
            <a:ext cx="218440" cy="300990"/>
          </a:xfrm>
          <a:custGeom>
            <a:avLst/>
            <a:gdLst/>
            <a:ahLst/>
            <a:cxnLst/>
            <a:rect l="l" t="t" r="r" b="b"/>
            <a:pathLst>
              <a:path w="218439" h="300989">
                <a:moveTo>
                  <a:pt x="0" y="300913"/>
                </a:moveTo>
                <a:lnTo>
                  <a:pt x="218338" y="300913"/>
                </a:lnTo>
                <a:lnTo>
                  <a:pt x="218338" y="0"/>
                </a:lnTo>
                <a:lnTo>
                  <a:pt x="0" y="0"/>
                </a:lnTo>
                <a:lnTo>
                  <a:pt x="0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53850" y="5129148"/>
            <a:ext cx="218440" cy="300990"/>
          </a:xfrm>
          <a:custGeom>
            <a:avLst/>
            <a:gdLst/>
            <a:ahLst/>
            <a:cxnLst/>
            <a:rect l="l" t="t" r="r" b="b"/>
            <a:pathLst>
              <a:path w="218439" h="300989">
                <a:moveTo>
                  <a:pt x="0" y="300913"/>
                </a:moveTo>
                <a:lnTo>
                  <a:pt x="218338" y="300913"/>
                </a:lnTo>
                <a:lnTo>
                  <a:pt x="218338" y="0"/>
                </a:lnTo>
                <a:lnTo>
                  <a:pt x="0" y="0"/>
                </a:lnTo>
                <a:lnTo>
                  <a:pt x="0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17393" y="5129148"/>
            <a:ext cx="2290445" cy="300990"/>
          </a:xfrm>
          <a:custGeom>
            <a:avLst/>
            <a:gdLst/>
            <a:ahLst/>
            <a:cxnLst/>
            <a:rect l="l" t="t" r="r" b="b"/>
            <a:pathLst>
              <a:path w="2290445" h="300989">
                <a:moveTo>
                  <a:pt x="0" y="300913"/>
                </a:moveTo>
                <a:lnTo>
                  <a:pt x="2290406" y="300913"/>
                </a:lnTo>
                <a:lnTo>
                  <a:pt x="2290406" y="0"/>
                </a:lnTo>
                <a:lnTo>
                  <a:pt x="0" y="0"/>
                </a:lnTo>
                <a:lnTo>
                  <a:pt x="0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81365" y="3746500"/>
            <a:ext cx="8077034" cy="214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65441" y="2797714"/>
            <a:ext cx="3136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97%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8150" y="3036406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5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5441" y="3083464"/>
            <a:ext cx="1739264" cy="970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the 65 and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older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1970</a:t>
            </a:r>
            <a:endParaRPr sz="1100">
              <a:latin typeface="Calibri"/>
              <a:cs typeface="Calibri"/>
            </a:endParaRPr>
          </a:p>
          <a:p>
            <a:pPr marL="12700" marR="54610">
              <a:lnSpc>
                <a:spcPts val="1300"/>
              </a:lnSpc>
            </a:pP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100%)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441" y="4148478"/>
            <a:ext cx="1689100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chan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in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sons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than 18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1970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6%)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8150" y="4088720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4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65441" y="6927862"/>
            <a:ext cx="13538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ort </a:t>
            </a:r>
            <a:r>
              <a:rPr dirty="0" sz="700" spc="-6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wnsend, </a:t>
            </a:r>
            <a:r>
              <a:rPr dirty="0" sz="700" spc="-35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A Credit: </a:t>
            </a:r>
            <a:r>
              <a:rPr dirty="0" sz="700" spc="-2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. Ni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ers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47824" y="470814"/>
            <a:ext cx="15240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Density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47824" y="3759200"/>
            <a:ext cx="3194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91889" y="7071363"/>
            <a:ext cx="1751964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inlcuded.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ts val="825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441" y="545697"/>
            <a:ext cx="79692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319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s/mi</a:t>
            </a:r>
            <a:r>
              <a:rPr dirty="0" baseline="29914" sz="975" spc="-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29914" sz="975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441" y="831447"/>
            <a:ext cx="1711960" cy="768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545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density of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cluding Alas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a).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900"/>
              </a:lnSpc>
              <a:spcBef>
                <a:spcPts val="32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105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9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s/mi</a:t>
            </a:r>
            <a:r>
              <a:rPr dirty="0" baseline="33333" sz="750" spc="1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33333" sz="750" spc="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900" spc="-25" i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cluding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 Alas</a:t>
            </a:r>
            <a:r>
              <a:rPr dirty="0" sz="900" spc="-30" i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8150" y="771690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4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56194" y="1724788"/>
            <a:ext cx="71310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s/mi</a:t>
            </a:r>
            <a:r>
              <a:rPr dirty="0" baseline="29914" sz="975" spc="-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29914" sz="975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6194" y="2010538"/>
            <a:ext cx="1727200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ojec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density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2010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2020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cluding Alas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8903" y="1963479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5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906467" y="34004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1970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90207" y="34004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1980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35847" y="3400460"/>
            <a:ext cx="42418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1990</a:t>
            </a:r>
            <a:endParaRPr sz="900">
              <a:latin typeface="Calibri"/>
              <a:cs typeface="Calibri"/>
            </a:endParaRPr>
          </a:p>
          <a:p>
            <a:pPr marL="212090">
              <a:lnSpc>
                <a:spcPct val="100000"/>
              </a:lnSpc>
              <a:spcBef>
                <a:spcPts val="320"/>
              </a:spcBef>
            </a:pP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18131" y="34004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77927" y="34004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46996" y="34004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35150" y="1718969"/>
            <a:ext cx="139700" cy="1147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sons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 Squa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Mile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95242" y="1138990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95242" y="1669831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95242" y="2200673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95242" y="2731514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11104" y="3262355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95242" y="1404411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95242" y="1935252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95242" y="2466093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53173" y="2996934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45996" y="782854"/>
            <a:ext cx="35814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Density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f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 1970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 2020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24252" y="782854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e 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57665" y="795554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567449" y="3062770"/>
            <a:ext cx="155575" cy="261620"/>
          </a:xfrm>
          <a:custGeom>
            <a:avLst/>
            <a:gdLst/>
            <a:ahLst/>
            <a:cxnLst/>
            <a:rect l="l" t="t" r="r" b="b"/>
            <a:pathLst>
              <a:path w="155575" h="261620">
                <a:moveTo>
                  <a:pt x="0" y="261492"/>
                </a:moveTo>
                <a:lnTo>
                  <a:pt x="155130" y="261492"/>
                </a:lnTo>
                <a:lnTo>
                  <a:pt x="155130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367640" y="3062770"/>
            <a:ext cx="26034" cy="261620"/>
          </a:xfrm>
          <a:custGeom>
            <a:avLst/>
            <a:gdLst/>
            <a:ahLst/>
            <a:cxnLst/>
            <a:rect l="l" t="t" r="r" b="b"/>
            <a:pathLst>
              <a:path w="26035" h="261620">
                <a:moveTo>
                  <a:pt x="0" y="261492"/>
                </a:moveTo>
                <a:lnTo>
                  <a:pt x="25946" y="261492"/>
                </a:lnTo>
                <a:lnTo>
                  <a:pt x="25946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725267" y="3062770"/>
            <a:ext cx="3467735" cy="261620"/>
          </a:xfrm>
          <a:custGeom>
            <a:avLst/>
            <a:gdLst/>
            <a:ahLst/>
            <a:cxnLst/>
            <a:rect l="l" t="t" r="r" b="b"/>
            <a:pathLst>
              <a:path w="3467735" h="261620">
                <a:moveTo>
                  <a:pt x="0" y="261492"/>
                </a:moveTo>
                <a:lnTo>
                  <a:pt x="3467214" y="261492"/>
                </a:lnTo>
                <a:lnTo>
                  <a:pt x="3467214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378282" y="2538183"/>
            <a:ext cx="344805" cy="261620"/>
          </a:xfrm>
          <a:custGeom>
            <a:avLst/>
            <a:gdLst/>
            <a:ahLst/>
            <a:cxnLst/>
            <a:rect l="l" t="t" r="r" b="b"/>
            <a:pathLst>
              <a:path w="344804" h="261619">
                <a:moveTo>
                  <a:pt x="0" y="261492"/>
                </a:moveTo>
                <a:lnTo>
                  <a:pt x="344297" y="261492"/>
                </a:lnTo>
                <a:lnTo>
                  <a:pt x="344297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715977" y="2538183"/>
            <a:ext cx="472440" cy="261620"/>
          </a:xfrm>
          <a:custGeom>
            <a:avLst/>
            <a:gdLst/>
            <a:ahLst/>
            <a:cxnLst/>
            <a:rect l="l" t="t" r="r" b="b"/>
            <a:pathLst>
              <a:path w="472439" h="261619">
                <a:moveTo>
                  <a:pt x="0" y="261492"/>
                </a:moveTo>
                <a:lnTo>
                  <a:pt x="472071" y="261492"/>
                </a:lnTo>
                <a:lnTo>
                  <a:pt x="472071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55069" y="2538183"/>
            <a:ext cx="472440" cy="261620"/>
          </a:xfrm>
          <a:custGeom>
            <a:avLst/>
            <a:gdLst/>
            <a:ahLst/>
            <a:cxnLst/>
            <a:rect l="l" t="t" r="r" b="b"/>
            <a:pathLst>
              <a:path w="472439" h="261619">
                <a:moveTo>
                  <a:pt x="0" y="261492"/>
                </a:moveTo>
                <a:lnTo>
                  <a:pt x="472071" y="261492"/>
                </a:lnTo>
                <a:lnTo>
                  <a:pt x="472071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392764" y="2538183"/>
            <a:ext cx="473709" cy="261620"/>
          </a:xfrm>
          <a:custGeom>
            <a:avLst/>
            <a:gdLst/>
            <a:ahLst/>
            <a:cxnLst/>
            <a:rect l="l" t="t" r="r" b="b"/>
            <a:pathLst>
              <a:path w="473710" h="261619">
                <a:moveTo>
                  <a:pt x="0" y="261492"/>
                </a:moveTo>
                <a:lnTo>
                  <a:pt x="473481" y="261492"/>
                </a:lnTo>
                <a:lnTo>
                  <a:pt x="473481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731869" y="2538183"/>
            <a:ext cx="472440" cy="261620"/>
          </a:xfrm>
          <a:custGeom>
            <a:avLst/>
            <a:gdLst/>
            <a:ahLst/>
            <a:cxnLst/>
            <a:rect l="l" t="t" r="r" b="b"/>
            <a:pathLst>
              <a:path w="472439" h="261619">
                <a:moveTo>
                  <a:pt x="0" y="261492"/>
                </a:moveTo>
                <a:lnTo>
                  <a:pt x="472071" y="261492"/>
                </a:lnTo>
                <a:lnTo>
                  <a:pt x="472071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069551" y="2538183"/>
            <a:ext cx="473709" cy="261620"/>
          </a:xfrm>
          <a:custGeom>
            <a:avLst/>
            <a:gdLst/>
            <a:ahLst/>
            <a:cxnLst/>
            <a:rect l="l" t="t" r="r" b="b"/>
            <a:pathLst>
              <a:path w="473710" h="261619">
                <a:moveTo>
                  <a:pt x="0" y="261492"/>
                </a:moveTo>
                <a:lnTo>
                  <a:pt x="473494" y="261492"/>
                </a:lnTo>
                <a:lnTo>
                  <a:pt x="473494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725267" y="2538183"/>
            <a:ext cx="155575" cy="261620"/>
          </a:xfrm>
          <a:custGeom>
            <a:avLst/>
            <a:gdLst/>
            <a:ahLst/>
            <a:cxnLst/>
            <a:rect l="l" t="t" r="r" b="b"/>
            <a:pathLst>
              <a:path w="155575" h="261619">
                <a:moveTo>
                  <a:pt x="0" y="261492"/>
                </a:moveTo>
                <a:lnTo>
                  <a:pt x="155460" y="261492"/>
                </a:lnTo>
                <a:lnTo>
                  <a:pt x="155460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378282" y="2014994"/>
            <a:ext cx="344805" cy="261620"/>
          </a:xfrm>
          <a:custGeom>
            <a:avLst/>
            <a:gdLst/>
            <a:ahLst/>
            <a:cxnLst/>
            <a:rect l="l" t="t" r="r" b="b"/>
            <a:pathLst>
              <a:path w="344804" h="261619">
                <a:moveTo>
                  <a:pt x="0" y="261492"/>
                </a:moveTo>
                <a:lnTo>
                  <a:pt x="344297" y="261492"/>
                </a:lnTo>
                <a:lnTo>
                  <a:pt x="344297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715977" y="2014994"/>
            <a:ext cx="472440" cy="261620"/>
          </a:xfrm>
          <a:custGeom>
            <a:avLst/>
            <a:gdLst/>
            <a:ahLst/>
            <a:cxnLst/>
            <a:rect l="l" t="t" r="r" b="b"/>
            <a:pathLst>
              <a:path w="472439" h="261619">
                <a:moveTo>
                  <a:pt x="0" y="261492"/>
                </a:moveTo>
                <a:lnTo>
                  <a:pt x="472071" y="261492"/>
                </a:lnTo>
                <a:lnTo>
                  <a:pt x="472071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055069" y="2014994"/>
            <a:ext cx="472440" cy="261620"/>
          </a:xfrm>
          <a:custGeom>
            <a:avLst/>
            <a:gdLst/>
            <a:ahLst/>
            <a:cxnLst/>
            <a:rect l="l" t="t" r="r" b="b"/>
            <a:pathLst>
              <a:path w="472439" h="261619">
                <a:moveTo>
                  <a:pt x="0" y="261492"/>
                </a:moveTo>
                <a:lnTo>
                  <a:pt x="472071" y="261492"/>
                </a:lnTo>
                <a:lnTo>
                  <a:pt x="472071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392764" y="2014994"/>
            <a:ext cx="473709" cy="261620"/>
          </a:xfrm>
          <a:custGeom>
            <a:avLst/>
            <a:gdLst/>
            <a:ahLst/>
            <a:cxnLst/>
            <a:rect l="l" t="t" r="r" b="b"/>
            <a:pathLst>
              <a:path w="473710" h="261619">
                <a:moveTo>
                  <a:pt x="0" y="261492"/>
                </a:moveTo>
                <a:lnTo>
                  <a:pt x="473481" y="261492"/>
                </a:lnTo>
                <a:lnTo>
                  <a:pt x="473481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725267" y="2014994"/>
            <a:ext cx="1478915" cy="261620"/>
          </a:xfrm>
          <a:custGeom>
            <a:avLst/>
            <a:gdLst/>
            <a:ahLst/>
            <a:cxnLst/>
            <a:rect l="l" t="t" r="r" b="b"/>
            <a:pathLst>
              <a:path w="1478914" h="261619">
                <a:moveTo>
                  <a:pt x="0" y="261492"/>
                </a:moveTo>
                <a:lnTo>
                  <a:pt x="1478673" y="261492"/>
                </a:lnTo>
                <a:lnTo>
                  <a:pt x="1478673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78282" y="1491005"/>
            <a:ext cx="344805" cy="261620"/>
          </a:xfrm>
          <a:custGeom>
            <a:avLst/>
            <a:gdLst/>
            <a:ahLst/>
            <a:cxnLst/>
            <a:rect l="l" t="t" r="r" b="b"/>
            <a:pathLst>
              <a:path w="344804" h="261619">
                <a:moveTo>
                  <a:pt x="0" y="261492"/>
                </a:moveTo>
                <a:lnTo>
                  <a:pt x="344297" y="261492"/>
                </a:lnTo>
                <a:lnTo>
                  <a:pt x="344297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725267" y="1491005"/>
            <a:ext cx="3463290" cy="261620"/>
          </a:xfrm>
          <a:custGeom>
            <a:avLst/>
            <a:gdLst/>
            <a:ahLst/>
            <a:cxnLst/>
            <a:rect l="l" t="t" r="r" b="b"/>
            <a:pathLst>
              <a:path w="3463290" h="261619">
                <a:moveTo>
                  <a:pt x="0" y="261492"/>
                </a:moveTo>
                <a:lnTo>
                  <a:pt x="3462782" y="261492"/>
                </a:lnTo>
                <a:lnTo>
                  <a:pt x="3462782" y="0"/>
                </a:lnTo>
                <a:lnTo>
                  <a:pt x="0" y="0"/>
                </a:lnTo>
                <a:lnTo>
                  <a:pt x="0" y="2614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725267" y="122295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 h="0">
                <a:moveTo>
                  <a:pt x="0" y="0"/>
                </a:moveTo>
                <a:lnTo>
                  <a:pt x="3997312" y="0"/>
                </a:lnTo>
              </a:path>
            </a:pathLst>
          </a:custGeom>
          <a:ln w="18618">
            <a:solidFill>
              <a:srgbClr val="BCD6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880728" y="2163470"/>
            <a:ext cx="189230" cy="1155700"/>
          </a:xfrm>
          <a:custGeom>
            <a:avLst/>
            <a:gdLst/>
            <a:ahLst/>
            <a:cxnLst/>
            <a:rect l="l" t="t" r="r" b="b"/>
            <a:pathLst>
              <a:path w="189230" h="1155700">
                <a:moveTo>
                  <a:pt x="188823" y="0"/>
                </a:moveTo>
                <a:lnTo>
                  <a:pt x="0" y="0"/>
                </a:lnTo>
                <a:lnTo>
                  <a:pt x="0" y="1155446"/>
                </a:lnTo>
                <a:lnTo>
                  <a:pt x="188823" y="1155446"/>
                </a:lnTo>
                <a:lnTo>
                  <a:pt x="18882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543046" y="2058314"/>
            <a:ext cx="189230" cy="1261110"/>
          </a:xfrm>
          <a:custGeom>
            <a:avLst/>
            <a:gdLst/>
            <a:ahLst/>
            <a:cxnLst/>
            <a:rect l="l" t="t" r="r" b="b"/>
            <a:pathLst>
              <a:path w="189229" h="1261110">
                <a:moveTo>
                  <a:pt x="188823" y="0"/>
                </a:moveTo>
                <a:lnTo>
                  <a:pt x="0" y="0"/>
                </a:lnTo>
                <a:lnTo>
                  <a:pt x="0" y="1260614"/>
                </a:lnTo>
                <a:lnTo>
                  <a:pt x="188823" y="1260614"/>
                </a:lnTo>
                <a:lnTo>
                  <a:pt x="18882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203941" y="1916798"/>
            <a:ext cx="189230" cy="1402715"/>
          </a:xfrm>
          <a:custGeom>
            <a:avLst/>
            <a:gdLst/>
            <a:ahLst/>
            <a:cxnLst/>
            <a:rect l="l" t="t" r="r" b="b"/>
            <a:pathLst>
              <a:path w="189229" h="1402714">
                <a:moveTo>
                  <a:pt x="188823" y="0"/>
                </a:moveTo>
                <a:lnTo>
                  <a:pt x="0" y="0"/>
                </a:lnTo>
                <a:lnTo>
                  <a:pt x="0" y="1402118"/>
                </a:lnTo>
                <a:lnTo>
                  <a:pt x="188823" y="1402118"/>
                </a:lnTo>
                <a:lnTo>
                  <a:pt x="18882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866246" y="1759711"/>
            <a:ext cx="189230" cy="1559560"/>
          </a:xfrm>
          <a:custGeom>
            <a:avLst/>
            <a:gdLst/>
            <a:ahLst/>
            <a:cxnLst/>
            <a:rect l="l" t="t" r="r" b="b"/>
            <a:pathLst>
              <a:path w="189229" h="1559560">
                <a:moveTo>
                  <a:pt x="188823" y="0"/>
                </a:moveTo>
                <a:lnTo>
                  <a:pt x="0" y="0"/>
                </a:lnTo>
                <a:lnTo>
                  <a:pt x="0" y="1559217"/>
                </a:lnTo>
                <a:lnTo>
                  <a:pt x="188823" y="1559217"/>
                </a:lnTo>
                <a:lnTo>
                  <a:pt x="18882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527141" y="1646758"/>
            <a:ext cx="189230" cy="1672589"/>
          </a:xfrm>
          <a:custGeom>
            <a:avLst/>
            <a:gdLst/>
            <a:ahLst/>
            <a:cxnLst/>
            <a:rect l="l" t="t" r="r" b="b"/>
            <a:pathLst>
              <a:path w="189229" h="1672589">
                <a:moveTo>
                  <a:pt x="188836" y="0"/>
                </a:moveTo>
                <a:lnTo>
                  <a:pt x="0" y="0"/>
                </a:lnTo>
                <a:lnTo>
                  <a:pt x="0" y="1672158"/>
                </a:lnTo>
                <a:lnTo>
                  <a:pt x="188836" y="1672158"/>
                </a:lnTo>
                <a:lnTo>
                  <a:pt x="18883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367640" y="1493570"/>
            <a:ext cx="10795" cy="1825625"/>
          </a:xfrm>
          <a:custGeom>
            <a:avLst/>
            <a:gdLst/>
            <a:ahLst/>
            <a:cxnLst/>
            <a:rect l="l" t="t" r="r" b="b"/>
            <a:pathLst>
              <a:path w="10795" h="1825625">
                <a:moveTo>
                  <a:pt x="0" y="1825358"/>
                </a:moveTo>
                <a:lnTo>
                  <a:pt x="10642" y="1825358"/>
                </a:lnTo>
                <a:lnTo>
                  <a:pt x="10642" y="0"/>
                </a:lnTo>
                <a:lnTo>
                  <a:pt x="0" y="0"/>
                </a:lnTo>
                <a:lnTo>
                  <a:pt x="0" y="1825358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188049" y="1493570"/>
            <a:ext cx="4445" cy="1825625"/>
          </a:xfrm>
          <a:custGeom>
            <a:avLst/>
            <a:gdLst/>
            <a:ahLst/>
            <a:cxnLst/>
            <a:rect l="l" t="t" r="r" b="b"/>
            <a:pathLst>
              <a:path w="4445" h="1825625">
                <a:moveTo>
                  <a:pt x="0" y="1825358"/>
                </a:moveTo>
                <a:lnTo>
                  <a:pt x="4432" y="1825358"/>
                </a:lnTo>
                <a:lnTo>
                  <a:pt x="4432" y="0"/>
                </a:lnTo>
                <a:lnTo>
                  <a:pt x="0" y="0"/>
                </a:lnTo>
                <a:lnTo>
                  <a:pt x="0" y="1825358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069564" y="3120288"/>
            <a:ext cx="190500" cy="198755"/>
          </a:xfrm>
          <a:custGeom>
            <a:avLst/>
            <a:gdLst/>
            <a:ahLst/>
            <a:cxnLst/>
            <a:rect l="l" t="t" r="r" b="b"/>
            <a:pathLst>
              <a:path w="190500" h="198754">
                <a:moveTo>
                  <a:pt x="190233" y="0"/>
                </a:moveTo>
                <a:lnTo>
                  <a:pt x="0" y="0"/>
                </a:lnTo>
                <a:lnTo>
                  <a:pt x="0" y="198640"/>
                </a:lnTo>
                <a:lnTo>
                  <a:pt x="190233" y="198640"/>
                </a:lnTo>
                <a:lnTo>
                  <a:pt x="19023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731869" y="3091726"/>
            <a:ext cx="189230" cy="227329"/>
          </a:xfrm>
          <a:custGeom>
            <a:avLst/>
            <a:gdLst/>
            <a:ahLst/>
            <a:cxnLst/>
            <a:rect l="l" t="t" r="r" b="b"/>
            <a:pathLst>
              <a:path w="189229" h="227329">
                <a:moveTo>
                  <a:pt x="188823" y="0"/>
                </a:moveTo>
                <a:lnTo>
                  <a:pt x="0" y="0"/>
                </a:lnTo>
                <a:lnTo>
                  <a:pt x="0" y="227190"/>
                </a:lnTo>
                <a:lnTo>
                  <a:pt x="188823" y="227190"/>
                </a:lnTo>
                <a:lnTo>
                  <a:pt x="18882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392764" y="3073552"/>
            <a:ext cx="189230" cy="245745"/>
          </a:xfrm>
          <a:custGeom>
            <a:avLst/>
            <a:gdLst/>
            <a:ahLst/>
            <a:cxnLst/>
            <a:rect l="l" t="t" r="r" b="b"/>
            <a:pathLst>
              <a:path w="189229" h="245745">
                <a:moveTo>
                  <a:pt x="188823" y="0"/>
                </a:moveTo>
                <a:lnTo>
                  <a:pt x="0" y="0"/>
                </a:lnTo>
                <a:lnTo>
                  <a:pt x="0" y="245363"/>
                </a:lnTo>
                <a:lnTo>
                  <a:pt x="188823" y="245363"/>
                </a:lnTo>
                <a:lnTo>
                  <a:pt x="18882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055082" y="3034601"/>
            <a:ext cx="189230" cy="284480"/>
          </a:xfrm>
          <a:custGeom>
            <a:avLst/>
            <a:gdLst/>
            <a:ahLst/>
            <a:cxnLst/>
            <a:rect l="l" t="t" r="r" b="b"/>
            <a:pathLst>
              <a:path w="189229" h="284479">
                <a:moveTo>
                  <a:pt x="188823" y="0"/>
                </a:moveTo>
                <a:lnTo>
                  <a:pt x="0" y="0"/>
                </a:lnTo>
                <a:lnTo>
                  <a:pt x="0" y="284327"/>
                </a:lnTo>
                <a:lnTo>
                  <a:pt x="188823" y="284327"/>
                </a:lnTo>
                <a:lnTo>
                  <a:pt x="18882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715977" y="3000857"/>
            <a:ext cx="189230" cy="318135"/>
          </a:xfrm>
          <a:custGeom>
            <a:avLst/>
            <a:gdLst/>
            <a:ahLst/>
            <a:cxnLst/>
            <a:rect l="l" t="t" r="r" b="b"/>
            <a:pathLst>
              <a:path w="189229" h="318135">
                <a:moveTo>
                  <a:pt x="188823" y="0"/>
                </a:moveTo>
                <a:lnTo>
                  <a:pt x="0" y="0"/>
                </a:lnTo>
                <a:lnTo>
                  <a:pt x="0" y="318071"/>
                </a:lnTo>
                <a:lnTo>
                  <a:pt x="188823" y="318071"/>
                </a:lnTo>
                <a:lnTo>
                  <a:pt x="18882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78282" y="2963202"/>
            <a:ext cx="189230" cy="356235"/>
          </a:xfrm>
          <a:custGeom>
            <a:avLst/>
            <a:gdLst/>
            <a:ahLst/>
            <a:cxnLst/>
            <a:rect l="l" t="t" r="r" b="b"/>
            <a:pathLst>
              <a:path w="189229" h="356235">
                <a:moveTo>
                  <a:pt x="188823" y="0"/>
                </a:moveTo>
                <a:lnTo>
                  <a:pt x="0" y="0"/>
                </a:lnTo>
                <a:lnTo>
                  <a:pt x="0" y="355726"/>
                </a:lnTo>
                <a:lnTo>
                  <a:pt x="188823" y="355726"/>
                </a:lnTo>
                <a:lnTo>
                  <a:pt x="18882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393586" y="2968536"/>
            <a:ext cx="173990" cy="356235"/>
          </a:xfrm>
          <a:custGeom>
            <a:avLst/>
            <a:gdLst/>
            <a:ahLst/>
            <a:cxnLst/>
            <a:rect l="l" t="t" r="r" b="b"/>
            <a:pathLst>
              <a:path w="173990" h="356235">
                <a:moveTo>
                  <a:pt x="0" y="0"/>
                </a:moveTo>
                <a:lnTo>
                  <a:pt x="173863" y="0"/>
                </a:lnTo>
                <a:lnTo>
                  <a:pt x="173863" y="355726"/>
                </a:lnTo>
                <a:lnTo>
                  <a:pt x="0" y="355726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407761" y="2968536"/>
            <a:ext cx="160020" cy="74930"/>
          </a:xfrm>
          <a:custGeom>
            <a:avLst/>
            <a:gdLst/>
            <a:ahLst/>
            <a:cxnLst/>
            <a:rect l="l" t="t" r="r" b="b"/>
            <a:pathLst>
              <a:path w="160020" h="74930">
                <a:moveTo>
                  <a:pt x="0" y="0"/>
                </a:moveTo>
                <a:lnTo>
                  <a:pt x="159687" y="744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393573" y="3039807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90" h="81280">
                <a:moveTo>
                  <a:pt x="0" y="0"/>
                </a:moveTo>
                <a:lnTo>
                  <a:pt x="173875" y="810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393573" y="3117693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90" h="81280">
                <a:moveTo>
                  <a:pt x="0" y="0"/>
                </a:moveTo>
                <a:lnTo>
                  <a:pt x="173875" y="810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393573" y="3195579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90" h="81279">
                <a:moveTo>
                  <a:pt x="0" y="0"/>
                </a:moveTo>
                <a:lnTo>
                  <a:pt x="173875" y="810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393573" y="3273466"/>
            <a:ext cx="109220" cy="50800"/>
          </a:xfrm>
          <a:custGeom>
            <a:avLst/>
            <a:gdLst/>
            <a:ahLst/>
            <a:cxnLst/>
            <a:rect l="l" t="t" r="r" b="b"/>
            <a:pathLst>
              <a:path w="109220" h="50800">
                <a:moveTo>
                  <a:pt x="0" y="0"/>
                </a:moveTo>
                <a:lnTo>
                  <a:pt x="108907" y="507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192481" y="1498904"/>
            <a:ext cx="175260" cy="1825625"/>
          </a:xfrm>
          <a:custGeom>
            <a:avLst/>
            <a:gdLst/>
            <a:ahLst/>
            <a:cxnLst/>
            <a:rect l="l" t="t" r="r" b="b"/>
            <a:pathLst>
              <a:path w="175260" h="1825625">
                <a:moveTo>
                  <a:pt x="0" y="0"/>
                </a:moveTo>
                <a:lnTo>
                  <a:pt x="175158" y="0"/>
                </a:lnTo>
                <a:lnTo>
                  <a:pt x="175158" y="1825358"/>
                </a:lnTo>
                <a:lnTo>
                  <a:pt x="0" y="1825358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45197" y="1498904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60" h="10794">
                <a:moveTo>
                  <a:pt x="0" y="0"/>
                </a:moveTo>
                <a:lnTo>
                  <a:pt x="22455" y="1047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192494" y="1505585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5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192494" y="1583472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192494" y="1661359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192494" y="1739246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192494" y="1817130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192494" y="189501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192494" y="1972905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192494" y="2050792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192494" y="212867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192494" y="220656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92494" y="2284451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192494" y="2362338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192494" y="244022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192494" y="2518111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192494" y="2595998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92494" y="2676902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92494" y="2754788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192494" y="2832675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192494" y="2910562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192494" y="2988448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192494" y="3066333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192494" y="3144220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192494" y="322210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192494" y="3299995"/>
            <a:ext cx="52069" cy="24765"/>
          </a:xfrm>
          <a:custGeom>
            <a:avLst/>
            <a:gdLst/>
            <a:ahLst/>
            <a:cxnLst/>
            <a:rect l="l" t="t" r="r" b="b"/>
            <a:pathLst>
              <a:path w="52070" h="24764">
                <a:moveTo>
                  <a:pt x="0" y="0"/>
                </a:moveTo>
                <a:lnTo>
                  <a:pt x="52016" y="2425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 txBox="1"/>
          <p:nvPr/>
        </p:nvSpPr>
        <p:spPr>
          <a:xfrm>
            <a:off x="7691889" y="3015068"/>
            <a:ext cx="230314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Density values include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and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spc="-20" i="1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clude Alas</a:t>
            </a:r>
            <a:r>
              <a:rPr dirty="0" sz="700" spc="-25" i="1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0" y="4925034"/>
            <a:ext cx="1981365" cy="18746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366051" y="858037"/>
            <a:ext cx="2692400" cy="2162810"/>
          </a:xfrm>
          <a:custGeom>
            <a:avLst/>
            <a:gdLst/>
            <a:ahLst/>
            <a:cxnLst/>
            <a:rect l="l" t="t" r="r" b="b"/>
            <a:pathLst>
              <a:path w="2692400" h="2162810">
                <a:moveTo>
                  <a:pt x="2692348" y="2162555"/>
                </a:moveTo>
                <a:lnTo>
                  <a:pt x="0" y="2162555"/>
                </a:lnTo>
                <a:lnTo>
                  <a:pt x="0" y="0"/>
                </a:lnTo>
                <a:lnTo>
                  <a:pt x="2692348" y="0"/>
                </a:lnTo>
                <a:lnTo>
                  <a:pt x="2692348" y="21625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445074" y="1598681"/>
            <a:ext cx="816610" cy="737870"/>
          </a:xfrm>
          <a:custGeom>
            <a:avLst/>
            <a:gdLst/>
            <a:ahLst/>
            <a:cxnLst/>
            <a:rect l="l" t="t" r="r" b="b"/>
            <a:pathLst>
              <a:path w="816609" h="737869">
                <a:moveTo>
                  <a:pt x="393420" y="0"/>
                </a:moveTo>
                <a:lnTo>
                  <a:pt x="0" y="355371"/>
                </a:lnTo>
                <a:lnTo>
                  <a:pt x="422998" y="737463"/>
                </a:lnTo>
                <a:lnTo>
                  <a:pt x="816419" y="382092"/>
                </a:lnTo>
                <a:lnTo>
                  <a:pt x="393420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771879" y="1107528"/>
            <a:ext cx="2286635" cy="1817370"/>
          </a:xfrm>
          <a:custGeom>
            <a:avLst/>
            <a:gdLst/>
            <a:ahLst/>
            <a:cxnLst/>
            <a:rect l="l" t="t" r="r" b="b"/>
            <a:pathLst>
              <a:path w="2286634" h="1817370">
                <a:moveTo>
                  <a:pt x="0" y="1816950"/>
                </a:moveTo>
                <a:lnTo>
                  <a:pt x="2286520" y="1816950"/>
                </a:lnTo>
                <a:lnTo>
                  <a:pt x="2286520" y="0"/>
                </a:lnTo>
                <a:lnTo>
                  <a:pt x="0" y="0"/>
                </a:lnTo>
                <a:lnTo>
                  <a:pt x="0" y="181695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771879" y="900468"/>
            <a:ext cx="2286635" cy="207645"/>
          </a:xfrm>
          <a:custGeom>
            <a:avLst/>
            <a:gdLst/>
            <a:ahLst/>
            <a:cxnLst/>
            <a:rect l="l" t="t" r="r" b="b"/>
            <a:pathLst>
              <a:path w="2286634" h="207644">
                <a:moveTo>
                  <a:pt x="0" y="207060"/>
                </a:moveTo>
                <a:lnTo>
                  <a:pt x="2286520" y="207060"/>
                </a:lnTo>
                <a:lnTo>
                  <a:pt x="2286520" y="0"/>
                </a:lnTo>
                <a:lnTo>
                  <a:pt x="0" y="0"/>
                </a:lnTo>
                <a:lnTo>
                  <a:pt x="0" y="20706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8395141" y="925830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853026" y="1154576"/>
            <a:ext cx="1948814" cy="165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4615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52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(less than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20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land 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cluding Alas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a). The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density of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is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than the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esponding inland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 t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end th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has been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onsi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since 1970.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725839" y="6213589"/>
            <a:ext cx="146050" cy="144145"/>
          </a:xfrm>
          <a:custGeom>
            <a:avLst/>
            <a:gdLst/>
            <a:ahLst/>
            <a:cxnLst/>
            <a:rect l="l" t="t" r="r" b="b"/>
            <a:pathLst>
              <a:path w="146050" h="144145">
                <a:moveTo>
                  <a:pt x="146037" y="0"/>
                </a:moveTo>
                <a:lnTo>
                  <a:pt x="0" y="0"/>
                </a:lnTo>
                <a:lnTo>
                  <a:pt x="0" y="143992"/>
                </a:lnTo>
                <a:lnTo>
                  <a:pt x="146037" y="143992"/>
                </a:lnTo>
                <a:lnTo>
                  <a:pt x="14603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234804" y="637824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41325">
            <a:solidFill>
              <a:srgbClr val="1F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743794" y="5960274"/>
            <a:ext cx="146050" cy="397510"/>
          </a:xfrm>
          <a:custGeom>
            <a:avLst/>
            <a:gdLst/>
            <a:ahLst/>
            <a:cxnLst/>
            <a:rect l="l" t="t" r="r" b="b"/>
            <a:pathLst>
              <a:path w="146050" h="397510">
                <a:moveTo>
                  <a:pt x="146050" y="0"/>
                </a:moveTo>
                <a:lnTo>
                  <a:pt x="0" y="0"/>
                </a:lnTo>
                <a:lnTo>
                  <a:pt x="0" y="397319"/>
                </a:lnTo>
                <a:lnTo>
                  <a:pt x="146050" y="397319"/>
                </a:lnTo>
                <a:lnTo>
                  <a:pt x="14605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252772" y="5486946"/>
            <a:ext cx="146050" cy="871219"/>
          </a:xfrm>
          <a:custGeom>
            <a:avLst/>
            <a:gdLst/>
            <a:ahLst/>
            <a:cxnLst/>
            <a:rect l="l" t="t" r="r" b="b"/>
            <a:pathLst>
              <a:path w="146050" h="871220">
                <a:moveTo>
                  <a:pt x="146050" y="0"/>
                </a:moveTo>
                <a:lnTo>
                  <a:pt x="0" y="0"/>
                </a:lnTo>
                <a:lnTo>
                  <a:pt x="0" y="870635"/>
                </a:lnTo>
                <a:lnTo>
                  <a:pt x="146050" y="870635"/>
                </a:lnTo>
                <a:lnTo>
                  <a:pt x="14605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761750" y="5302961"/>
            <a:ext cx="146050" cy="1054735"/>
          </a:xfrm>
          <a:custGeom>
            <a:avLst/>
            <a:gdLst/>
            <a:ahLst/>
            <a:cxnLst/>
            <a:rect l="l" t="t" r="r" b="b"/>
            <a:pathLst>
              <a:path w="146050" h="1054735">
                <a:moveTo>
                  <a:pt x="146050" y="0"/>
                </a:moveTo>
                <a:lnTo>
                  <a:pt x="0" y="0"/>
                </a:lnTo>
                <a:lnTo>
                  <a:pt x="0" y="1054633"/>
                </a:lnTo>
                <a:lnTo>
                  <a:pt x="146050" y="1054633"/>
                </a:lnTo>
                <a:lnTo>
                  <a:pt x="14605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272189" y="5082971"/>
            <a:ext cx="144780" cy="1275080"/>
          </a:xfrm>
          <a:custGeom>
            <a:avLst/>
            <a:gdLst/>
            <a:ahLst/>
            <a:cxnLst/>
            <a:rect l="l" t="t" r="r" b="b"/>
            <a:pathLst>
              <a:path w="144779" h="1275079">
                <a:moveTo>
                  <a:pt x="144602" y="0"/>
                </a:moveTo>
                <a:lnTo>
                  <a:pt x="0" y="0"/>
                </a:lnTo>
                <a:lnTo>
                  <a:pt x="0" y="1274622"/>
                </a:lnTo>
                <a:lnTo>
                  <a:pt x="144602" y="1274622"/>
                </a:lnTo>
                <a:lnTo>
                  <a:pt x="14460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781179" y="5022964"/>
            <a:ext cx="144780" cy="1334770"/>
          </a:xfrm>
          <a:custGeom>
            <a:avLst/>
            <a:gdLst/>
            <a:ahLst/>
            <a:cxnLst/>
            <a:rect l="l" t="t" r="r" b="b"/>
            <a:pathLst>
              <a:path w="144779" h="1334770">
                <a:moveTo>
                  <a:pt x="144602" y="0"/>
                </a:moveTo>
                <a:lnTo>
                  <a:pt x="0" y="0"/>
                </a:lnTo>
                <a:lnTo>
                  <a:pt x="0" y="1334617"/>
                </a:lnTo>
                <a:lnTo>
                  <a:pt x="144602" y="1334617"/>
                </a:lnTo>
                <a:lnTo>
                  <a:pt x="14460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290157" y="4861636"/>
            <a:ext cx="144780" cy="1496060"/>
          </a:xfrm>
          <a:custGeom>
            <a:avLst/>
            <a:gdLst/>
            <a:ahLst/>
            <a:cxnLst/>
            <a:rect l="l" t="t" r="r" b="b"/>
            <a:pathLst>
              <a:path w="144779" h="1496060">
                <a:moveTo>
                  <a:pt x="144589" y="0"/>
                </a:moveTo>
                <a:lnTo>
                  <a:pt x="0" y="0"/>
                </a:lnTo>
                <a:lnTo>
                  <a:pt x="0" y="1495945"/>
                </a:lnTo>
                <a:lnTo>
                  <a:pt x="144589" y="1495945"/>
                </a:lnTo>
                <a:lnTo>
                  <a:pt x="14458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871863" y="5926937"/>
            <a:ext cx="144780" cy="431165"/>
          </a:xfrm>
          <a:custGeom>
            <a:avLst/>
            <a:gdLst/>
            <a:ahLst/>
            <a:cxnLst/>
            <a:rect l="l" t="t" r="r" b="b"/>
            <a:pathLst>
              <a:path w="144780" h="431164">
                <a:moveTo>
                  <a:pt x="144602" y="0"/>
                </a:moveTo>
                <a:lnTo>
                  <a:pt x="0" y="0"/>
                </a:lnTo>
                <a:lnTo>
                  <a:pt x="0" y="430644"/>
                </a:lnTo>
                <a:lnTo>
                  <a:pt x="144602" y="430644"/>
                </a:lnTo>
                <a:lnTo>
                  <a:pt x="14460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380854" y="6238925"/>
            <a:ext cx="144780" cy="118745"/>
          </a:xfrm>
          <a:custGeom>
            <a:avLst/>
            <a:gdLst/>
            <a:ahLst/>
            <a:cxnLst/>
            <a:rect l="l" t="t" r="r" b="b"/>
            <a:pathLst>
              <a:path w="144779" h="118745">
                <a:moveTo>
                  <a:pt x="144589" y="0"/>
                </a:moveTo>
                <a:lnTo>
                  <a:pt x="0" y="0"/>
                </a:lnTo>
                <a:lnTo>
                  <a:pt x="0" y="118656"/>
                </a:lnTo>
                <a:lnTo>
                  <a:pt x="144589" y="118656"/>
                </a:lnTo>
                <a:lnTo>
                  <a:pt x="14458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889844" y="5784278"/>
            <a:ext cx="144780" cy="573405"/>
          </a:xfrm>
          <a:custGeom>
            <a:avLst/>
            <a:gdLst/>
            <a:ahLst/>
            <a:cxnLst/>
            <a:rect l="l" t="t" r="r" b="b"/>
            <a:pathLst>
              <a:path w="144779" h="573404">
                <a:moveTo>
                  <a:pt x="144589" y="0"/>
                </a:moveTo>
                <a:lnTo>
                  <a:pt x="0" y="0"/>
                </a:lnTo>
                <a:lnTo>
                  <a:pt x="0" y="573303"/>
                </a:lnTo>
                <a:lnTo>
                  <a:pt x="144589" y="573303"/>
                </a:lnTo>
                <a:lnTo>
                  <a:pt x="14458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398822" y="5188293"/>
            <a:ext cx="146050" cy="1169670"/>
          </a:xfrm>
          <a:custGeom>
            <a:avLst/>
            <a:gdLst/>
            <a:ahLst/>
            <a:cxnLst/>
            <a:rect l="l" t="t" r="r" b="b"/>
            <a:pathLst>
              <a:path w="146050" h="1169670">
                <a:moveTo>
                  <a:pt x="146037" y="0"/>
                </a:moveTo>
                <a:lnTo>
                  <a:pt x="0" y="0"/>
                </a:lnTo>
                <a:lnTo>
                  <a:pt x="0" y="1169289"/>
                </a:lnTo>
                <a:lnTo>
                  <a:pt x="146037" y="1169289"/>
                </a:lnTo>
                <a:lnTo>
                  <a:pt x="146037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907800" y="4992306"/>
            <a:ext cx="146050" cy="1365885"/>
          </a:xfrm>
          <a:custGeom>
            <a:avLst/>
            <a:gdLst/>
            <a:ahLst/>
            <a:cxnLst/>
            <a:rect l="l" t="t" r="r" b="b"/>
            <a:pathLst>
              <a:path w="146050" h="1365885">
                <a:moveTo>
                  <a:pt x="146050" y="0"/>
                </a:moveTo>
                <a:lnTo>
                  <a:pt x="0" y="0"/>
                </a:lnTo>
                <a:lnTo>
                  <a:pt x="0" y="1365288"/>
                </a:lnTo>
                <a:lnTo>
                  <a:pt x="146050" y="1365288"/>
                </a:lnTo>
                <a:lnTo>
                  <a:pt x="14605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416791" y="4682985"/>
            <a:ext cx="146050" cy="1675130"/>
          </a:xfrm>
          <a:custGeom>
            <a:avLst/>
            <a:gdLst/>
            <a:ahLst/>
            <a:cxnLst/>
            <a:rect l="l" t="t" r="r" b="b"/>
            <a:pathLst>
              <a:path w="146050" h="1675129">
                <a:moveTo>
                  <a:pt x="146050" y="0"/>
                </a:moveTo>
                <a:lnTo>
                  <a:pt x="0" y="0"/>
                </a:lnTo>
                <a:lnTo>
                  <a:pt x="0" y="1674609"/>
                </a:lnTo>
                <a:lnTo>
                  <a:pt x="146050" y="1674609"/>
                </a:lnTo>
                <a:lnTo>
                  <a:pt x="14605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925769" y="4725644"/>
            <a:ext cx="146050" cy="1631950"/>
          </a:xfrm>
          <a:custGeom>
            <a:avLst/>
            <a:gdLst/>
            <a:ahLst/>
            <a:cxnLst/>
            <a:rect l="l" t="t" r="r" b="b"/>
            <a:pathLst>
              <a:path w="146050" h="1631950">
                <a:moveTo>
                  <a:pt x="146050" y="0"/>
                </a:moveTo>
                <a:lnTo>
                  <a:pt x="0" y="0"/>
                </a:lnTo>
                <a:lnTo>
                  <a:pt x="0" y="1631950"/>
                </a:lnTo>
                <a:lnTo>
                  <a:pt x="146050" y="1631950"/>
                </a:lnTo>
                <a:lnTo>
                  <a:pt x="14605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434747" y="4758981"/>
            <a:ext cx="146050" cy="1598930"/>
          </a:xfrm>
          <a:custGeom>
            <a:avLst/>
            <a:gdLst/>
            <a:ahLst/>
            <a:cxnLst/>
            <a:rect l="l" t="t" r="r" b="b"/>
            <a:pathLst>
              <a:path w="146050" h="1598929">
                <a:moveTo>
                  <a:pt x="146050" y="0"/>
                </a:moveTo>
                <a:lnTo>
                  <a:pt x="0" y="0"/>
                </a:lnTo>
                <a:lnTo>
                  <a:pt x="0" y="1598612"/>
                </a:lnTo>
                <a:lnTo>
                  <a:pt x="146050" y="1598612"/>
                </a:lnTo>
                <a:lnTo>
                  <a:pt x="14605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 txBox="1"/>
          <p:nvPr/>
        </p:nvSpPr>
        <p:spPr>
          <a:xfrm>
            <a:off x="2301280" y="4746772"/>
            <a:ext cx="281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413199" y="6269927"/>
            <a:ext cx="1651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355268" y="5963367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355268" y="5656805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355268" y="5350245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355268" y="5043684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320274" y="6576489"/>
            <a:ext cx="2584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-20%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301280" y="4440211"/>
            <a:ext cx="281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573107" y="6688146"/>
            <a:ext cx="20148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93470" algn="l"/>
                <a:tab pos="1621155" algn="l"/>
              </a:tabLst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 and Under</a:t>
            </a:r>
            <a:r>
              <a:rPr dirty="0" sz="900" spc="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17	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24	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34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683483" y="6688146"/>
            <a:ext cx="18275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97330" algn="l"/>
              </a:tabLst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44  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54   </a:t>
            </a:r>
            <a:r>
              <a:rPr dirty="0" sz="9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64	65 and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523699" y="4299877"/>
            <a:ext cx="3535045" cy="2624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Older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269645" y="6855662"/>
            <a:ext cx="6413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845996" y="4110946"/>
            <a:ext cx="35979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Coa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f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 1970 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124252" y="4110946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e 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2757665" y="4123645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2154782" y="4983208"/>
            <a:ext cx="139700" cy="1278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748830" y="4299877"/>
            <a:ext cx="3309620" cy="2624455"/>
          </a:xfrm>
          <a:custGeom>
            <a:avLst/>
            <a:gdLst/>
            <a:ahLst/>
            <a:cxnLst/>
            <a:rect l="l" t="t" r="r" b="b"/>
            <a:pathLst>
              <a:path w="3309620" h="2624454">
                <a:moveTo>
                  <a:pt x="0" y="0"/>
                </a:moveTo>
                <a:lnTo>
                  <a:pt x="3309569" y="0"/>
                </a:lnTo>
                <a:lnTo>
                  <a:pt x="3309569" y="2624328"/>
                </a:lnTo>
                <a:lnTo>
                  <a:pt x="0" y="262432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827857" y="5343926"/>
            <a:ext cx="536575" cy="536575"/>
          </a:xfrm>
          <a:custGeom>
            <a:avLst/>
            <a:gdLst/>
            <a:ahLst/>
            <a:cxnLst/>
            <a:rect l="l" t="t" r="r" b="b"/>
            <a:pathLst>
              <a:path w="536575" h="536575">
                <a:moveTo>
                  <a:pt x="247967" y="0"/>
                </a:moveTo>
                <a:lnTo>
                  <a:pt x="0" y="247967"/>
                </a:lnTo>
                <a:lnTo>
                  <a:pt x="288391" y="536359"/>
                </a:lnTo>
                <a:lnTo>
                  <a:pt x="536371" y="288391"/>
                </a:lnTo>
                <a:lnTo>
                  <a:pt x="247967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044435" y="4342269"/>
            <a:ext cx="3014345" cy="1270"/>
          </a:xfrm>
          <a:custGeom>
            <a:avLst/>
            <a:gdLst/>
            <a:ahLst/>
            <a:cxnLst/>
            <a:rect l="l" t="t" r="r" b="b"/>
            <a:pathLst>
              <a:path w="3014345" h="1270">
                <a:moveTo>
                  <a:pt x="0" y="736"/>
                </a:moveTo>
                <a:lnTo>
                  <a:pt x="3013964" y="736"/>
                </a:lnTo>
                <a:lnTo>
                  <a:pt x="3013964" y="0"/>
                </a:lnTo>
                <a:lnTo>
                  <a:pt x="0" y="0"/>
                </a:lnTo>
                <a:lnTo>
                  <a:pt x="0" y="736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044435" y="4557636"/>
            <a:ext cx="3014345" cy="2268220"/>
          </a:xfrm>
          <a:custGeom>
            <a:avLst/>
            <a:gdLst/>
            <a:ahLst/>
            <a:cxnLst/>
            <a:rect l="l" t="t" r="r" b="b"/>
            <a:pathLst>
              <a:path w="3014345" h="2268220">
                <a:moveTo>
                  <a:pt x="0" y="2268105"/>
                </a:moveTo>
                <a:lnTo>
                  <a:pt x="3013964" y="2268105"/>
                </a:lnTo>
                <a:lnTo>
                  <a:pt x="3013964" y="0"/>
                </a:lnTo>
                <a:lnTo>
                  <a:pt x="0" y="0"/>
                </a:lnTo>
                <a:lnTo>
                  <a:pt x="0" y="2268105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044435" y="4343006"/>
            <a:ext cx="3014345" cy="214629"/>
          </a:xfrm>
          <a:custGeom>
            <a:avLst/>
            <a:gdLst/>
            <a:ahLst/>
            <a:cxnLst/>
            <a:rect l="l" t="t" r="r" b="b"/>
            <a:pathLst>
              <a:path w="3014345" h="214629">
                <a:moveTo>
                  <a:pt x="0" y="214630"/>
                </a:moveTo>
                <a:lnTo>
                  <a:pt x="3013964" y="214630"/>
                </a:lnTo>
                <a:lnTo>
                  <a:pt x="3013964" y="0"/>
                </a:lnTo>
                <a:lnTo>
                  <a:pt x="0" y="0"/>
                </a:lnTo>
                <a:lnTo>
                  <a:pt x="0" y="21463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 txBox="1"/>
          <p:nvPr/>
        </p:nvSpPr>
        <p:spPr>
          <a:xfrm>
            <a:off x="8039295" y="4379542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141103" y="4700187"/>
            <a:ext cx="2709545" cy="198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6322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di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tribution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within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and inland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dif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only slig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tly and the 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living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onsi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with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H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,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1970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2010, the 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wth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among the 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ories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dif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su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tiall</a:t>
            </a:r>
            <a:r>
              <a:rPr dirty="0" sz="1100" spc="-8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, demon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 aging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both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and inland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with inland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wing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within each 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102650" y="1244953"/>
            <a:ext cx="1270000" cy="24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33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2928124" y="140929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928124" y="131307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 txBox="1"/>
          <p:nvPr/>
        </p:nvSpPr>
        <p:spPr>
          <a:xfrm>
            <a:off x="2960028" y="4558616"/>
            <a:ext cx="1270000" cy="24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33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785503" y="472295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785503" y="462674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0" y="629437"/>
            <a:ext cx="58419" cy="2825750"/>
          </a:xfrm>
          <a:custGeom>
            <a:avLst/>
            <a:gdLst/>
            <a:ahLst/>
            <a:cxnLst/>
            <a:rect l="l" t="t" r="r" b="b"/>
            <a:pathLst>
              <a:path w="58419" h="2825750">
                <a:moveTo>
                  <a:pt x="57924" y="0"/>
                </a:moveTo>
                <a:lnTo>
                  <a:pt x="57924" y="2825495"/>
                </a:lnTo>
                <a:lnTo>
                  <a:pt x="0" y="2825495"/>
                </a:lnTo>
                <a:lnTo>
                  <a:pt x="0" y="0"/>
                </a:lnTo>
                <a:lnTo>
                  <a:pt x="579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016" y="671830"/>
            <a:ext cx="0" cy="2684145"/>
          </a:xfrm>
          <a:custGeom>
            <a:avLst/>
            <a:gdLst/>
            <a:ahLst/>
            <a:cxnLst/>
            <a:rect l="l" t="t" r="r" b="b"/>
            <a:pathLst>
              <a:path w="0" h="2684145">
                <a:moveTo>
                  <a:pt x="0" y="0"/>
                </a:moveTo>
                <a:lnTo>
                  <a:pt x="0" y="2683789"/>
                </a:lnTo>
              </a:path>
            </a:pathLst>
          </a:custGeom>
          <a:ln w="6032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 txBox="1"/>
          <p:nvPr/>
        </p:nvSpPr>
        <p:spPr>
          <a:xfrm>
            <a:off x="7829794" y="7471507"/>
            <a:ext cx="17964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eport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9707469" y="7471507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457200"/>
          </a:xfrm>
          <a:custGeom>
            <a:avLst/>
            <a:gdLst/>
            <a:ahLst/>
            <a:cxnLst/>
            <a:rect l="l" t="t" r="r" b="b"/>
            <a:pathLst>
              <a:path w="10058400" h="457200">
                <a:moveTo>
                  <a:pt x="10058400" y="0"/>
                </a:moveTo>
                <a:lnTo>
                  <a:pt x="0" y="0"/>
                </a:lnTo>
                <a:lnTo>
                  <a:pt x="0" y="457200"/>
                </a:lnTo>
                <a:lnTo>
                  <a:pt x="10058400" y="4572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58000"/>
            <a:ext cx="1936750" cy="914400"/>
          </a:xfrm>
          <a:custGeom>
            <a:avLst/>
            <a:gdLst/>
            <a:ahLst/>
            <a:cxnLst/>
            <a:rect l="l" t="t" r="r" b="b"/>
            <a:pathLst>
              <a:path w="1936750" h="914400">
                <a:moveTo>
                  <a:pt x="0" y="0"/>
                </a:moveTo>
                <a:lnTo>
                  <a:pt x="0" y="914400"/>
                </a:lnTo>
                <a:lnTo>
                  <a:pt x="1936750" y="914400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57200"/>
            <a:ext cx="1936750" cy="4400550"/>
          </a:xfrm>
          <a:custGeom>
            <a:avLst/>
            <a:gdLst/>
            <a:ahLst/>
            <a:cxnLst/>
            <a:rect l="l" t="t" r="r" b="b"/>
            <a:pathLst>
              <a:path w="1936750" h="4400550">
                <a:moveTo>
                  <a:pt x="0" y="0"/>
                </a:moveTo>
                <a:lnTo>
                  <a:pt x="0" y="4400346"/>
                </a:lnTo>
                <a:lnTo>
                  <a:pt x="1936750" y="4400346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36750" y="7315200"/>
            <a:ext cx="8121650" cy="0"/>
          </a:xfrm>
          <a:custGeom>
            <a:avLst/>
            <a:gdLst/>
            <a:ahLst/>
            <a:cxnLst/>
            <a:rect l="l" t="t" r="r" b="b"/>
            <a:pathLst>
              <a:path w="8121650" h="0">
                <a:moveTo>
                  <a:pt x="0" y="0"/>
                </a:moveTo>
                <a:lnTo>
                  <a:pt x="8121650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6750" y="457200"/>
            <a:ext cx="8121650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42782" y="4735969"/>
            <a:ext cx="8115617" cy="214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17807" y="3154873"/>
            <a:ext cx="4191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72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Black or Afri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Ameri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9990" y="4747526"/>
            <a:ext cx="12204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Hispani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Origin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68135" y="563440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997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68135" y="597530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81895" y="5142736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58196" y="514222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71884" y="154287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71884" y="143396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81895" y="883344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12398" y="88708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04159" y="2659875"/>
            <a:ext cx="3665220" cy="447040"/>
          </a:xfrm>
          <a:custGeom>
            <a:avLst/>
            <a:gdLst/>
            <a:ahLst/>
            <a:cxnLst/>
            <a:rect l="l" t="t" r="r" b="b"/>
            <a:pathLst>
              <a:path w="3665220" h="447039">
                <a:moveTo>
                  <a:pt x="0" y="446608"/>
                </a:moveTo>
                <a:lnTo>
                  <a:pt x="3665105" y="446608"/>
                </a:lnTo>
                <a:lnTo>
                  <a:pt x="3665105" y="0"/>
                </a:lnTo>
                <a:lnTo>
                  <a:pt x="0" y="0"/>
                </a:lnTo>
                <a:lnTo>
                  <a:pt x="0" y="44660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39796" y="2659875"/>
            <a:ext cx="127000" cy="447040"/>
          </a:xfrm>
          <a:custGeom>
            <a:avLst/>
            <a:gdLst/>
            <a:ahLst/>
            <a:cxnLst/>
            <a:rect l="l" t="t" r="r" b="b"/>
            <a:pathLst>
              <a:path w="127000" h="447039">
                <a:moveTo>
                  <a:pt x="0" y="446608"/>
                </a:moveTo>
                <a:lnTo>
                  <a:pt x="126542" y="446608"/>
                </a:lnTo>
                <a:lnTo>
                  <a:pt x="126542" y="0"/>
                </a:lnTo>
                <a:lnTo>
                  <a:pt x="0" y="0"/>
                </a:lnTo>
                <a:lnTo>
                  <a:pt x="0" y="44660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04159" y="1725155"/>
            <a:ext cx="3670300" cy="447040"/>
          </a:xfrm>
          <a:custGeom>
            <a:avLst/>
            <a:gdLst/>
            <a:ahLst/>
            <a:cxnLst/>
            <a:rect l="l" t="t" r="r" b="b"/>
            <a:pathLst>
              <a:path w="3670300" h="447039">
                <a:moveTo>
                  <a:pt x="0" y="446608"/>
                </a:moveTo>
                <a:lnTo>
                  <a:pt x="3670261" y="446608"/>
                </a:lnTo>
                <a:lnTo>
                  <a:pt x="3670261" y="0"/>
                </a:lnTo>
                <a:lnTo>
                  <a:pt x="0" y="0"/>
                </a:lnTo>
                <a:lnTo>
                  <a:pt x="0" y="44660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44952" y="1725155"/>
            <a:ext cx="121920" cy="447040"/>
          </a:xfrm>
          <a:custGeom>
            <a:avLst/>
            <a:gdLst/>
            <a:ahLst/>
            <a:cxnLst/>
            <a:rect l="l" t="t" r="r" b="b"/>
            <a:pathLst>
              <a:path w="121919" h="447039">
                <a:moveTo>
                  <a:pt x="0" y="446608"/>
                </a:moveTo>
                <a:lnTo>
                  <a:pt x="121386" y="446608"/>
                </a:lnTo>
                <a:lnTo>
                  <a:pt x="121386" y="0"/>
                </a:lnTo>
                <a:lnTo>
                  <a:pt x="0" y="0"/>
                </a:lnTo>
                <a:lnTo>
                  <a:pt x="0" y="44660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6339" y="1584248"/>
            <a:ext cx="169545" cy="1522730"/>
          </a:xfrm>
          <a:custGeom>
            <a:avLst/>
            <a:gdLst/>
            <a:ahLst/>
            <a:cxnLst/>
            <a:rect l="l" t="t" r="r" b="b"/>
            <a:pathLst>
              <a:path w="169544" h="1522730">
                <a:moveTo>
                  <a:pt x="169405" y="0"/>
                </a:moveTo>
                <a:lnTo>
                  <a:pt x="0" y="0"/>
                </a:lnTo>
                <a:lnTo>
                  <a:pt x="0" y="1522234"/>
                </a:lnTo>
                <a:lnTo>
                  <a:pt x="169405" y="1522234"/>
                </a:lnTo>
                <a:lnTo>
                  <a:pt x="16940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56267" y="2783179"/>
            <a:ext cx="168910" cy="323850"/>
          </a:xfrm>
          <a:custGeom>
            <a:avLst/>
            <a:gdLst/>
            <a:ahLst/>
            <a:cxnLst/>
            <a:rect l="l" t="t" r="r" b="b"/>
            <a:pathLst>
              <a:path w="168910" h="323850">
                <a:moveTo>
                  <a:pt x="168401" y="0"/>
                </a:moveTo>
                <a:lnTo>
                  <a:pt x="0" y="0"/>
                </a:lnTo>
                <a:lnTo>
                  <a:pt x="0" y="323303"/>
                </a:lnTo>
                <a:lnTo>
                  <a:pt x="168401" y="323303"/>
                </a:lnTo>
                <a:lnTo>
                  <a:pt x="16840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46195" y="3099358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01" y="0"/>
                </a:lnTo>
              </a:path>
            </a:pathLst>
          </a:custGeom>
          <a:ln w="14249">
            <a:solidFill>
              <a:srgbClr val="1F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36122" y="2949765"/>
            <a:ext cx="168910" cy="156845"/>
          </a:xfrm>
          <a:custGeom>
            <a:avLst/>
            <a:gdLst/>
            <a:ahLst/>
            <a:cxnLst/>
            <a:rect l="l" t="t" r="r" b="b"/>
            <a:pathLst>
              <a:path w="168910" h="156844">
                <a:moveTo>
                  <a:pt x="168401" y="0"/>
                </a:moveTo>
                <a:lnTo>
                  <a:pt x="0" y="0"/>
                </a:lnTo>
                <a:lnTo>
                  <a:pt x="0" y="156717"/>
                </a:lnTo>
                <a:lnTo>
                  <a:pt x="168401" y="156717"/>
                </a:lnTo>
                <a:lnTo>
                  <a:pt x="16840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26037" y="3103740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01" y="0"/>
                </a:lnTo>
              </a:path>
            </a:pathLst>
          </a:custGeom>
          <a:ln w="5486">
            <a:solidFill>
              <a:srgbClr val="1F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14949" y="2939897"/>
            <a:ext cx="168910" cy="167005"/>
          </a:xfrm>
          <a:custGeom>
            <a:avLst/>
            <a:gdLst/>
            <a:ahLst/>
            <a:cxnLst/>
            <a:rect l="l" t="t" r="r" b="b"/>
            <a:pathLst>
              <a:path w="168910" h="167005">
                <a:moveTo>
                  <a:pt x="168401" y="0"/>
                </a:moveTo>
                <a:lnTo>
                  <a:pt x="0" y="0"/>
                </a:lnTo>
                <a:lnTo>
                  <a:pt x="0" y="166585"/>
                </a:lnTo>
                <a:lnTo>
                  <a:pt x="168401" y="166585"/>
                </a:lnTo>
                <a:lnTo>
                  <a:pt x="16840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04877" y="3030867"/>
            <a:ext cx="168910" cy="76200"/>
          </a:xfrm>
          <a:custGeom>
            <a:avLst/>
            <a:gdLst/>
            <a:ahLst/>
            <a:cxnLst/>
            <a:rect l="l" t="t" r="r" b="b"/>
            <a:pathLst>
              <a:path w="168910" h="76200">
                <a:moveTo>
                  <a:pt x="168401" y="0"/>
                </a:moveTo>
                <a:lnTo>
                  <a:pt x="0" y="0"/>
                </a:lnTo>
                <a:lnTo>
                  <a:pt x="0" y="75615"/>
                </a:lnTo>
                <a:lnTo>
                  <a:pt x="168401" y="75615"/>
                </a:lnTo>
                <a:lnTo>
                  <a:pt x="16840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35757" y="1340954"/>
            <a:ext cx="168910" cy="1765935"/>
          </a:xfrm>
          <a:custGeom>
            <a:avLst/>
            <a:gdLst/>
            <a:ahLst/>
            <a:cxnLst/>
            <a:rect l="l" t="t" r="r" b="b"/>
            <a:pathLst>
              <a:path w="168910" h="1765935">
                <a:moveTo>
                  <a:pt x="168401" y="0"/>
                </a:moveTo>
                <a:lnTo>
                  <a:pt x="0" y="0"/>
                </a:lnTo>
                <a:lnTo>
                  <a:pt x="0" y="1765528"/>
                </a:lnTo>
                <a:lnTo>
                  <a:pt x="168401" y="1765528"/>
                </a:lnTo>
                <a:lnTo>
                  <a:pt x="168401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24669" y="2861005"/>
            <a:ext cx="168910" cy="245745"/>
          </a:xfrm>
          <a:custGeom>
            <a:avLst/>
            <a:gdLst/>
            <a:ahLst/>
            <a:cxnLst/>
            <a:rect l="l" t="t" r="r" b="b"/>
            <a:pathLst>
              <a:path w="168910" h="245744">
                <a:moveTo>
                  <a:pt x="168401" y="0"/>
                </a:moveTo>
                <a:lnTo>
                  <a:pt x="0" y="0"/>
                </a:lnTo>
                <a:lnTo>
                  <a:pt x="0" y="245478"/>
                </a:lnTo>
                <a:lnTo>
                  <a:pt x="168401" y="245478"/>
                </a:lnTo>
                <a:lnTo>
                  <a:pt x="168401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14596" y="309223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01" y="0"/>
                </a:lnTo>
              </a:path>
            </a:pathLst>
          </a:custGeom>
          <a:ln w="28498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04524" y="307908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01" y="0"/>
                </a:lnTo>
              </a:path>
            </a:pathLst>
          </a:custGeom>
          <a:ln w="5480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94452" y="310538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01" y="0"/>
                </a:lnTo>
              </a:path>
            </a:pathLst>
          </a:custGeom>
          <a:ln w="3175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83364" y="2994698"/>
            <a:ext cx="169545" cy="112395"/>
          </a:xfrm>
          <a:custGeom>
            <a:avLst/>
            <a:gdLst/>
            <a:ahLst/>
            <a:cxnLst/>
            <a:rect l="l" t="t" r="r" b="b"/>
            <a:pathLst>
              <a:path w="169545" h="112394">
                <a:moveTo>
                  <a:pt x="169417" y="0"/>
                </a:moveTo>
                <a:lnTo>
                  <a:pt x="0" y="0"/>
                </a:lnTo>
                <a:lnTo>
                  <a:pt x="0" y="111785"/>
                </a:lnTo>
                <a:lnTo>
                  <a:pt x="169417" y="111785"/>
                </a:lnTo>
                <a:lnTo>
                  <a:pt x="169417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373291" y="3078537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 h="0">
                <a:moveTo>
                  <a:pt x="0" y="0"/>
                </a:moveTo>
                <a:lnTo>
                  <a:pt x="168402" y="0"/>
                </a:lnTo>
              </a:path>
            </a:pathLst>
          </a:custGeom>
          <a:ln w="55892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85311" y="5586082"/>
            <a:ext cx="466725" cy="245110"/>
          </a:xfrm>
          <a:custGeom>
            <a:avLst/>
            <a:gdLst/>
            <a:ahLst/>
            <a:cxnLst/>
            <a:rect l="l" t="t" r="r" b="b"/>
            <a:pathLst>
              <a:path w="466725" h="245110">
                <a:moveTo>
                  <a:pt x="0" y="245084"/>
                </a:moveTo>
                <a:lnTo>
                  <a:pt x="466267" y="245084"/>
                </a:lnTo>
                <a:lnTo>
                  <a:pt x="466267" y="0"/>
                </a:lnTo>
                <a:lnTo>
                  <a:pt x="0" y="0"/>
                </a:lnTo>
                <a:lnTo>
                  <a:pt x="0" y="24508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85311" y="6051486"/>
            <a:ext cx="466725" cy="226695"/>
          </a:xfrm>
          <a:custGeom>
            <a:avLst/>
            <a:gdLst/>
            <a:ahLst/>
            <a:cxnLst/>
            <a:rect l="l" t="t" r="r" b="b"/>
            <a:pathLst>
              <a:path w="466725" h="226695">
                <a:moveTo>
                  <a:pt x="0" y="226669"/>
                </a:moveTo>
                <a:lnTo>
                  <a:pt x="466267" y="226669"/>
                </a:lnTo>
                <a:lnTo>
                  <a:pt x="466267" y="0"/>
                </a:lnTo>
                <a:lnTo>
                  <a:pt x="0" y="0"/>
                </a:lnTo>
                <a:lnTo>
                  <a:pt x="0" y="22666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85311" y="6498488"/>
            <a:ext cx="466725" cy="231775"/>
          </a:xfrm>
          <a:custGeom>
            <a:avLst/>
            <a:gdLst/>
            <a:ahLst/>
            <a:cxnLst/>
            <a:rect l="l" t="t" r="r" b="b"/>
            <a:pathLst>
              <a:path w="466725" h="231775">
                <a:moveTo>
                  <a:pt x="0" y="231546"/>
                </a:moveTo>
                <a:lnTo>
                  <a:pt x="466267" y="231546"/>
                </a:lnTo>
                <a:lnTo>
                  <a:pt x="466267" y="0"/>
                </a:lnTo>
                <a:lnTo>
                  <a:pt x="0" y="0"/>
                </a:lnTo>
                <a:lnTo>
                  <a:pt x="0" y="23154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37557" y="5586082"/>
            <a:ext cx="480059" cy="245110"/>
          </a:xfrm>
          <a:custGeom>
            <a:avLst/>
            <a:gdLst/>
            <a:ahLst/>
            <a:cxnLst/>
            <a:rect l="l" t="t" r="r" b="b"/>
            <a:pathLst>
              <a:path w="480060" h="245110">
                <a:moveTo>
                  <a:pt x="0" y="245084"/>
                </a:moveTo>
                <a:lnTo>
                  <a:pt x="479856" y="245084"/>
                </a:lnTo>
                <a:lnTo>
                  <a:pt x="479856" y="0"/>
                </a:lnTo>
                <a:lnTo>
                  <a:pt x="0" y="0"/>
                </a:lnTo>
                <a:lnTo>
                  <a:pt x="0" y="24508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37557" y="6051486"/>
            <a:ext cx="480059" cy="226695"/>
          </a:xfrm>
          <a:custGeom>
            <a:avLst/>
            <a:gdLst/>
            <a:ahLst/>
            <a:cxnLst/>
            <a:rect l="l" t="t" r="r" b="b"/>
            <a:pathLst>
              <a:path w="480060" h="226695">
                <a:moveTo>
                  <a:pt x="0" y="226669"/>
                </a:moveTo>
                <a:lnTo>
                  <a:pt x="479856" y="226669"/>
                </a:lnTo>
                <a:lnTo>
                  <a:pt x="479856" y="0"/>
                </a:lnTo>
                <a:lnTo>
                  <a:pt x="0" y="0"/>
                </a:lnTo>
                <a:lnTo>
                  <a:pt x="0" y="22666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37557" y="6498488"/>
            <a:ext cx="480059" cy="231775"/>
          </a:xfrm>
          <a:custGeom>
            <a:avLst/>
            <a:gdLst/>
            <a:ahLst/>
            <a:cxnLst/>
            <a:rect l="l" t="t" r="r" b="b"/>
            <a:pathLst>
              <a:path w="480060" h="231775">
                <a:moveTo>
                  <a:pt x="0" y="231546"/>
                </a:moveTo>
                <a:lnTo>
                  <a:pt x="479856" y="231546"/>
                </a:lnTo>
                <a:lnTo>
                  <a:pt x="479856" y="0"/>
                </a:lnTo>
                <a:lnTo>
                  <a:pt x="0" y="0"/>
                </a:lnTo>
                <a:lnTo>
                  <a:pt x="0" y="23154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594730" y="5586082"/>
            <a:ext cx="475615" cy="245110"/>
          </a:xfrm>
          <a:custGeom>
            <a:avLst/>
            <a:gdLst/>
            <a:ahLst/>
            <a:cxnLst/>
            <a:rect l="l" t="t" r="r" b="b"/>
            <a:pathLst>
              <a:path w="475614" h="245110">
                <a:moveTo>
                  <a:pt x="0" y="245084"/>
                </a:moveTo>
                <a:lnTo>
                  <a:pt x="475107" y="245084"/>
                </a:lnTo>
                <a:lnTo>
                  <a:pt x="475107" y="0"/>
                </a:lnTo>
                <a:lnTo>
                  <a:pt x="0" y="0"/>
                </a:lnTo>
                <a:lnTo>
                  <a:pt x="0" y="24508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594730" y="6051486"/>
            <a:ext cx="475615" cy="678815"/>
          </a:xfrm>
          <a:custGeom>
            <a:avLst/>
            <a:gdLst/>
            <a:ahLst/>
            <a:cxnLst/>
            <a:rect l="l" t="t" r="r" b="b"/>
            <a:pathLst>
              <a:path w="475614" h="678815">
                <a:moveTo>
                  <a:pt x="0" y="678548"/>
                </a:moveTo>
                <a:lnTo>
                  <a:pt x="475107" y="678548"/>
                </a:lnTo>
                <a:lnTo>
                  <a:pt x="475107" y="0"/>
                </a:lnTo>
                <a:lnTo>
                  <a:pt x="0" y="0"/>
                </a:lnTo>
                <a:lnTo>
                  <a:pt x="0" y="67854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35611" y="6278168"/>
            <a:ext cx="334645" cy="220345"/>
          </a:xfrm>
          <a:custGeom>
            <a:avLst/>
            <a:gdLst/>
            <a:ahLst/>
            <a:cxnLst/>
            <a:rect l="l" t="t" r="r" b="b"/>
            <a:pathLst>
              <a:path w="334645" h="220345">
                <a:moveTo>
                  <a:pt x="0" y="0"/>
                </a:moveTo>
                <a:lnTo>
                  <a:pt x="334225" y="0"/>
                </a:lnTo>
                <a:lnTo>
                  <a:pt x="334225" y="220319"/>
                </a:lnTo>
                <a:lnTo>
                  <a:pt x="0" y="220319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94730" y="5831166"/>
            <a:ext cx="475615" cy="220345"/>
          </a:xfrm>
          <a:custGeom>
            <a:avLst/>
            <a:gdLst/>
            <a:ahLst/>
            <a:cxnLst/>
            <a:rect l="l" t="t" r="r" b="b"/>
            <a:pathLst>
              <a:path w="475614" h="220345">
                <a:moveTo>
                  <a:pt x="0" y="0"/>
                </a:moveTo>
                <a:lnTo>
                  <a:pt x="475106" y="0"/>
                </a:lnTo>
                <a:lnTo>
                  <a:pt x="475106" y="220319"/>
                </a:lnTo>
                <a:lnTo>
                  <a:pt x="0" y="220319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85311" y="6278155"/>
            <a:ext cx="2050414" cy="220345"/>
          </a:xfrm>
          <a:custGeom>
            <a:avLst/>
            <a:gdLst/>
            <a:ahLst/>
            <a:cxnLst/>
            <a:rect l="l" t="t" r="r" b="b"/>
            <a:pathLst>
              <a:path w="2050414" h="220345">
                <a:moveTo>
                  <a:pt x="0" y="0"/>
                </a:moveTo>
                <a:lnTo>
                  <a:pt x="2050300" y="0"/>
                </a:lnTo>
                <a:lnTo>
                  <a:pt x="2050300" y="220332"/>
                </a:lnTo>
                <a:lnTo>
                  <a:pt x="0" y="220332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685311" y="5831166"/>
            <a:ext cx="1909445" cy="220345"/>
          </a:xfrm>
          <a:custGeom>
            <a:avLst/>
            <a:gdLst/>
            <a:ahLst/>
            <a:cxnLst/>
            <a:rect l="l" t="t" r="r" b="b"/>
            <a:pathLst>
              <a:path w="1909445" h="220345">
                <a:moveTo>
                  <a:pt x="0" y="0"/>
                </a:moveTo>
                <a:lnTo>
                  <a:pt x="1909419" y="0"/>
                </a:lnTo>
                <a:lnTo>
                  <a:pt x="1909419" y="220319"/>
                </a:lnTo>
                <a:lnTo>
                  <a:pt x="0" y="220319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0482" y="877934"/>
            <a:ext cx="655955" cy="1270"/>
          </a:xfrm>
          <a:custGeom>
            <a:avLst/>
            <a:gdLst/>
            <a:ahLst/>
            <a:cxnLst/>
            <a:rect l="l" t="t" r="r" b="b"/>
            <a:pathLst>
              <a:path w="655955" h="1269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00482" y="3443752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87778" y="222248"/>
            <a:ext cx="2815590" cy="64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2105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45" i="1">
                <a:solidFill>
                  <a:srgbClr val="FFFFFF"/>
                </a:solidFill>
                <a:latin typeface="Calibri"/>
                <a:cs typeface="Calibri"/>
              </a:rPr>
              <a:t>ershe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819275">
              <a:lnSpc>
                <a:spcPts val="1595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Race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57381" y="7153698"/>
            <a:ext cx="312928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9380" algn="l"/>
              </a:tabLst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	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38303" y="5810884"/>
            <a:ext cx="1325245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84785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of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35495" y="6212204"/>
            <a:ext cx="1028065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975" marR="5080" indent="-16891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of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in Inland Cou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37683" y="6770489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37661" y="6770489"/>
            <a:ext cx="6940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60%	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47928" y="6770489"/>
            <a:ext cx="281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65023" y="6770489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26037" y="6770489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27810" y="5574608"/>
            <a:ext cx="43751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Hispanic or 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Non Hispanic or 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80319" y="5130038"/>
            <a:ext cx="38169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Hispanic or 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Origin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33177" y="5130038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e 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33827" y="5129529"/>
            <a:ext cx="208470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Hispanic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or 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Origin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64484" y="5129529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able 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46418" y="1365843"/>
            <a:ext cx="127000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49222" y="3154873"/>
            <a:ext cx="57785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78740">
              <a:lnSpc>
                <a:spcPct val="72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Ameri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Indian and Alas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05393" y="3421572"/>
            <a:ext cx="265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07063" y="3154873"/>
            <a:ext cx="27622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 marR="5080" indent="-5715">
              <a:lnSpc>
                <a:spcPct val="72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Whi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477532" y="3146054"/>
            <a:ext cx="1625600" cy="31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620">
              <a:lnSpc>
                <a:spcPct val="72900"/>
              </a:lnSpc>
              <a:tabLst>
                <a:tab pos="398145" algn="l"/>
                <a:tab pos="511175" algn="l"/>
                <a:tab pos="113474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Asian	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aiian </a:t>
            </a:r>
            <a:r>
              <a:rPr dirty="0" sz="8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Some Other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Alone		and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acific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Race Alone</a:t>
            </a:r>
            <a:endParaRPr baseline="3472" sz="1200">
              <a:latin typeface="Calibri"/>
              <a:cs typeface="Calibri"/>
            </a:endParaRPr>
          </a:p>
          <a:p>
            <a:pPr marL="434975">
              <a:lnSpc>
                <a:spcPts val="7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Islander 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233787" y="3146054"/>
            <a:ext cx="3079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4925" marR="5080" indent="-22860">
              <a:lnSpc>
                <a:spcPct val="72900"/>
              </a:lnSpc>
            </a:pP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 or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Mo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Races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75472" y="3523785"/>
            <a:ext cx="6877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Race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15397" y="3031619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88399" y="2575613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87778" y="3213246"/>
            <a:ext cx="3968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239%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7778" y="3498996"/>
            <a:ext cx="1687195" cy="81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the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Hispanic or 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tino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1980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220%)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13793" y="6925790"/>
            <a:ext cx="90678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0" y="4914900"/>
            <a:ext cx="1936737" cy="1880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2780319" y="870643"/>
            <a:ext cx="38169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Race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033177" y="870643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e 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588029" y="874381"/>
            <a:ext cx="200469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Race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018685" y="874381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able 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88397" y="1207593"/>
            <a:ext cx="29527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80% </a:t>
            </a:r>
            <a:r>
              <a:rPr dirty="0" sz="9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u="heavy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88397" y="2119607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88397" y="1663600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87778" y="957808"/>
            <a:ext cx="1675130" cy="65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95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Asian Alone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living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(Share of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opulation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 52%)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7778" y="6900316"/>
            <a:ext cx="160083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9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Shrimp boats in the Gulf of M</a:t>
            </a: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ts val="819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Credit: </a:t>
            </a:r>
            <a:r>
              <a:rPr dirty="0" sz="700" spc="-6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00" spc="-20" i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s and Wildli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e Departme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089555" y="1786848"/>
            <a:ext cx="139700" cy="9067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82411" y="1869033"/>
            <a:ext cx="1675130" cy="110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59% </a:t>
            </a:r>
            <a:endParaRPr sz="1300">
              <a:latin typeface="Calibri"/>
              <a:cs typeface="Calibri"/>
            </a:endParaRPr>
          </a:p>
          <a:p>
            <a:pPr marL="12700" marR="127000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Black or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Afri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 Ameri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 Alone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living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(Share of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opulation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 52%)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43260" y="3998810"/>
            <a:ext cx="2353945" cy="614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679" marR="5080" indent="-221615">
              <a:lnSpc>
                <a:spcPts val="8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The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 uses the word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Alone” 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oll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wing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ain ra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egories 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di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tiquish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those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populations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that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chose a single ra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charac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 themselves.</a:t>
            </a:r>
            <a:endParaRPr sz="700">
              <a:latin typeface="Calibri"/>
              <a:cs typeface="Calibri"/>
            </a:endParaRPr>
          </a:p>
          <a:p>
            <a:pPr marL="233679">
              <a:lnSpc>
                <a:spcPct val="100000"/>
              </a:lnSpc>
              <a:spcBef>
                <a:spcPts val="240"/>
              </a:spcBef>
            </a:pP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801958" y="3732860"/>
            <a:ext cx="5256530" cy="951230"/>
          </a:xfrm>
          <a:custGeom>
            <a:avLst/>
            <a:gdLst/>
            <a:ahLst/>
            <a:cxnLst/>
            <a:rect l="l" t="t" r="r" b="b"/>
            <a:pathLst>
              <a:path w="5256530" h="951229">
                <a:moveTo>
                  <a:pt x="0" y="0"/>
                </a:moveTo>
                <a:lnTo>
                  <a:pt x="5256441" y="0"/>
                </a:lnTo>
                <a:lnTo>
                  <a:pt x="5256441" y="950975"/>
                </a:lnTo>
                <a:lnTo>
                  <a:pt x="0" y="95097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881294" y="4003696"/>
            <a:ext cx="544830" cy="545465"/>
          </a:xfrm>
          <a:custGeom>
            <a:avLst/>
            <a:gdLst/>
            <a:ahLst/>
            <a:cxnLst/>
            <a:rect l="l" t="t" r="r" b="b"/>
            <a:pathLst>
              <a:path w="544829" h="545464">
                <a:moveTo>
                  <a:pt x="261632" y="0"/>
                </a:moveTo>
                <a:lnTo>
                  <a:pt x="0" y="261937"/>
                </a:lnTo>
                <a:lnTo>
                  <a:pt x="282917" y="545185"/>
                </a:lnTo>
                <a:lnTo>
                  <a:pt x="544550" y="283248"/>
                </a:lnTo>
                <a:lnTo>
                  <a:pt x="261632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084698" y="3989870"/>
            <a:ext cx="4973955" cy="597535"/>
          </a:xfrm>
          <a:custGeom>
            <a:avLst/>
            <a:gdLst/>
            <a:ahLst/>
            <a:cxnLst/>
            <a:rect l="l" t="t" r="r" b="b"/>
            <a:pathLst>
              <a:path w="4973955" h="597535">
                <a:moveTo>
                  <a:pt x="0" y="597204"/>
                </a:moveTo>
                <a:lnTo>
                  <a:pt x="4973701" y="597204"/>
                </a:lnTo>
                <a:lnTo>
                  <a:pt x="4973701" y="0"/>
                </a:lnTo>
                <a:lnTo>
                  <a:pt x="0" y="0"/>
                </a:lnTo>
                <a:lnTo>
                  <a:pt x="0" y="597204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084698" y="3775240"/>
            <a:ext cx="4973955" cy="214629"/>
          </a:xfrm>
          <a:custGeom>
            <a:avLst/>
            <a:gdLst/>
            <a:ahLst/>
            <a:cxnLst/>
            <a:rect l="l" t="t" r="r" b="b"/>
            <a:pathLst>
              <a:path w="4973955" h="214629">
                <a:moveTo>
                  <a:pt x="0" y="214629"/>
                </a:moveTo>
                <a:lnTo>
                  <a:pt x="4973701" y="214629"/>
                </a:lnTo>
                <a:lnTo>
                  <a:pt x="4973701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6939329" y="3807345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21669" y="7461250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5182635" y="4044845"/>
            <a:ext cx="463296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minority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esiding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a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ombined 33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ty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tion.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This is higher than the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ombined 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28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7007586" y="5588596"/>
          <a:ext cx="2648585" cy="716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74"/>
                <a:gridCol w="1375238"/>
              </a:tblGrid>
              <a:tr h="16291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thnicity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1F2349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2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Hispanic or 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182606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Non Hispanic or 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7031380" y="1274838"/>
          <a:ext cx="2637155" cy="1880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301"/>
                <a:gridCol w="884516"/>
              </a:tblGrid>
              <a:tr h="326923">
                <a:tc>
                  <a:txBody>
                    <a:bodyPr/>
                    <a:lstStyle/>
                    <a:p>
                      <a:pPr marL="5048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Race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ts val="115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1F2349"/>
                    </a:solidFill>
                  </a:tcPr>
                </a:tc>
              </a:tr>
              <a:tr h="185229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2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Whi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179577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Black or Afri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Ameri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82790">
                <a:tc>
                  <a:txBody>
                    <a:bodyPr/>
                    <a:lstStyle/>
                    <a:p>
                      <a:pPr marL="58419" marR="245110">
                        <a:lnSpc>
                          <a:spcPct val="75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Ameri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Indian and Alas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174472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Asian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59143">
                <a:tc>
                  <a:txBody>
                    <a:bodyPr/>
                    <a:lstStyle/>
                    <a:p>
                      <a:pPr marL="58419" marR="254000">
                        <a:lnSpc>
                          <a:spcPct val="75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H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aiian and 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acific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Islander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18020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Other Race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 spc="-4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or Mo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Races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2" y="0"/>
            <a:ext cx="10052685" cy="457200"/>
          </a:xfrm>
          <a:custGeom>
            <a:avLst/>
            <a:gdLst/>
            <a:ahLst/>
            <a:cxnLst/>
            <a:rect l="l" t="t" r="r" b="b"/>
            <a:pathLst>
              <a:path w="10052685" h="457200">
                <a:moveTo>
                  <a:pt x="0" y="457200"/>
                </a:moveTo>
                <a:lnTo>
                  <a:pt x="10052367" y="457200"/>
                </a:lnTo>
                <a:lnTo>
                  <a:pt x="10052367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8600" y="222248"/>
            <a:ext cx="27876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45" i="1">
                <a:solidFill>
                  <a:srgbClr val="FFFFFF"/>
                </a:solidFill>
                <a:latin typeface="Calibri"/>
                <a:cs typeface="Calibri"/>
              </a:rPr>
              <a:t>ershe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58000"/>
            <a:ext cx="1981835" cy="914400"/>
          </a:xfrm>
          <a:custGeom>
            <a:avLst/>
            <a:gdLst/>
            <a:ahLst/>
            <a:cxnLst/>
            <a:rect l="l" t="t" r="r" b="b"/>
            <a:pathLst>
              <a:path w="1981835" h="914400">
                <a:moveTo>
                  <a:pt x="0" y="914399"/>
                </a:moveTo>
                <a:lnTo>
                  <a:pt x="1981365" y="914400"/>
                </a:lnTo>
                <a:lnTo>
                  <a:pt x="198136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7200"/>
            <a:ext cx="1981835" cy="4400550"/>
          </a:xfrm>
          <a:custGeom>
            <a:avLst/>
            <a:gdLst/>
            <a:ahLst/>
            <a:cxnLst/>
            <a:rect l="l" t="t" r="r" b="b"/>
            <a:pathLst>
              <a:path w="1981835" h="4400550">
                <a:moveTo>
                  <a:pt x="0" y="4400346"/>
                </a:moveTo>
                <a:lnTo>
                  <a:pt x="1981365" y="4400346"/>
                </a:lnTo>
                <a:lnTo>
                  <a:pt x="1981365" y="0"/>
                </a:lnTo>
                <a:lnTo>
                  <a:pt x="0" y="0"/>
                </a:lnTo>
                <a:lnTo>
                  <a:pt x="0" y="4400346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81366" y="7312025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 h="0">
                <a:moveTo>
                  <a:pt x="0" y="0"/>
                </a:moveTo>
                <a:lnTo>
                  <a:pt x="8077033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81365" y="457200"/>
            <a:ext cx="8077034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0432" y="4137342"/>
            <a:ext cx="8067967" cy="214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5261" y="6934720"/>
            <a:ext cx="154178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Martha</a:t>
            </a:r>
            <a:r>
              <a:rPr dirty="0" sz="700" spc="-40" i="1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s Vin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yard, MA. Credit: K. Cross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42881" y="863986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 rot="18900000">
            <a:off x="4166887" y="3303428"/>
            <a:ext cx="264846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Some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 rot="18900000">
            <a:off x="4197937" y="3366265"/>
            <a:ext cx="32844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Colle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 rot="18900000">
            <a:off x="4449460" y="3324278"/>
            <a:ext cx="465951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Associ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8900000">
            <a:off x="4584178" y="3387107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 rot="18900000">
            <a:off x="4881831" y="3313306"/>
            <a:ext cx="445217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Bachelo</a:t>
            </a:r>
            <a:r>
              <a:rPr dirty="0" sz="800" spc="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 rot="18900000">
            <a:off x="5006139" y="3376133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 rot="18900000">
            <a:off x="5315920" y="3313304"/>
            <a:ext cx="378794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3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 rot="18900000">
            <a:off x="5406892" y="3376133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 rot="18900000">
            <a:off x="5650642" y="3331576"/>
            <a:ext cx="51686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essional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 rot="18900000">
            <a:off x="5810636" y="3394352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 rot="18900000">
            <a:off x="6102004" y="3320118"/>
            <a:ext cx="430026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Doc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 rot="18900000">
            <a:off x="6218500" y="3382964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 rot="18900000">
            <a:off x="3584997" y="3356995"/>
            <a:ext cx="500873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High School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 rot="18900000">
            <a:off x="3695880" y="3419749"/>
            <a:ext cx="40462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adu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 rot="18900000">
            <a:off x="2381323" y="3356967"/>
            <a:ext cx="43488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No School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 rot="18900000">
            <a:off x="2426467" y="3419761"/>
            <a:ext cx="470229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Compl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18900000">
            <a:off x="2797482" y="3337006"/>
            <a:ext cx="48921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Some or 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 rot="18900000">
            <a:off x="2860973" y="3399823"/>
            <a:ext cx="48798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Eleme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ary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18900000">
            <a:off x="3219954" y="3324306"/>
            <a:ext cx="46106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Some High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 rot="18900000">
            <a:off x="3362366" y="3387204"/>
            <a:ext cx="30171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School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7715" y="3096823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13020" y="2821108"/>
            <a:ext cx="1651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45315" y="2545392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45315" y="2269676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31210" y="4488967"/>
            <a:ext cx="386524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Households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ome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96768" y="4488967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e 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42881" y="450166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682528" y="6638235"/>
            <a:ext cx="1430655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8480" algn="l"/>
                <a:tab pos="105219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Less than	$10,000-	$25,000-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553720" algn="l"/>
                <a:tab pos="106743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$10,000	$24,999	$49,999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77965" y="3818003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65270" y="878373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5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5270" y="2492857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5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43155" y="863986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568555" y="450166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43500" y="170944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143500" y="160053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181600" y="5042230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81600" y="493332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619823" y="6299174"/>
            <a:ext cx="104139" cy="293370"/>
          </a:xfrm>
          <a:custGeom>
            <a:avLst/>
            <a:gdLst/>
            <a:ahLst/>
            <a:cxnLst/>
            <a:rect l="l" t="t" r="r" b="b"/>
            <a:pathLst>
              <a:path w="104140" h="293370">
                <a:moveTo>
                  <a:pt x="0" y="292823"/>
                </a:moveTo>
                <a:lnTo>
                  <a:pt x="103784" y="292823"/>
                </a:lnTo>
                <a:lnTo>
                  <a:pt x="103784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960884" y="6299174"/>
            <a:ext cx="366395" cy="293370"/>
          </a:xfrm>
          <a:custGeom>
            <a:avLst/>
            <a:gdLst/>
            <a:ahLst/>
            <a:cxnLst/>
            <a:rect l="l" t="t" r="r" b="b"/>
            <a:pathLst>
              <a:path w="366395" h="293370">
                <a:moveTo>
                  <a:pt x="0" y="292823"/>
                </a:moveTo>
                <a:lnTo>
                  <a:pt x="365848" y="292823"/>
                </a:lnTo>
                <a:lnTo>
                  <a:pt x="365848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595023" y="6299174"/>
            <a:ext cx="219710" cy="293370"/>
          </a:xfrm>
          <a:custGeom>
            <a:avLst/>
            <a:gdLst/>
            <a:ahLst/>
            <a:cxnLst/>
            <a:rect l="l" t="t" r="r" b="b"/>
            <a:pathLst>
              <a:path w="219710" h="293370">
                <a:moveTo>
                  <a:pt x="0" y="292823"/>
                </a:moveTo>
                <a:lnTo>
                  <a:pt x="219316" y="292823"/>
                </a:lnTo>
                <a:lnTo>
                  <a:pt x="21931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82628" y="6299174"/>
            <a:ext cx="219710" cy="293370"/>
          </a:xfrm>
          <a:custGeom>
            <a:avLst/>
            <a:gdLst/>
            <a:ahLst/>
            <a:cxnLst/>
            <a:rect l="l" t="t" r="r" b="b"/>
            <a:pathLst>
              <a:path w="219710" h="293370">
                <a:moveTo>
                  <a:pt x="0" y="292823"/>
                </a:moveTo>
                <a:lnTo>
                  <a:pt x="219303" y="292823"/>
                </a:lnTo>
                <a:lnTo>
                  <a:pt x="219303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570221" y="6299174"/>
            <a:ext cx="219710" cy="293370"/>
          </a:xfrm>
          <a:custGeom>
            <a:avLst/>
            <a:gdLst/>
            <a:ahLst/>
            <a:cxnLst/>
            <a:rect l="l" t="t" r="r" b="b"/>
            <a:pathLst>
              <a:path w="219710" h="293370">
                <a:moveTo>
                  <a:pt x="0" y="292823"/>
                </a:moveTo>
                <a:lnTo>
                  <a:pt x="219303" y="292823"/>
                </a:lnTo>
                <a:lnTo>
                  <a:pt x="219303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057815" y="6299174"/>
            <a:ext cx="219710" cy="293370"/>
          </a:xfrm>
          <a:custGeom>
            <a:avLst/>
            <a:gdLst/>
            <a:ahLst/>
            <a:cxnLst/>
            <a:rect l="l" t="t" r="r" b="b"/>
            <a:pathLst>
              <a:path w="219710" h="293370">
                <a:moveTo>
                  <a:pt x="0" y="292823"/>
                </a:moveTo>
                <a:lnTo>
                  <a:pt x="219316" y="292823"/>
                </a:lnTo>
                <a:lnTo>
                  <a:pt x="21931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45420" y="6299174"/>
            <a:ext cx="220345" cy="293370"/>
          </a:xfrm>
          <a:custGeom>
            <a:avLst/>
            <a:gdLst/>
            <a:ahLst/>
            <a:cxnLst/>
            <a:rect l="l" t="t" r="r" b="b"/>
            <a:pathLst>
              <a:path w="220345" h="293370">
                <a:moveTo>
                  <a:pt x="0" y="292823"/>
                </a:moveTo>
                <a:lnTo>
                  <a:pt x="220306" y="292823"/>
                </a:lnTo>
                <a:lnTo>
                  <a:pt x="22030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33014" y="6299174"/>
            <a:ext cx="220345" cy="293370"/>
          </a:xfrm>
          <a:custGeom>
            <a:avLst/>
            <a:gdLst/>
            <a:ahLst/>
            <a:cxnLst/>
            <a:rect l="l" t="t" r="r" b="b"/>
            <a:pathLst>
              <a:path w="220345" h="293370">
                <a:moveTo>
                  <a:pt x="0" y="292823"/>
                </a:moveTo>
                <a:lnTo>
                  <a:pt x="220306" y="292823"/>
                </a:lnTo>
                <a:lnTo>
                  <a:pt x="22030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630500" y="6299174"/>
            <a:ext cx="110489" cy="293370"/>
          </a:xfrm>
          <a:custGeom>
            <a:avLst/>
            <a:gdLst/>
            <a:ahLst/>
            <a:cxnLst/>
            <a:rect l="l" t="t" r="r" b="b"/>
            <a:pathLst>
              <a:path w="110489" h="293370">
                <a:moveTo>
                  <a:pt x="0" y="292823"/>
                </a:moveTo>
                <a:lnTo>
                  <a:pt x="110426" y="292823"/>
                </a:lnTo>
                <a:lnTo>
                  <a:pt x="11042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570221" y="5713717"/>
            <a:ext cx="2153920" cy="293370"/>
          </a:xfrm>
          <a:custGeom>
            <a:avLst/>
            <a:gdLst/>
            <a:ahLst/>
            <a:cxnLst/>
            <a:rect l="l" t="t" r="r" b="b"/>
            <a:pathLst>
              <a:path w="2153920" h="293370">
                <a:moveTo>
                  <a:pt x="0" y="292823"/>
                </a:moveTo>
                <a:lnTo>
                  <a:pt x="2153386" y="292823"/>
                </a:lnTo>
                <a:lnTo>
                  <a:pt x="215338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57815" y="5713717"/>
            <a:ext cx="219710" cy="293370"/>
          </a:xfrm>
          <a:custGeom>
            <a:avLst/>
            <a:gdLst/>
            <a:ahLst/>
            <a:cxnLst/>
            <a:rect l="l" t="t" r="r" b="b"/>
            <a:pathLst>
              <a:path w="219710" h="293370">
                <a:moveTo>
                  <a:pt x="0" y="292823"/>
                </a:moveTo>
                <a:lnTo>
                  <a:pt x="219316" y="292823"/>
                </a:lnTo>
                <a:lnTo>
                  <a:pt x="21931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45420" y="5713717"/>
            <a:ext cx="220345" cy="293370"/>
          </a:xfrm>
          <a:custGeom>
            <a:avLst/>
            <a:gdLst/>
            <a:ahLst/>
            <a:cxnLst/>
            <a:rect l="l" t="t" r="r" b="b"/>
            <a:pathLst>
              <a:path w="220345" h="293370">
                <a:moveTo>
                  <a:pt x="0" y="292823"/>
                </a:moveTo>
                <a:lnTo>
                  <a:pt x="220306" y="292823"/>
                </a:lnTo>
                <a:lnTo>
                  <a:pt x="220306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630500" y="5713717"/>
            <a:ext cx="622935" cy="293370"/>
          </a:xfrm>
          <a:custGeom>
            <a:avLst/>
            <a:gdLst/>
            <a:ahLst/>
            <a:cxnLst/>
            <a:rect l="l" t="t" r="r" b="b"/>
            <a:pathLst>
              <a:path w="622935" h="293370">
                <a:moveTo>
                  <a:pt x="0" y="292823"/>
                </a:moveTo>
                <a:lnTo>
                  <a:pt x="622820" y="292823"/>
                </a:lnTo>
                <a:lnTo>
                  <a:pt x="622820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57815" y="5128272"/>
            <a:ext cx="2666365" cy="293370"/>
          </a:xfrm>
          <a:custGeom>
            <a:avLst/>
            <a:gdLst/>
            <a:ahLst/>
            <a:cxnLst/>
            <a:rect l="l" t="t" r="r" b="b"/>
            <a:pathLst>
              <a:path w="2666365" h="293370">
                <a:moveTo>
                  <a:pt x="0" y="292823"/>
                </a:moveTo>
                <a:lnTo>
                  <a:pt x="2665793" y="292823"/>
                </a:lnTo>
                <a:lnTo>
                  <a:pt x="2665793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630500" y="5128272"/>
            <a:ext cx="1280795" cy="293370"/>
          </a:xfrm>
          <a:custGeom>
            <a:avLst/>
            <a:gdLst/>
            <a:ahLst/>
            <a:cxnLst/>
            <a:rect l="l" t="t" r="r" b="b"/>
            <a:pathLst>
              <a:path w="1280795" h="293370">
                <a:moveTo>
                  <a:pt x="0" y="292823"/>
                </a:moveTo>
                <a:lnTo>
                  <a:pt x="1280769" y="292823"/>
                </a:lnTo>
                <a:lnTo>
                  <a:pt x="1280769" y="0"/>
                </a:lnTo>
                <a:lnTo>
                  <a:pt x="0" y="0"/>
                </a:lnTo>
                <a:lnTo>
                  <a:pt x="0" y="2928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40926" y="6186373"/>
            <a:ext cx="146685" cy="406400"/>
          </a:xfrm>
          <a:custGeom>
            <a:avLst/>
            <a:gdLst/>
            <a:ahLst/>
            <a:cxnLst/>
            <a:rect l="l" t="t" r="r" b="b"/>
            <a:pathLst>
              <a:path w="146685" h="406400">
                <a:moveTo>
                  <a:pt x="146545" y="0"/>
                </a:moveTo>
                <a:lnTo>
                  <a:pt x="0" y="0"/>
                </a:lnTo>
                <a:lnTo>
                  <a:pt x="0" y="405930"/>
                </a:lnTo>
                <a:lnTo>
                  <a:pt x="146545" y="405930"/>
                </a:lnTo>
                <a:lnTo>
                  <a:pt x="14654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253320" y="5705893"/>
            <a:ext cx="146685" cy="886460"/>
          </a:xfrm>
          <a:custGeom>
            <a:avLst/>
            <a:gdLst/>
            <a:ahLst/>
            <a:cxnLst/>
            <a:rect l="l" t="t" r="r" b="b"/>
            <a:pathLst>
              <a:path w="146685" h="886459">
                <a:moveTo>
                  <a:pt x="146545" y="0"/>
                </a:moveTo>
                <a:lnTo>
                  <a:pt x="0" y="0"/>
                </a:lnTo>
                <a:lnTo>
                  <a:pt x="0" y="886409"/>
                </a:lnTo>
                <a:lnTo>
                  <a:pt x="146545" y="886409"/>
                </a:lnTo>
                <a:lnTo>
                  <a:pt x="14654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765727" y="5228170"/>
            <a:ext cx="146050" cy="1364615"/>
          </a:xfrm>
          <a:custGeom>
            <a:avLst/>
            <a:gdLst/>
            <a:ahLst/>
            <a:cxnLst/>
            <a:rect l="l" t="t" r="r" b="b"/>
            <a:pathLst>
              <a:path w="146050" h="1364615">
                <a:moveTo>
                  <a:pt x="145541" y="0"/>
                </a:moveTo>
                <a:lnTo>
                  <a:pt x="0" y="0"/>
                </a:lnTo>
                <a:lnTo>
                  <a:pt x="0" y="1364132"/>
                </a:lnTo>
                <a:lnTo>
                  <a:pt x="145541" y="1364132"/>
                </a:lnTo>
                <a:lnTo>
                  <a:pt x="14554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277131" y="5524563"/>
            <a:ext cx="146685" cy="1068070"/>
          </a:xfrm>
          <a:custGeom>
            <a:avLst/>
            <a:gdLst/>
            <a:ahLst/>
            <a:cxnLst/>
            <a:rect l="l" t="t" r="r" b="b"/>
            <a:pathLst>
              <a:path w="146685" h="1068070">
                <a:moveTo>
                  <a:pt x="146545" y="0"/>
                </a:moveTo>
                <a:lnTo>
                  <a:pt x="0" y="0"/>
                </a:lnTo>
                <a:lnTo>
                  <a:pt x="0" y="1067739"/>
                </a:lnTo>
                <a:lnTo>
                  <a:pt x="146545" y="1067739"/>
                </a:lnTo>
                <a:lnTo>
                  <a:pt x="14654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789525" y="5852248"/>
            <a:ext cx="146685" cy="740410"/>
          </a:xfrm>
          <a:custGeom>
            <a:avLst/>
            <a:gdLst/>
            <a:ahLst/>
            <a:cxnLst/>
            <a:rect l="l" t="t" r="r" b="b"/>
            <a:pathLst>
              <a:path w="146685" h="740409">
                <a:moveTo>
                  <a:pt x="146545" y="0"/>
                </a:moveTo>
                <a:lnTo>
                  <a:pt x="0" y="0"/>
                </a:lnTo>
                <a:lnTo>
                  <a:pt x="0" y="740054"/>
                </a:lnTo>
                <a:lnTo>
                  <a:pt x="146545" y="740054"/>
                </a:lnTo>
                <a:lnTo>
                  <a:pt x="14654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01932" y="6100775"/>
            <a:ext cx="146685" cy="492125"/>
          </a:xfrm>
          <a:custGeom>
            <a:avLst/>
            <a:gdLst/>
            <a:ahLst/>
            <a:cxnLst/>
            <a:rect l="l" t="t" r="r" b="b"/>
            <a:pathLst>
              <a:path w="146685" h="492125">
                <a:moveTo>
                  <a:pt x="146545" y="0"/>
                </a:moveTo>
                <a:lnTo>
                  <a:pt x="0" y="0"/>
                </a:lnTo>
                <a:lnTo>
                  <a:pt x="0" y="491528"/>
                </a:lnTo>
                <a:lnTo>
                  <a:pt x="146545" y="491528"/>
                </a:lnTo>
                <a:lnTo>
                  <a:pt x="14654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814339" y="6294996"/>
            <a:ext cx="146685" cy="297815"/>
          </a:xfrm>
          <a:custGeom>
            <a:avLst/>
            <a:gdLst/>
            <a:ahLst/>
            <a:cxnLst/>
            <a:rect l="l" t="t" r="r" b="b"/>
            <a:pathLst>
              <a:path w="146685" h="297815">
                <a:moveTo>
                  <a:pt x="146545" y="0"/>
                </a:moveTo>
                <a:lnTo>
                  <a:pt x="0" y="0"/>
                </a:lnTo>
                <a:lnTo>
                  <a:pt x="0" y="297319"/>
                </a:lnTo>
                <a:lnTo>
                  <a:pt x="146545" y="297319"/>
                </a:lnTo>
                <a:lnTo>
                  <a:pt x="14654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26733" y="5989396"/>
            <a:ext cx="146685" cy="603250"/>
          </a:xfrm>
          <a:custGeom>
            <a:avLst/>
            <a:gdLst/>
            <a:ahLst/>
            <a:cxnLst/>
            <a:rect l="l" t="t" r="r" b="b"/>
            <a:pathLst>
              <a:path w="146685" h="603250">
                <a:moveTo>
                  <a:pt x="146545" y="0"/>
                </a:moveTo>
                <a:lnTo>
                  <a:pt x="0" y="0"/>
                </a:lnTo>
                <a:lnTo>
                  <a:pt x="0" y="602907"/>
                </a:lnTo>
                <a:lnTo>
                  <a:pt x="146545" y="602907"/>
                </a:lnTo>
                <a:lnTo>
                  <a:pt x="14654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887472" y="6131153"/>
            <a:ext cx="146050" cy="461645"/>
          </a:xfrm>
          <a:custGeom>
            <a:avLst/>
            <a:gdLst/>
            <a:ahLst/>
            <a:cxnLst/>
            <a:rect l="l" t="t" r="r" b="b"/>
            <a:pathLst>
              <a:path w="146050" h="461645">
                <a:moveTo>
                  <a:pt x="145542" y="0"/>
                </a:moveTo>
                <a:lnTo>
                  <a:pt x="0" y="0"/>
                </a:lnTo>
                <a:lnTo>
                  <a:pt x="0" y="461149"/>
                </a:lnTo>
                <a:lnTo>
                  <a:pt x="145542" y="461149"/>
                </a:lnTo>
                <a:lnTo>
                  <a:pt x="14554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99878" y="5553100"/>
            <a:ext cx="146050" cy="1039494"/>
          </a:xfrm>
          <a:custGeom>
            <a:avLst/>
            <a:gdLst/>
            <a:ahLst/>
            <a:cxnLst/>
            <a:rect l="l" t="t" r="r" b="b"/>
            <a:pathLst>
              <a:path w="146050" h="1039495">
                <a:moveTo>
                  <a:pt x="145541" y="0"/>
                </a:moveTo>
                <a:lnTo>
                  <a:pt x="0" y="0"/>
                </a:lnTo>
                <a:lnTo>
                  <a:pt x="0" y="1039215"/>
                </a:lnTo>
                <a:lnTo>
                  <a:pt x="145541" y="1039215"/>
                </a:lnTo>
                <a:lnTo>
                  <a:pt x="145541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11269" y="5033949"/>
            <a:ext cx="146685" cy="1558925"/>
          </a:xfrm>
          <a:custGeom>
            <a:avLst/>
            <a:gdLst/>
            <a:ahLst/>
            <a:cxnLst/>
            <a:rect l="l" t="t" r="r" b="b"/>
            <a:pathLst>
              <a:path w="146685" h="1558925">
                <a:moveTo>
                  <a:pt x="146545" y="0"/>
                </a:moveTo>
                <a:lnTo>
                  <a:pt x="0" y="0"/>
                </a:lnTo>
                <a:lnTo>
                  <a:pt x="0" y="1558353"/>
                </a:lnTo>
                <a:lnTo>
                  <a:pt x="146545" y="1558353"/>
                </a:lnTo>
                <a:lnTo>
                  <a:pt x="146545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423676" y="5469331"/>
            <a:ext cx="146685" cy="1123315"/>
          </a:xfrm>
          <a:custGeom>
            <a:avLst/>
            <a:gdLst/>
            <a:ahLst/>
            <a:cxnLst/>
            <a:rect l="l" t="t" r="r" b="b"/>
            <a:pathLst>
              <a:path w="146685" h="1123315">
                <a:moveTo>
                  <a:pt x="146545" y="0"/>
                </a:moveTo>
                <a:lnTo>
                  <a:pt x="0" y="0"/>
                </a:lnTo>
                <a:lnTo>
                  <a:pt x="0" y="1122972"/>
                </a:lnTo>
                <a:lnTo>
                  <a:pt x="146545" y="1122972"/>
                </a:lnTo>
                <a:lnTo>
                  <a:pt x="146545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936083" y="5891834"/>
            <a:ext cx="146685" cy="701040"/>
          </a:xfrm>
          <a:custGeom>
            <a:avLst/>
            <a:gdLst/>
            <a:ahLst/>
            <a:cxnLst/>
            <a:rect l="l" t="t" r="r" b="b"/>
            <a:pathLst>
              <a:path w="146685" h="701040">
                <a:moveTo>
                  <a:pt x="146545" y="0"/>
                </a:moveTo>
                <a:lnTo>
                  <a:pt x="0" y="0"/>
                </a:lnTo>
                <a:lnTo>
                  <a:pt x="0" y="700481"/>
                </a:lnTo>
                <a:lnTo>
                  <a:pt x="146545" y="700481"/>
                </a:lnTo>
                <a:lnTo>
                  <a:pt x="146545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448477" y="6188214"/>
            <a:ext cx="146685" cy="404495"/>
          </a:xfrm>
          <a:custGeom>
            <a:avLst/>
            <a:gdLst/>
            <a:ahLst/>
            <a:cxnLst/>
            <a:rect l="l" t="t" r="r" b="b"/>
            <a:pathLst>
              <a:path w="146685" h="404495">
                <a:moveTo>
                  <a:pt x="146545" y="0"/>
                </a:moveTo>
                <a:lnTo>
                  <a:pt x="0" y="0"/>
                </a:lnTo>
                <a:lnTo>
                  <a:pt x="0" y="404088"/>
                </a:lnTo>
                <a:lnTo>
                  <a:pt x="146545" y="404088"/>
                </a:lnTo>
                <a:lnTo>
                  <a:pt x="146545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960871" y="6378752"/>
            <a:ext cx="146685" cy="213995"/>
          </a:xfrm>
          <a:custGeom>
            <a:avLst/>
            <a:gdLst/>
            <a:ahLst/>
            <a:cxnLst/>
            <a:rect l="l" t="t" r="r" b="b"/>
            <a:pathLst>
              <a:path w="146685" h="213995">
                <a:moveTo>
                  <a:pt x="146545" y="0"/>
                </a:moveTo>
                <a:lnTo>
                  <a:pt x="0" y="0"/>
                </a:lnTo>
                <a:lnTo>
                  <a:pt x="0" y="213550"/>
                </a:lnTo>
                <a:lnTo>
                  <a:pt x="146545" y="213550"/>
                </a:lnTo>
                <a:lnTo>
                  <a:pt x="146545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473278" y="6237922"/>
            <a:ext cx="146685" cy="354965"/>
          </a:xfrm>
          <a:custGeom>
            <a:avLst/>
            <a:gdLst/>
            <a:ahLst/>
            <a:cxnLst/>
            <a:rect l="l" t="t" r="r" b="b"/>
            <a:pathLst>
              <a:path w="146684" h="354965">
                <a:moveTo>
                  <a:pt x="146545" y="0"/>
                </a:moveTo>
                <a:lnTo>
                  <a:pt x="0" y="0"/>
                </a:lnTo>
                <a:lnTo>
                  <a:pt x="0" y="354380"/>
                </a:lnTo>
                <a:lnTo>
                  <a:pt x="146545" y="354380"/>
                </a:lnTo>
                <a:lnTo>
                  <a:pt x="146545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643555" y="4835531"/>
            <a:ext cx="4093210" cy="0"/>
          </a:xfrm>
          <a:custGeom>
            <a:avLst/>
            <a:gdLst/>
            <a:ahLst/>
            <a:cxnLst/>
            <a:rect l="l" t="t" r="r" b="b"/>
            <a:pathLst>
              <a:path w="4093209" h="0">
                <a:moveTo>
                  <a:pt x="0" y="0"/>
                </a:moveTo>
                <a:lnTo>
                  <a:pt x="4093108" y="0"/>
                </a:lnTo>
              </a:path>
            </a:pathLst>
          </a:custGeom>
          <a:ln w="12966">
            <a:solidFill>
              <a:srgbClr val="BCD6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145673" y="1787601"/>
            <a:ext cx="2546350" cy="278130"/>
          </a:xfrm>
          <a:custGeom>
            <a:avLst/>
            <a:gdLst/>
            <a:ahLst/>
            <a:cxnLst/>
            <a:rect l="l" t="t" r="r" b="b"/>
            <a:pathLst>
              <a:path w="2546350" h="278130">
                <a:moveTo>
                  <a:pt x="0" y="277583"/>
                </a:moveTo>
                <a:lnTo>
                  <a:pt x="2546210" y="277583"/>
                </a:lnTo>
                <a:lnTo>
                  <a:pt x="2546210" y="0"/>
                </a:lnTo>
                <a:lnTo>
                  <a:pt x="0" y="0"/>
                </a:lnTo>
                <a:lnTo>
                  <a:pt x="0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598775" y="1787601"/>
            <a:ext cx="1314450" cy="278130"/>
          </a:xfrm>
          <a:custGeom>
            <a:avLst/>
            <a:gdLst/>
            <a:ahLst/>
            <a:cxnLst/>
            <a:rect l="l" t="t" r="r" b="b"/>
            <a:pathLst>
              <a:path w="1314450" h="278130">
                <a:moveTo>
                  <a:pt x="0" y="277583"/>
                </a:moveTo>
                <a:lnTo>
                  <a:pt x="1313840" y="277583"/>
                </a:lnTo>
                <a:lnTo>
                  <a:pt x="1313840" y="0"/>
                </a:lnTo>
                <a:lnTo>
                  <a:pt x="0" y="0"/>
                </a:lnTo>
                <a:lnTo>
                  <a:pt x="0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98775" y="2892094"/>
            <a:ext cx="4093210" cy="278130"/>
          </a:xfrm>
          <a:custGeom>
            <a:avLst/>
            <a:gdLst/>
            <a:ahLst/>
            <a:cxnLst/>
            <a:rect l="l" t="t" r="r" b="b"/>
            <a:pathLst>
              <a:path w="4093209" h="278130">
                <a:moveTo>
                  <a:pt x="4093108" y="277583"/>
                </a:moveTo>
                <a:lnTo>
                  <a:pt x="0" y="277583"/>
                </a:lnTo>
                <a:lnTo>
                  <a:pt x="0" y="0"/>
                </a:lnTo>
                <a:lnTo>
                  <a:pt x="4093108" y="0"/>
                </a:lnTo>
                <a:lnTo>
                  <a:pt x="4093108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372404" y="2327973"/>
            <a:ext cx="1313815" cy="278130"/>
          </a:xfrm>
          <a:custGeom>
            <a:avLst/>
            <a:gdLst/>
            <a:ahLst/>
            <a:cxnLst/>
            <a:rect l="l" t="t" r="r" b="b"/>
            <a:pathLst>
              <a:path w="1313815" h="278130">
                <a:moveTo>
                  <a:pt x="0" y="277583"/>
                </a:moveTo>
                <a:lnTo>
                  <a:pt x="1313535" y="277583"/>
                </a:lnTo>
                <a:lnTo>
                  <a:pt x="1313535" y="0"/>
                </a:lnTo>
                <a:lnTo>
                  <a:pt x="0" y="0"/>
                </a:lnTo>
                <a:lnTo>
                  <a:pt x="0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554588" y="2327973"/>
            <a:ext cx="583565" cy="278130"/>
          </a:xfrm>
          <a:custGeom>
            <a:avLst/>
            <a:gdLst/>
            <a:ahLst/>
            <a:cxnLst/>
            <a:rect l="l" t="t" r="r" b="b"/>
            <a:pathLst>
              <a:path w="583564" h="278130">
                <a:moveTo>
                  <a:pt x="0" y="277583"/>
                </a:moveTo>
                <a:lnTo>
                  <a:pt x="583349" y="277583"/>
                </a:lnTo>
                <a:lnTo>
                  <a:pt x="583349" y="0"/>
                </a:lnTo>
                <a:lnTo>
                  <a:pt x="0" y="0"/>
                </a:lnTo>
                <a:lnTo>
                  <a:pt x="0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145673" y="2327973"/>
            <a:ext cx="175895" cy="278130"/>
          </a:xfrm>
          <a:custGeom>
            <a:avLst/>
            <a:gdLst/>
            <a:ahLst/>
            <a:cxnLst/>
            <a:rect l="l" t="t" r="r" b="b"/>
            <a:pathLst>
              <a:path w="175895" h="278130">
                <a:moveTo>
                  <a:pt x="0" y="277583"/>
                </a:moveTo>
                <a:lnTo>
                  <a:pt x="175844" y="277583"/>
                </a:lnTo>
                <a:lnTo>
                  <a:pt x="175844" y="0"/>
                </a:lnTo>
                <a:lnTo>
                  <a:pt x="0" y="0"/>
                </a:lnTo>
                <a:lnTo>
                  <a:pt x="0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592832" y="2327973"/>
            <a:ext cx="1320165" cy="278130"/>
          </a:xfrm>
          <a:custGeom>
            <a:avLst/>
            <a:gdLst/>
            <a:ahLst/>
            <a:cxnLst/>
            <a:rect l="l" t="t" r="r" b="b"/>
            <a:pathLst>
              <a:path w="1320164" h="278130">
                <a:moveTo>
                  <a:pt x="0" y="277583"/>
                </a:moveTo>
                <a:lnTo>
                  <a:pt x="1319783" y="277583"/>
                </a:lnTo>
                <a:lnTo>
                  <a:pt x="1319783" y="0"/>
                </a:lnTo>
                <a:lnTo>
                  <a:pt x="0" y="0"/>
                </a:lnTo>
                <a:lnTo>
                  <a:pt x="0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593124" y="1227137"/>
            <a:ext cx="4093210" cy="278130"/>
          </a:xfrm>
          <a:custGeom>
            <a:avLst/>
            <a:gdLst/>
            <a:ahLst/>
            <a:cxnLst/>
            <a:rect l="l" t="t" r="r" b="b"/>
            <a:pathLst>
              <a:path w="4093209" h="278130">
                <a:moveTo>
                  <a:pt x="4093108" y="277583"/>
                </a:moveTo>
                <a:lnTo>
                  <a:pt x="0" y="277583"/>
                </a:lnTo>
                <a:lnTo>
                  <a:pt x="0" y="0"/>
                </a:lnTo>
                <a:lnTo>
                  <a:pt x="4093108" y="0"/>
                </a:lnTo>
                <a:lnTo>
                  <a:pt x="4093108" y="27758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685884" y="3095967"/>
            <a:ext cx="117475" cy="69850"/>
          </a:xfrm>
          <a:custGeom>
            <a:avLst/>
            <a:gdLst/>
            <a:ahLst/>
            <a:cxnLst/>
            <a:rect l="l" t="t" r="r" b="b"/>
            <a:pathLst>
              <a:path w="117475" h="69850">
                <a:moveTo>
                  <a:pt x="117233" y="0"/>
                </a:moveTo>
                <a:lnTo>
                  <a:pt x="0" y="0"/>
                </a:lnTo>
                <a:lnTo>
                  <a:pt x="0" y="69532"/>
                </a:lnTo>
                <a:lnTo>
                  <a:pt x="117233" y="69532"/>
                </a:lnTo>
                <a:lnTo>
                  <a:pt x="11723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094799" y="2845638"/>
            <a:ext cx="117475" cy="320040"/>
          </a:xfrm>
          <a:custGeom>
            <a:avLst/>
            <a:gdLst/>
            <a:ahLst/>
            <a:cxnLst/>
            <a:rect l="l" t="t" r="r" b="b"/>
            <a:pathLst>
              <a:path w="117475" h="320039">
                <a:moveTo>
                  <a:pt x="117233" y="0"/>
                </a:moveTo>
                <a:lnTo>
                  <a:pt x="0" y="0"/>
                </a:lnTo>
                <a:lnTo>
                  <a:pt x="0" y="319862"/>
                </a:lnTo>
                <a:lnTo>
                  <a:pt x="117233" y="319862"/>
                </a:lnTo>
                <a:lnTo>
                  <a:pt x="11723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503701" y="2677667"/>
            <a:ext cx="117475" cy="488315"/>
          </a:xfrm>
          <a:custGeom>
            <a:avLst/>
            <a:gdLst/>
            <a:ahLst/>
            <a:cxnLst/>
            <a:rect l="l" t="t" r="r" b="b"/>
            <a:pathLst>
              <a:path w="117475" h="488314">
                <a:moveTo>
                  <a:pt x="117233" y="0"/>
                </a:moveTo>
                <a:lnTo>
                  <a:pt x="0" y="0"/>
                </a:lnTo>
                <a:lnTo>
                  <a:pt x="0" y="487832"/>
                </a:lnTo>
                <a:lnTo>
                  <a:pt x="117233" y="487832"/>
                </a:lnTo>
                <a:lnTo>
                  <a:pt x="11723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912615" y="1633550"/>
            <a:ext cx="117475" cy="1532255"/>
          </a:xfrm>
          <a:custGeom>
            <a:avLst/>
            <a:gdLst/>
            <a:ahLst/>
            <a:cxnLst/>
            <a:rect l="l" t="t" r="r" b="b"/>
            <a:pathLst>
              <a:path w="117475" h="1532255">
                <a:moveTo>
                  <a:pt x="117221" y="0"/>
                </a:moveTo>
                <a:lnTo>
                  <a:pt x="0" y="0"/>
                </a:lnTo>
                <a:lnTo>
                  <a:pt x="0" y="1531950"/>
                </a:lnTo>
                <a:lnTo>
                  <a:pt x="117221" y="1531950"/>
                </a:lnTo>
                <a:lnTo>
                  <a:pt x="1172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21518" y="2097849"/>
            <a:ext cx="116205" cy="1068070"/>
          </a:xfrm>
          <a:custGeom>
            <a:avLst/>
            <a:gdLst/>
            <a:ahLst/>
            <a:cxnLst/>
            <a:rect l="l" t="t" r="r" b="b"/>
            <a:pathLst>
              <a:path w="116204" h="1068070">
                <a:moveTo>
                  <a:pt x="115836" y="0"/>
                </a:moveTo>
                <a:lnTo>
                  <a:pt x="0" y="0"/>
                </a:lnTo>
                <a:lnTo>
                  <a:pt x="0" y="1067663"/>
                </a:lnTo>
                <a:lnTo>
                  <a:pt x="115836" y="1067663"/>
                </a:lnTo>
                <a:lnTo>
                  <a:pt x="11583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730419" y="2754693"/>
            <a:ext cx="116205" cy="410845"/>
          </a:xfrm>
          <a:custGeom>
            <a:avLst/>
            <a:gdLst/>
            <a:ahLst/>
            <a:cxnLst/>
            <a:rect l="l" t="t" r="r" b="b"/>
            <a:pathLst>
              <a:path w="116204" h="410844">
                <a:moveTo>
                  <a:pt x="115836" y="0"/>
                </a:moveTo>
                <a:lnTo>
                  <a:pt x="0" y="0"/>
                </a:lnTo>
                <a:lnTo>
                  <a:pt x="0" y="410806"/>
                </a:lnTo>
                <a:lnTo>
                  <a:pt x="115836" y="410806"/>
                </a:lnTo>
                <a:lnTo>
                  <a:pt x="11583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137937" y="2149195"/>
            <a:ext cx="117475" cy="1016635"/>
          </a:xfrm>
          <a:custGeom>
            <a:avLst/>
            <a:gdLst/>
            <a:ahLst/>
            <a:cxnLst/>
            <a:rect l="l" t="t" r="r" b="b"/>
            <a:pathLst>
              <a:path w="117475" h="1016635">
                <a:moveTo>
                  <a:pt x="117233" y="0"/>
                </a:moveTo>
                <a:lnTo>
                  <a:pt x="0" y="0"/>
                </a:lnTo>
                <a:lnTo>
                  <a:pt x="0" y="1016304"/>
                </a:lnTo>
                <a:lnTo>
                  <a:pt x="117233" y="1016304"/>
                </a:lnTo>
                <a:lnTo>
                  <a:pt x="11723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546839" y="2736507"/>
            <a:ext cx="117475" cy="429259"/>
          </a:xfrm>
          <a:custGeom>
            <a:avLst/>
            <a:gdLst/>
            <a:ahLst/>
            <a:cxnLst/>
            <a:rect l="l" t="t" r="r" b="b"/>
            <a:pathLst>
              <a:path w="117475" h="429260">
                <a:moveTo>
                  <a:pt x="117233" y="0"/>
                </a:moveTo>
                <a:lnTo>
                  <a:pt x="0" y="0"/>
                </a:lnTo>
                <a:lnTo>
                  <a:pt x="0" y="428993"/>
                </a:lnTo>
                <a:lnTo>
                  <a:pt x="117233" y="428993"/>
                </a:lnTo>
                <a:lnTo>
                  <a:pt x="11723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955753" y="3041408"/>
            <a:ext cx="117475" cy="124460"/>
          </a:xfrm>
          <a:custGeom>
            <a:avLst/>
            <a:gdLst/>
            <a:ahLst/>
            <a:cxnLst/>
            <a:rect l="l" t="t" r="r" b="b"/>
            <a:pathLst>
              <a:path w="117475" h="124460">
                <a:moveTo>
                  <a:pt x="117233" y="0"/>
                </a:moveTo>
                <a:lnTo>
                  <a:pt x="0" y="0"/>
                </a:lnTo>
                <a:lnTo>
                  <a:pt x="0" y="124091"/>
                </a:lnTo>
                <a:lnTo>
                  <a:pt x="117233" y="124091"/>
                </a:lnTo>
                <a:lnTo>
                  <a:pt x="11723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364668" y="3097034"/>
            <a:ext cx="117475" cy="68580"/>
          </a:xfrm>
          <a:custGeom>
            <a:avLst/>
            <a:gdLst/>
            <a:ahLst/>
            <a:cxnLst/>
            <a:rect l="l" t="t" r="r" b="b"/>
            <a:pathLst>
              <a:path w="117475" h="68580">
                <a:moveTo>
                  <a:pt x="117221" y="0"/>
                </a:moveTo>
                <a:lnTo>
                  <a:pt x="0" y="0"/>
                </a:lnTo>
                <a:lnTo>
                  <a:pt x="0" y="68465"/>
                </a:lnTo>
                <a:lnTo>
                  <a:pt x="117221" y="68465"/>
                </a:lnTo>
                <a:lnTo>
                  <a:pt x="1172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803118" y="314036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33" y="0"/>
                </a:lnTo>
              </a:path>
            </a:pathLst>
          </a:custGeom>
          <a:ln w="50279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12020" y="2884144"/>
            <a:ext cx="117475" cy="281940"/>
          </a:xfrm>
          <a:custGeom>
            <a:avLst/>
            <a:gdLst/>
            <a:ahLst/>
            <a:cxnLst/>
            <a:rect l="l" t="t" r="r" b="b"/>
            <a:pathLst>
              <a:path w="117475" h="281939">
                <a:moveTo>
                  <a:pt x="117233" y="0"/>
                </a:moveTo>
                <a:lnTo>
                  <a:pt x="0" y="0"/>
                </a:lnTo>
                <a:lnTo>
                  <a:pt x="0" y="281355"/>
                </a:lnTo>
                <a:lnTo>
                  <a:pt x="117233" y="281355"/>
                </a:lnTo>
                <a:lnTo>
                  <a:pt x="11723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620935" y="2647721"/>
            <a:ext cx="116205" cy="518159"/>
          </a:xfrm>
          <a:custGeom>
            <a:avLst/>
            <a:gdLst/>
            <a:ahLst/>
            <a:cxnLst/>
            <a:rect l="l" t="t" r="r" b="b"/>
            <a:pathLst>
              <a:path w="116204" h="518160">
                <a:moveTo>
                  <a:pt x="115836" y="0"/>
                </a:moveTo>
                <a:lnTo>
                  <a:pt x="0" y="0"/>
                </a:lnTo>
                <a:lnTo>
                  <a:pt x="0" y="517778"/>
                </a:lnTo>
                <a:lnTo>
                  <a:pt x="115836" y="517778"/>
                </a:lnTo>
                <a:lnTo>
                  <a:pt x="11583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029836" y="1452752"/>
            <a:ext cx="116205" cy="1713230"/>
          </a:xfrm>
          <a:custGeom>
            <a:avLst/>
            <a:gdLst/>
            <a:ahLst/>
            <a:cxnLst/>
            <a:rect l="l" t="t" r="r" b="b"/>
            <a:pathLst>
              <a:path w="116204" h="1713230">
                <a:moveTo>
                  <a:pt x="115836" y="0"/>
                </a:moveTo>
                <a:lnTo>
                  <a:pt x="0" y="0"/>
                </a:lnTo>
                <a:lnTo>
                  <a:pt x="0" y="1712747"/>
                </a:lnTo>
                <a:lnTo>
                  <a:pt x="115836" y="1712747"/>
                </a:lnTo>
                <a:lnTo>
                  <a:pt x="11583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437354" y="1991931"/>
            <a:ext cx="117475" cy="1174115"/>
          </a:xfrm>
          <a:custGeom>
            <a:avLst/>
            <a:gdLst/>
            <a:ahLst/>
            <a:cxnLst/>
            <a:rect l="l" t="t" r="r" b="b"/>
            <a:pathLst>
              <a:path w="117475" h="1174114">
                <a:moveTo>
                  <a:pt x="117233" y="0"/>
                </a:moveTo>
                <a:lnTo>
                  <a:pt x="0" y="0"/>
                </a:lnTo>
                <a:lnTo>
                  <a:pt x="0" y="1173568"/>
                </a:lnTo>
                <a:lnTo>
                  <a:pt x="117233" y="1173568"/>
                </a:lnTo>
                <a:lnTo>
                  <a:pt x="11723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46256" y="2754693"/>
            <a:ext cx="117475" cy="410845"/>
          </a:xfrm>
          <a:custGeom>
            <a:avLst/>
            <a:gdLst/>
            <a:ahLst/>
            <a:cxnLst/>
            <a:rect l="l" t="t" r="r" b="b"/>
            <a:pathLst>
              <a:path w="117475" h="410844">
                <a:moveTo>
                  <a:pt x="117233" y="0"/>
                </a:moveTo>
                <a:lnTo>
                  <a:pt x="0" y="0"/>
                </a:lnTo>
                <a:lnTo>
                  <a:pt x="0" y="410806"/>
                </a:lnTo>
                <a:lnTo>
                  <a:pt x="117233" y="410806"/>
                </a:lnTo>
                <a:lnTo>
                  <a:pt x="11723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255171" y="2266873"/>
            <a:ext cx="117475" cy="899160"/>
          </a:xfrm>
          <a:custGeom>
            <a:avLst/>
            <a:gdLst/>
            <a:ahLst/>
            <a:cxnLst/>
            <a:rect l="l" t="t" r="r" b="b"/>
            <a:pathLst>
              <a:path w="117475" h="899160">
                <a:moveTo>
                  <a:pt x="117233" y="0"/>
                </a:moveTo>
                <a:lnTo>
                  <a:pt x="0" y="0"/>
                </a:lnTo>
                <a:lnTo>
                  <a:pt x="0" y="898626"/>
                </a:lnTo>
                <a:lnTo>
                  <a:pt x="117233" y="898626"/>
                </a:lnTo>
                <a:lnTo>
                  <a:pt x="11723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64072" y="2826385"/>
            <a:ext cx="117475" cy="339725"/>
          </a:xfrm>
          <a:custGeom>
            <a:avLst/>
            <a:gdLst/>
            <a:ahLst/>
            <a:cxnLst/>
            <a:rect l="l" t="t" r="r" b="b"/>
            <a:pathLst>
              <a:path w="117475" h="339725">
                <a:moveTo>
                  <a:pt x="117233" y="0"/>
                </a:moveTo>
                <a:lnTo>
                  <a:pt x="0" y="0"/>
                </a:lnTo>
                <a:lnTo>
                  <a:pt x="0" y="339128"/>
                </a:lnTo>
                <a:lnTo>
                  <a:pt x="117233" y="339128"/>
                </a:lnTo>
                <a:lnTo>
                  <a:pt x="117233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72987" y="3077781"/>
            <a:ext cx="116205" cy="88265"/>
          </a:xfrm>
          <a:custGeom>
            <a:avLst/>
            <a:gdLst/>
            <a:ahLst/>
            <a:cxnLst/>
            <a:rect l="l" t="t" r="r" b="b"/>
            <a:pathLst>
              <a:path w="116204" h="88264">
                <a:moveTo>
                  <a:pt x="115836" y="0"/>
                </a:moveTo>
                <a:lnTo>
                  <a:pt x="0" y="0"/>
                </a:lnTo>
                <a:lnTo>
                  <a:pt x="0" y="87731"/>
                </a:lnTo>
                <a:lnTo>
                  <a:pt x="115836" y="87731"/>
                </a:lnTo>
                <a:lnTo>
                  <a:pt x="11583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481889" y="31387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 h="0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53492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0" y="4914573"/>
            <a:ext cx="1981365" cy="1883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2848730" y="851286"/>
            <a:ext cx="38169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Those 25 </a:t>
            </a:r>
            <a:r>
              <a:rPr dirty="0" sz="1000" spc="-7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 and O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er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114287" y="851286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e 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345315" y="1998715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357457" y="1166812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357457" y="1722998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357457" y="1442528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140681" y="6638235"/>
            <a:ext cx="2609215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  <a:tabLst>
                <a:tab pos="62166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$50,000-	$75,000-    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$100,000-   </a:t>
            </a:r>
            <a:r>
              <a:rPr dirty="0" sz="8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$125,000-    </a:t>
            </a:r>
            <a:r>
              <a:rPr dirty="0" sz="800" spc="-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$150,000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endParaRPr sz="80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tabLst>
                <a:tab pos="637540" algn="l"/>
                <a:tab pos="1116330" algn="l"/>
                <a:tab pos="1631950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$74,999	$99,999	$124,999	$149,999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ome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61747" y="5279405"/>
            <a:ext cx="236220" cy="1153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08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90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70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6413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30"/>
              </a:spcBef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373890" y="5039537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373890" y="4783778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0" y="457200"/>
            <a:ext cx="1981835" cy="440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651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37%</a:t>
            </a:r>
            <a:endParaRPr sz="1300">
              <a:latin typeface="Calibri"/>
              <a:cs typeface="Calibri"/>
            </a:endParaRPr>
          </a:p>
          <a:p>
            <a:pPr algn="just" marL="165100" marR="202565">
              <a:lnSpc>
                <a:spcPts val="1300"/>
              </a:lnSpc>
              <a:spcBef>
                <a:spcPts val="800"/>
              </a:spcBef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hold a higher edu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ee in 2010 (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 those 25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and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er).</a:t>
            </a:r>
            <a:endParaRPr sz="1100">
              <a:latin typeface="Calibri"/>
              <a:cs typeface="Calibri"/>
            </a:endParaRPr>
          </a:p>
          <a:p>
            <a:pPr algn="just" marL="1651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35%)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just" marL="165100">
              <a:lnSpc>
                <a:spcPct val="100000"/>
              </a:lnSpc>
              <a:spcBef>
                <a:spcPts val="560"/>
              </a:spcBef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300">
              <a:latin typeface="Calibri"/>
              <a:cs typeface="Calibri"/>
            </a:endParaRPr>
          </a:p>
          <a:p>
            <a:pPr algn="just" marL="165100" marR="202565">
              <a:lnSpc>
                <a:spcPts val="1300"/>
              </a:lnSpc>
              <a:spcBef>
                <a:spcPts val="800"/>
              </a:spcBef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living bel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 the p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erty line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2010.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13%)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778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endParaRPr sz="1300">
              <a:latin typeface="Calibri"/>
              <a:cs typeface="Calibri"/>
            </a:endParaRPr>
          </a:p>
          <a:p>
            <a:pPr marL="177800" marR="34925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households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making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$100,000 th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(Share of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Households 52%)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18784" y="851286"/>
            <a:ext cx="216027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Those 25 </a:t>
            </a:r>
            <a:r>
              <a:rPr dirty="0" sz="1000" spc="-7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 and O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049441" y="851286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able 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644184" y="4488967"/>
            <a:ext cx="1669414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Households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Household In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ome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074841" y="4488967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able 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664298" y="3772780"/>
            <a:ext cx="287528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tabLst>
                <a:tab pos="1136015" algn="l"/>
              </a:tabLst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Puer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included.	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2012a;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emaining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ts val="700"/>
              </a:lnSpc>
            </a:pP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spc="-20" i="1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cluded.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318031" y="1532412"/>
            <a:ext cx="127000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356131" y="4865197"/>
            <a:ext cx="127000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796675" y="3694752"/>
            <a:ext cx="147129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027824" y="479971"/>
            <a:ext cx="173672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ainme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050787" y="4150042"/>
            <a:ext cx="149161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Househol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114287" y="5146390"/>
            <a:ext cx="139700" cy="949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Households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114287" y="1748561"/>
            <a:ext cx="139700" cy="9067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444117" y="7106964"/>
            <a:ext cx="6381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0" y="4735969"/>
            <a:ext cx="6350" cy="214629"/>
          </a:xfrm>
          <a:custGeom>
            <a:avLst/>
            <a:gdLst/>
            <a:ahLst/>
            <a:cxnLst/>
            <a:rect l="l" t="t" r="r" b="b"/>
            <a:pathLst>
              <a:path w="6350" h="214629">
                <a:moveTo>
                  <a:pt x="0" y="214630"/>
                </a:moveTo>
                <a:lnTo>
                  <a:pt x="6032" y="214630"/>
                </a:lnTo>
                <a:lnTo>
                  <a:pt x="6032" y="0"/>
                </a:lnTo>
                <a:lnTo>
                  <a:pt x="0" y="0"/>
                </a:lnTo>
                <a:lnTo>
                  <a:pt x="0" y="21463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5824" y="3732860"/>
            <a:ext cx="0" cy="951230"/>
          </a:xfrm>
          <a:custGeom>
            <a:avLst/>
            <a:gdLst/>
            <a:ahLst/>
            <a:cxnLst/>
            <a:rect l="l" t="t" r="r" b="b"/>
            <a:pathLst>
              <a:path w="0" h="951229">
                <a:moveTo>
                  <a:pt x="0" y="0"/>
                </a:moveTo>
                <a:lnTo>
                  <a:pt x="0" y="950975"/>
                </a:lnTo>
              </a:path>
            </a:pathLst>
          </a:custGeom>
          <a:ln w="5164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0" y="3812602"/>
            <a:ext cx="0" cy="774700"/>
          </a:xfrm>
          <a:custGeom>
            <a:avLst/>
            <a:gdLst/>
            <a:ahLst/>
            <a:cxnLst/>
            <a:rect l="l" t="t" r="r" b="b"/>
            <a:pathLst>
              <a:path w="0" h="774700">
                <a:moveTo>
                  <a:pt x="0" y="0"/>
                </a:moveTo>
                <a:lnTo>
                  <a:pt x="0" y="774471"/>
                </a:lnTo>
              </a:path>
            </a:pathLst>
          </a:custGeom>
          <a:ln w="3175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 txBox="1"/>
          <p:nvPr/>
        </p:nvSpPr>
        <p:spPr>
          <a:xfrm>
            <a:off x="7825304" y="7461250"/>
            <a:ext cx="17964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eport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701236" y="7461250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7078383" y="4971237"/>
          <a:ext cx="2538730" cy="2214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859"/>
                <a:gridCol w="970057"/>
              </a:tblGrid>
              <a:tr h="326923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ome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 Households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1F2349"/>
                    </a:solidFill>
                  </a:tcPr>
                </a:tc>
              </a:tr>
              <a:tr h="197446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Households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Less than $10,000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$10,000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$24,999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$25,000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$49,999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$50,000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$74,999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$75,000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$99,999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$100,000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$124,999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$125,000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$149,999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826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$150,000 +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</a:tr>
              <a:tr h="221646">
                <a:tc>
                  <a:txBody>
                    <a:bodyPr/>
                    <a:lstStyle/>
                    <a:p>
                      <a:pPr>
                        <a:lnSpc>
                          <a:spcPts val="690"/>
                        </a:lnSpc>
                        <a:tabLst>
                          <a:tab pos="740410" algn="l"/>
                        </a:tabLst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ries not included.	Sour</a:t>
                      </a:r>
                      <a:r>
                        <a:rPr dirty="0" sz="700" spc="-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e: 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.S. Census Bur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lnT w="11239">
                      <a:solidFill>
                        <a:srgbClr val="BCD6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690"/>
                        </a:lnSpc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eau, 2011b; N</a:t>
                      </a:r>
                      <a:r>
                        <a:rPr dirty="0" sz="700" spc="-1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AA, 2012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lnT w="11239">
                      <a:solidFill>
                        <a:srgbClr val="BCD6E2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11" name="object 111"/>
          <p:cNvGraphicFramePr>
            <a:graphicFrameLocks noGrp="1"/>
          </p:cNvGraphicFramePr>
          <p:nvPr/>
        </p:nvGraphicFramePr>
        <p:xfrm>
          <a:off x="7061879" y="1340446"/>
          <a:ext cx="2555240" cy="2372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859"/>
                <a:gridCol w="970057"/>
              </a:tblGrid>
              <a:tr h="326923">
                <a:tc>
                  <a:txBody>
                    <a:bodyPr/>
                    <a:lstStyle/>
                    <a:p>
                      <a:pPr marL="538480" marR="222885" indent="-328930">
                        <a:lnSpc>
                          <a:spcPts val="1000"/>
                        </a:lnSpc>
                      </a:pP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ainme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15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1F2349"/>
                    </a:solidFill>
                  </a:tcPr>
                </a:tc>
              </a:tr>
              <a:tr h="19744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2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 School Compl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or All Eleme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High School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18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 School G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adu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Colle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16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Associ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6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Bachelo</a:t>
                      </a:r>
                      <a:r>
                        <a:rPr dirty="0" sz="1000" spc="4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6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135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1333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4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6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essional School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680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Doc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0" y="450011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214629"/>
                </a:moveTo>
                <a:lnTo>
                  <a:pt x="0" y="0"/>
                </a:lnTo>
                <a:lnTo>
                  <a:pt x="0" y="21462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58400" y="0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80">
                <a:moveTo>
                  <a:pt x="0" y="0"/>
                </a:moveTo>
                <a:lnTo>
                  <a:pt x="0" y="461784"/>
                </a:lnTo>
              </a:path>
            </a:pathLst>
          </a:custGeom>
          <a:ln w="3175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6750" y="3832859"/>
            <a:ext cx="8121650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36750" y="459460"/>
            <a:ext cx="8121650" cy="214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800850"/>
            <a:ext cx="1936750" cy="971550"/>
          </a:xfrm>
          <a:custGeom>
            <a:avLst/>
            <a:gdLst/>
            <a:ahLst/>
            <a:cxnLst/>
            <a:rect l="l" t="t" r="r" b="b"/>
            <a:pathLst>
              <a:path w="1936750" h="971550">
                <a:moveTo>
                  <a:pt x="0" y="971550"/>
                </a:moveTo>
                <a:lnTo>
                  <a:pt x="1936750" y="971550"/>
                </a:lnTo>
                <a:lnTo>
                  <a:pt x="1936750" y="0"/>
                </a:lnTo>
                <a:lnTo>
                  <a:pt x="0" y="0"/>
                </a:lnTo>
                <a:lnTo>
                  <a:pt x="0" y="97155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60375"/>
            <a:ext cx="1936750" cy="4397375"/>
          </a:xfrm>
          <a:custGeom>
            <a:avLst/>
            <a:gdLst/>
            <a:ahLst/>
            <a:cxnLst/>
            <a:rect l="l" t="t" r="r" b="b"/>
            <a:pathLst>
              <a:path w="1936750" h="4397375">
                <a:moveTo>
                  <a:pt x="0" y="4397375"/>
                </a:moveTo>
                <a:lnTo>
                  <a:pt x="1936750" y="4397375"/>
                </a:lnTo>
                <a:lnTo>
                  <a:pt x="1936750" y="0"/>
                </a:lnTo>
                <a:lnTo>
                  <a:pt x="0" y="0"/>
                </a:lnTo>
                <a:lnTo>
                  <a:pt x="0" y="4397375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0058400" cy="460375"/>
          </a:xfrm>
          <a:custGeom>
            <a:avLst/>
            <a:gdLst/>
            <a:ahLst/>
            <a:cxnLst/>
            <a:rect l="l" t="t" r="r" b="b"/>
            <a:pathLst>
              <a:path w="10058400" h="460375">
                <a:moveTo>
                  <a:pt x="0" y="460375"/>
                </a:moveTo>
                <a:lnTo>
                  <a:pt x="10058400" y="460375"/>
                </a:lnTo>
                <a:lnTo>
                  <a:pt x="10058400" y="0"/>
                </a:lnTo>
                <a:lnTo>
                  <a:pt x="0" y="0"/>
                </a:lnTo>
                <a:lnTo>
                  <a:pt x="0" y="460375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5900" y="212723"/>
            <a:ext cx="27876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ershe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508" y="2894816"/>
            <a:ext cx="3136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55%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508" y="3180566"/>
            <a:ext cx="165735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all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seasonal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homes lo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4212" y="3149100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0996" y="3822700"/>
            <a:ext cx="36068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1876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996" y="4108450"/>
            <a:ext cx="1595120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Number of building permits issued per d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2000 th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ough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4212" y="4064687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2119" y="518297"/>
            <a:ext cx="8324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65.2 million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119" y="804047"/>
            <a:ext cx="175069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Number of housing units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2010, 51% of the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4823" y="794642"/>
            <a:ext cx="655955" cy="1270"/>
          </a:xfrm>
          <a:custGeom>
            <a:avLst/>
            <a:gdLst/>
            <a:ahLst/>
            <a:cxnLst/>
            <a:rect l="l" t="t" r="r" b="b"/>
            <a:pathLst>
              <a:path w="655955" h="1270">
                <a:moveTo>
                  <a:pt x="0" y="825"/>
                </a:moveTo>
                <a:lnTo>
                  <a:pt x="655929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837" y="1744789"/>
            <a:ext cx="655955" cy="3810"/>
          </a:xfrm>
          <a:custGeom>
            <a:avLst/>
            <a:gdLst/>
            <a:ahLst/>
            <a:cxnLst/>
            <a:rect l="l" t="t" r="r" b="b"/>
            <a:pathLst>
              <a:path w="655955" h="3810">
                <a:moveTo>
                  <a:pt x="0" y="3695"/>
                </a:moveTo>
                <a:lnTo>
                  <a:pt x="6559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76895" y="84237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4082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51745" y="84237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4082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99893" y="1319898"/>
            <a:ext cx="0" cy="1792605"/>
          </a:xfrm>
          <a:custGeom>
            <a:avLst/>
            <a:gdLst/>
            <a:ahLst/>
            <a:cxnLst/>
            <a:rect l="l" t="t" r="r" b="b"/>
            <a:pathLst>
              <a:path w="0" h="1792605">
                <a:moveTo>
                  <a:pt x="0" y="0"/>
                </a:moveTo>
                <a:lnTo>
                  <a:pt x="0" y="1792274"/>
                </a:lnTo>
              </a:path>
            </a:pathLst>
          </a:custGeom>
          <a:ln w="12560">
            <a:solidFill>
              <a:srgbClr val="BCD6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57740" y="1319898"/>
            <a:ext cx="278765" cy="1792605"/>
          </a:xfrm>
          <a:custGeom>
            <a:avLst/>
            <a:gdLst/>
            <a:ahLst/>
            <a:cxnLst/>
            <a:rect l="l" t="t" r="r" b="b"/>
            <a:pathLst>
              <a:path w="278764" h="1792605">
                <a:moveTo>
                  <a:pt x="278752" y="1792274"/>
                </a:moveTo>
                <a:lnTo>
                  <a:pt x="0" y="1792274"/>
                </a:lnTo>
                <a:lnTo>
                  <a:pt x="0" y="0"/>
                </a:lnTo>
                <a:lnTo>
                  <a:pt x="278752" y="0"/>
                </a:lnTo>
                <a:lnTo>
                  <a:pt x="278752" y="179227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15880" y="1319898"/>
            <a:ext cx="278765" cy="41275"/>
          </a:xfrm>
          <a:custGeom>
            <a:avLst/>
            <a:gdLst/>
            <a:ahLst/>
            <a:cxnLst/>
            <a:rect l="l" t="t" r="r" b="b"/>
            <a:pathLst>
              <a:path w="278764" h="41275">
                <a:moveTo>
                  <a:pt x="0" y="40665"/>
                </a:moveTo>
                <a:lnTo>
                  <a:pt x="278752" y="40665"/>
                </a:lnTo>
                <a:lnTo>
                  <a:pt x="278752" y="0"/>
                </a:lnTo>
                <a:lnTo>
                  <a:pt x="0" y="0"/>
                </a:lnTo>
                <a:lnTo>
                  <a:pt x="0" y="40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15880" y="1432229"/>
            <a:ext cx="278765" cy="1680210"/>
          </a:xfrm>
          <a:custGeom>
            <a:avLst/>
            <a:gdLst/>
            <a:ahLst/>
            <a:cxnLst/>
            <a:rect l="l" t="t" r="r" b="b"/>
            <a:pathLst>
              <a:path w="278764" h="1680210">
                <a:moveTo>
                  <a:pt x="0" y="1679943"/>
                </a:moveTo>
                <a:lnTo>
                  <a:pt x="278752" y="1679943"/>
                </a:lnTo>
                <a:lnTo>
                  <a:pt x="278752" y="0"/>
                </a:lnTo>
                <a:lnTo>
                  <a:pt x="0" y="0"/>
                </a:lnTo>
                <a:lnTo>
                  <a:pt x="0" y="167994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83074" y="1332179"/>
            <a:ext cx="278765" cy="28575"/>
          </a:xfrm>
          <a:custGeom>
            <a:avLst/>
            <a:gdLst/>
            <a:ahLst/>
            <a:cxnLst/>
            <a:rect l="l" t="t" r="r" b="b"/>
            <a:pathLst>
              <a:path w="278764" h="28575">
                <a:moveTo>
                  <a:pt x="0" y="28384"/>
                </a:moveTo>
                <a:lnTo>
                  <a:pt x="278752" y="28384"/>
                </a:lnTo>
                <a:lnTo>
                  <a:pt x="278752" y="0"/>
                </a:lnTo>
                <a:lnTo>
                  <a:pt x="0" y="0"/>
                </a:lnTo>
                <a:lnTo>
                  <a:pt x="0" y="2838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83074" y="1432229"/>
            <a:ext cx="278765" cy="1692275"/>
          </a:xfrm>
          <a:custGeom>
            <a:avLst/>
            <a:gdLst/>
            <a:ahLst/>
            <a:cxnLst/>
            <a:rect l="l" t="t" r="r" b="b"/>
            <a:pathLst>
              <a:path w="278764" h="1692275">
                <a:moveTo>
                  <a:pt x="0" y="1692224"/>
                </a:moveTo>
                <a:lnTo>
                  <a:pt x="278752" y="1692224"/>
                </a:lnTo>
                <a:lnTo>
                  <a:pt x="278752" y="0"/>
                </a:lnTo>
                <a:lnTo>
                  <a:pt x="0" y="0"/>
                </a:lnTo>
                <a:lnTo>
                  <a:pt x="0" y="169222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45710" y="1319898"/>
            <a:ext cx="278765" cy="41275"/>
          </a:xfrm>
          <a:custGeom>
            <a:avLst/>
            <a:gdLst/>
            <a:ahLst/>
            <a:cxnLst/>
            <a:rect l="l" t="t" r="r" b="b"/>
            <a:pathLst>
              <a:path w="278764" h="41275">
                <a:moveTo>
                  <a:pt x="0" y="40665"/>
                </a:moveTo>
                <a:lnTo>
                  <a:pt x="278752" y="40665"/>
                </a:lnTo>
                <a:lnTo>
                  <a:pt x="278752" y="0"/>
                </a:lnTo>
                <a:lnTo>
                  <a:pt x="0" y="0"/>
                </a:lnTo>
                <a:lnTo>
                  <a:pt x="0" y="4066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45710" y="1432229"/>
            <a:ext cx="278765" cy="1680210"/>
          </a:xfrm>
          <a:custGeom>
            <a:avLst/>
            <a:gdLst/>
            <a:ahLst/>
            <a:cxnLst/>
            <a:rect l="l" t="t" r="r" b="b"/>
            <a:pathLst>
              <a:path w="278764" h="1680210">
                <a:moveTo>
                  <a:pt x="0" y="1679943"/>
                </a:moveTo>
                <a:lnTo>
                  <a:pt x="278752" y="1679943"/>
                </a:lnTo>
                <a:lnTo>
                  <a:pt x="278752" y="0"/>
                </a:lnTo>
                <a:lnTo>
                  <a:pt x="0" y="0"/>
                </a:lnTo>
                <a:lnTo>
                  <a:pt x="0" y="167994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62706" y="1360563"/>
            <a:ext cx="2153920" cy="71755"/>
          </a:xfrm>
          <a:custGeom>
            <a:avLst/>
            <a:gdLst/>
            <a:ahLst/>
            <a:cxnLst/>
            <a:rect l="l" t="t" r="r" b="b"/>
            <a:pathLst>
              <a:path w="2153920" h="71755">
                <a:moveTo>
                  <a:pt x="2153539" y="0"/>
                </a:moveTo>
                <a:lnTo>
                  <a:pt x="0" y="0"/>
                </a:lnTo>
                <a:lnTo>
                  <a:pt x="0" y="71666"/>
                </a:lnTo>
                <a:lnTo>
                  <a:pt x="2153539" y="71666"/>
                </a:lnTo>
                <a:lnTo>
                  <a:pt x="215353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62706" y="1539709"/>
            <a:ext cx="709295" cy="71755"/>
          </a:xfrm>
          <a:custGeom>
            <a:avLst/>
            <a:gdLst/>
            <a:ahLst/>
            <a:cxnLst/>
            <a:rect l="l" t="t" r="r" b="b"/>
            <a:pathLst>
              <a:path w="709295" h="71755">
                <a:moveTo>
                  <a:pt x="708888" y="0"/>
                </a:moveTo>
                <a:lnTo>
                  <a:pt x="0" y="0"/>
                </a:lnTo>
                <a:lnTo>
                  <a:pt x="0" y="71653"/>
                </a:lnTo>
                <a:lnTo>
                  <a:pt x="708888" y="71653"/>
                </a:lnTo>
                <a:lnTo>
                  <a:pt x="70888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62706" y="1718830"/>
            <a:ext cx="602615" cy="71755"/>
          </a:xfrm>
          <a:custGeom>
            <a:avLst/>
            <a:gdLst/>
            <a:ahLst/>
            <a:cxnLst/>
            <a:rect l="l" t="t" r="r" b="b"/>
            <a:pathLst>
              <a:path w="602614" h="71755">
                <a:moveTo>
                  <a:pt x="602246" y="0"/>
                </a:moveTo>
                <a:lnTo>
                  <a:pt x="0" y="0"/>
                </a:lnTo>
                <a:lnTo>
                  <a:pt x="0" y="71653"/>
                </a:lnTo>
                <a:lnTo>
                  <a:pt x="602246" y="71653"/>
                </a:lnTo>
                <a:lnTo>
                  <a:pt x="60224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62706" y="1898891"/>
            <a:ext cx="546735" cy="71755"/>
          </a:xfrm>
          <a:custGeom>
            <a:avLst/>
            <a:gdLst/>
            <a:ahLst/>
            <a:cxnLst/>
            <a:rect l="l" t="t" r="r" b="b"/>
            <a:pathLst>
              <a:path w="546735" h="71755">
                <a:moveTo>
                  <a:pt x="546252" y="0"/>
                </a:moveTo>
                <a:lnTo>
                  <a:pt x="0" y="0"/>
                </a:lnTo>
                <a:lnTo>
                  <a:pt x="0" y="71653"/>
                </a:lnTo>
                <a:lnTo>
                  <a:pt x="546252" y="71653"/>
                </a:lnTo>
                <a:lnTo>
                  <a:pt x="54625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62706" y="2078024"/>
            <a:ext cx="346075" cy="71755"/>
          </a:xfrm>
          <a:custGeom>
            <a:avLst/>
            <a:gdLst/>
            <a:ahLst/>
            <a:cxnLst/>
            <a:rect l="l" t="t" r="r" b="b"/>
            <a:pathLst>
              <a:path w="346075" h="71755">
                <a:moveTo>
                  <a:pt x="346011" y="0"/>
                </a:moveTo>
                <a:lnTo>
                  <a:pt x="0" y="0"/>
                </a:lnTo>
                <a:lnTo>
                  <a:pt x="0" y="71653"/>
                </a:lnTo>
                <a:lnTo>
                  <a:pt x="346011" y="71653"/>
                </a:lnTo>
                <a:lnTo>
                  <a:pt x="34601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62706" y="2257170"/>
            <a:ext cx="302260" cy="71755"/>
          </a:xfrm>
          <a:custGeom>
            <a:avLst/>
            <a:gdLst/>
            <a:ahLst/>
            <a:cxnLst/>
            <a:rect l="l" t="t" r="r" b="b"/>
            <a:pathLst>
              <a:path w="302260" h="71755">
                <a:moveTo>
                  <a:pt x="302272" y="0"/>
                </a:moveTo>
                <a:lnTo>
                  <a:pt x="0" y="0"/>
                </a:lnTo>
                <a:lnTo>
                  <a:pt x="0" y="71640"/>
                </a:lnTo>
                <a:lnTo>
                  <a:pt x="302272" y="71640"/>
                </a:lnTo>
                <a:lnTo>
                  <a:pt x="30227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62706" y="2436304"/>
            <a:ext cx="287020" cy="71755"/>
          </a:xfrm>
          <a:custGeom>
            <a:avLst/>
            <a:gdLst/>
            <a:ahLst/>
            <a:cxnLst/>
            <a:rect l="l" t="t" r="r" b="b"/>
            <a:pathLst>
              <a:path w="287020" h="71755">
                <a:moveTo>
                  <a:pt x="286943" y="0"/>
                </a:moveTo>
                <a:lnTo>
                  <a:pt x="0" y="0"/>
                </a:lnTo>
                <a:lnTo>
                  <a:pt x="0" y="71653"/>
                </a:lnTo>
                <a:lnTo>
                  <a:pt x="286943" y="71653"/>
                </a:lnTo>
                <a:lnTo>
                  <a:pt x="28694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62706" y="2615438"/>
            <a:ext cx="250190" cy="71755"/>
          </a:xfrm>
          <a:custGeom>
            <a:avLst/>
            <a:gdLst/>
            <a:ahLst/>
            <a:cxnLst/>
            <a:rect l="l" t="t" r="r" b="b"/>
            <a:pathLst>
              <a:path w="250189" h="71755">
                <a:moveTo>
                  <a:pt x="250101" y="0"/>
                </a:moveTo>
                <a:lnTo>
                  <a:pt x="0" y="0"/>
                </a:lnTo>
                <a:lnTo>
                  <a:pt x="0" y="71653"/>
                </a:lnTo>
                <a:lnTo>
                  <a:pt x="250101" y="71653"/>
                </a:lnTo>
                <a:lnTo>
                  <a:pt x="25010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62706" y="2794584"/>
            <a:ext cx="226060" cy="71755"/>
          </a:xfrm>
          <a:custGeom>
            <a:avLst/>
            <a:gdLst/>
            <a:ahLst/>
            <a:cxnLst/>
            <a:rect l="l" t="t" r="r" b="b"/>
            <a:pathLst>
              <a:path w="226060" h="71755">
                <a:moveTo>
                  <a:pt x="225564" y="0"/>
                </a:moveTo>
                <a:lnTo>
                  <a:pt x="0" y="0"/>
                </a:lnTo>
                <a:lnTo>
                  <a:pt x="0" y="71653"/>
                </a:lnTo>
                <a:lnTo>
                  <a:pt x="225564" y="71653"/>
                </a:lnTo>
                <a:lnTo>
                  <a:pt x="22556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62706" y="2973704"/>
            <a:ext cx="222885" cy="71755"/>
          </a:xfrm>
          <a:custGeom>
            <a:avLst/>
            <a:gdLst/>
            <a:ahLst/>
            <a:cxnLst/>
            <a:rect l="l" t="t" r="r" b="b"/>
            <a:pathLst>
              <a:path w="222885" h="71755">
                <a:moveTo>
                  <a:pt x="222478" y="0"/>
                </a:moveTo>
                <a:lnTo>
                  <a:pt x="0" y="0"/>
                </a:lnTo>
                <a:lnTo>
                  <a:pt x="0" y="71653"/>
                </a:lnTo>
                <a:lnTo>
                  <a:pt x="222478" y="71653"/>
                </a:lnTo>
                <a:lnTo>
                  <a:pt x="22247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7781329" y="6766360"/>
            <a:ext cx="1774189" cy="4705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2280" algn="l"/>
                <a:tab pos="912494" algn="l"/>
                <a:tab pos="1362710" algn="l"/>
              </a:tabLst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2004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2006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2008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  <a:p>
            <a:pPr marL="339725">
              <a:lnSpc>
                <a:spcPct val="100000"/>
              </a:lnSpc>
              <a:spcBef>
                <a:spcPts val="110"/>
              </a:spcBef>
            </a:pP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endParaRPr sz="9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580"/>
              </a:spcBef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2011c;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119" y="1478981"/>
            <a:ext cx="3136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2119" y="1764731"/>
            <a:ext cx="1790700" cy="990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seasonal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housing units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2000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2010. </a:t>
            </a:r>
            <a:r>
              <a:rPr dirty="0" sz="1100" spc="-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housing units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eased 9%.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74389" y="1297179"/>
            <a:ext cx="770890" cy="177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74930" marR="5080" indent="387350">
              <a:lnSpc>
                <a:spcPct val="1328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Maine Minneso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South Ca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olina</a:t>
            </a:r>
            <a:endParaRPr sz="900">
              <a:latin typeface="Calibri"/>
              <a:cs typeface="Calibri"/>
            </a:endParaRPr>
          </a:p>
          <a:p>
            <a:pPr algn="r" marL="433070" marR="9525" indent="-118110">
              <a:lnSpc>
                <a:spcPct val="1328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Del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Florida</a:t>
            </a:r>
            <a:endParaRPr sz="900">
              <a:latin typeface="Calibri"/>
              <a:cs typeface="Calibri"/>
            </a:endParaRPr>
          </a:p>
          <a:p>
            <a:pPr algn="r" marL="73660" marR="9525" indent="-61594">
              <a:lnSpc>
                <a:spcPct val="1328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w Ham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shi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North Ca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olina</a:t>
            </a:r>
            <a:endParaRPr sz="900">
              <a:latin typeface="Calibri"/>
              <a:cs typeface="Calibri"/>
            </a:endParaRPr>
          </a:p>
          <a:p>
            <a:pPr algn="r" marL="327660" marR="9525" indent="128270">
              <a:lnSpc>
                <a:spcPct val="1328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Alas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Michi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H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aii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21443" y="1309879"/>
            <a:ext cx="713740" cy="176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173990" marR="5080" indent="205740">
              <a:lnSpc>
                <a:spcPct val="1318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Florida Michi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Cali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ornia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w </a:t>
            </a:r>
            <a:r>
              <a:rPr dirty="0" sz="900" spc="-7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ork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w Je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  <a:spcBef>
                <a:spcPts val="340"/>
              </a:spcBef>
            </a:pPr>
            <a:r>
              <a:rPr dirty="0" sz="900">
                <a:latin typeface="Calibri"/>
                <a:cs typeface="Calibri"/>
              </a:rPr>
              <a:t>Massachus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5">
                <a:latin typeface="Calibri"/>
                <a:cs typeface="Calibri"/>
              </a:rPr>
              <a:t>tts</a:t>
            </a:r>
            <a:endParaRPr sz="900">
              <a:latin typeface="Calibri"/>
              <a:cs typeface="Calibri"/>
            </a:endParaRPr>
          </a:p>
          <a:p>
            <a:pPr algn="just" marL="16510" marR="9525" indent="383540">
              <a:lnSpc>
                <a:spcPct val="1318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Maine North Ca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olina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South Ca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olina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40"/>
              </a:spcBef>
            </a:pPr>
            <a:r>
              <a:rPr dirty="0" sz="900" spc="-8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15811" y="3155048"/>
            <a:ext cx="23615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196215" algn="l"/>
              </a:tabLst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dirty="0" sz="9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dirty="0" sz="9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300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 </a:t>
            </a:r>
            <a:r>
              <a:rPr dirty="0" sz="900" spc="-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400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500   </a:t>
            </a:r>
            <a:r>
              <a:rPr dirty="0" sz="9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600    </a:t>
            </a:r>
            <a:r>
              <a:rPr dirty="0" sz="900" spc="-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700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   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800</a:t>
            </a:r>
            <a:endParaRPr sz="900">
              <a:latin typeface="Calibri"/>
              <a:cs typeface="Calibri"/>
            </a:endParaRPr>
          </a:p>
          <a:p>
            <a:pPr algn="ctr" marL="8255">
              <a:lnSpc>
                <a:spcPct val="100000"/>
              </a:lnSpc>
              <a:spcBef>
                <a:spcPts val="6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Seasonal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Homes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(Thousand)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39398" y="5072512"/>
            <a:ext cx="254000" cy="11010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87655" marR="5080" indent="-27559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Building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ermits Issued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(Thousand)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15263" y="5072512"/>
            <a:ext cx="254000" cy="11010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87655" marR="5080" indent="-27559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Building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ermits Issued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(Thousand)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16605" y="4764290"/>
            <a:ext cx="2551430" cy="394335"/>
          </a:xfrm>
          <a:custGeom>
            <a:avLst/>
            <a:gdLst/>
            <a:ahLst/>
            <a:cxnLst/>
            <a:rect l="l" t="t" r="r" b="b"/>
            <a:pathLst>
              <a:path w="2551429" h="394335">
                <a:moveTo>
                  <a:pt x="2551239" y="393712"/>
                </a:moveTo>
                <a:lnTo>
                  <a:pt x="0" y="393712"/>
                </a:lnTo>
                <a:lnTo>
                  <a:pt x="0" y="0"/>
                </a:lnTo>
                <a:lnTo>
                  <a:pt x="2551239" y="0"/>
                </a:lnTo>
                <a:lnTo>
                  <a:pt x="2551239" y="39371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16605" y="5551728"/>
            <a:ext cx="2551430" cy="394335"/>
          </a:xfrm>
          <a:custGeom>
            <a:avLst/>
            <a:gdLst/>
            <a:ahLst/>
            <a:cxnLst/>
            <a:rect l="l" t="t" r="r" b="b"/>
            <a:pathLst>
              <a:path w="2551429" h="394335">
                <a:moveTo>
                  <a:pt x="2551239" y="393712"/>
                </a:moveTo>
                <a:lnTo>
                  <a:pt x="0" y="393712"/>
                </a:lnTo>
                <a:lnTo>
                  <a:pt x="0" y="0"/>
                </a:lnTo>
                <a:lnTo>
                  <a:pt x="2551239" y="0"/>
                </a:lnTo>
                <a:lnTo>
                  <a:pt x="2551239" y="39371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16605" y="6343154"/>
            <a:ext cx="2551430" cy="394335"/>
          </a:xfrm>
          <a:custGeom>
            <a:avLst/>
            <a:gdLst/>
            <a:ahLst/>
            <a:cxnLst/>
            <a:rect l="l" t="t" r="r" b="b"/>
            <a:pathLst>
              <a:path w="2551429" h="394334">
                <a:moveTo>
                  <a:pt x="2551239" y="393712"/>
                </a:moveTo>
                <a:lnTo>
                  <a:pt x="0" y="393712"/>
                </a:lnTo>
                <a:lnTo>
                  <a:pt x="0" y="0"/>
                </a:lnTo>
                <a:lnTo>
                  <a:pt x="2551239" y="0"/>
                </a:lnTo>
                <a:lnTo>
                  <a:pt x="2551239" y="39371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127543" y="5558419"/>
            <a:ext cx="2349500" cy="890269"/>
          </a:xfrm>
          <a:custGeom>
            <a:avLst/>
            <a:gdLst/>
            <a:ahLst/>
            <a:cxnLst/>
            <a:rect l="l" t="t" r="r" b="b"/>
            <a:pathLst>
              <a:path w="2349500" h="890270">
                <a:moveTo>
                  <a:pt x="1210524" y="33210"/>
                </a:moveTo>
                <a:lnTo>
                  <a:pt x="1173619" y="33210"/>
                </a:lnTo>
                <a:lnTo>
                  <a:pt x="1178013" y="34671"/>
                </a:lnTo>
                <a:lnTo>
                  <a:pt x="1175491" y="35162"/>
                </a:lnTo>
                <a:lnTo>
                  <a:pt x="1406321" y="275856"/>
                </a:lnTo>
                <a:lnTo>
                  <a:pt x="1638338" y="564019"/>
                </a:lnTo>
                <a:lnTo>
                  <a:pt x="1871713" y="807389"/>
                </a:lnTo>
                <a:lnTo>
                  <a:pt x="1873072" y="808837"/>
                </a:lnTo>
                <a:lnTo>
                  <a:pt x="1874075" y="808837"/>
                </a:lnTo>
                <a:lnTo>
                  <a:pt x="2106777" y="889711"/>
                </a:lnTo>
                <a:lnTo>
                  <a:pt x="2108123" y="889711"/>
                </a:lnTo>
                <a:lnTo>
                  <a:pt x="2340825" y="878166"/>
                </a:lnTo>
                <a:lnTo>
                  <a:pt x="2345220" y="878166"/>
                </a:lnTo>
                <a:lnTo>
                  <a:pt x="2348941" y="870204"/>
                </a:lnTo>
                <a:lnTo>
                  <a:pt x="2348598" y="860844"/>
                </a:lnTo>
                <a:lnTo>
                  <a:pt x="2348598" y="855789"/>
                </a:lnTo>
                <a:lnTo>
                  <a:pt x="2109139" y="855789"/>
                </a:lnTo>
                <a:lnTo>
                  <a:pt x="1880638" y="776338"/>
                </a:lnTo>
                <a:lnTo>
                  <a:pt x="1878812" y="776338"/>
                </a:lnTo>
                <a:lnTo>
                  <a:pt x="1876437" y="774877"/>
                </a:lnTo>
                <a:lnTo>
                  <a:pt x="1877411" y="774877"/>
                </a:lnTo>
                <a:lnTo>
                  <a:pt x="1646796" y="534416"/>
                </a:lnTo>
                <a:lnTo>
                  <a:pt x="1413421" y="244805"/>
                </a:lnTo>
                <a:lnTo>
                  <a:pt x="1210524" y="33210"/>
                </a:lnTo>
                <a:close/>
              </a:path>
              <a:path w="2349500" h="890270">
                <a:moveTo>
                  <a:pt x="2344877" y="843495"/>
                </a:moveTo>
                <a:lnTo>
                  <a:pt x="2340483" y="843495"/>
                </a:lnTo>
                <a:lnTo>
                  <a:pt x="2107780" y="855040"/>
                </a:lnTo>
                <a:lnTo>
                  <a:pt x="2109139" y="855789"/>
                </a:lnTo>
                <a:lnTo>
                  <a:pt x="2348598" y="855789"/>
                </a:lnTo>
                <a:lnTo>
                  <a:pt x="2348598" y="851446"/>
                </a:lnTo>
                <a:lnTo>
                  <a:pt x="2344877" y="843495"/>
                </a:lnTo>
                <a:close/>
              </a:path>
              <a:path w="2349500" h="890270">
                <a:moveTo>
                  <a:pt x="1876437" y="774877"/>
                </a:moveTo>
                <a:lnTo>
                  <a:pt x="1878812" y="776338"/>
                </a:lnTo>
                <a:lnTo>
                  <a:pt x="1877899" y="775386"/>
                </a:lnTo>
                <a:lnTo>
                  <a:pt x="1876437" y="774877"/>
                </a:lnTo>
                <a:close/>
              </a:path>
              <a:path w="2349500" h="890270">
                <a:moveTo>
                  <a:pt x="1877899" y="775386"/>
                </a:moveTo>
                <a:lnTo>
                  <a:pt x="1878812" y="776338"/>
                </a:lnTo>
                <a:lnTo>
                  <a:pt x="1880638" y="776338"/>
                </a:lnTo>
                <a:lnTo>
                  <a:pt x="1877899" y="775386"/>
                </a:lnTo>
                <a:close/>
              </a:path>
              <a:path w="2349500" h="890270">
                <a:moveTo>
                  <a:pt x="1877411" y="774877"/>
                </a:moveTo>
                <a:lnTo>
                  <a:pt x="1876437" y="774877"/>
                </a:lnTo>
                <a:lnTo>
                  <a:pt x="1877899" y="775386"/>
                </a:lnTo>
                <a:lnTo>
                  <a:pt x="1877411" y="774877"/>
                </a:lnTo>
                <a:close/>
              </a:path>
              <a:path w="2349500" h="890270">
                <a:moveTo>
                  <a:pt x="240817" y="311988"/>
                </a:moveTo>
                <a:lnTo>
                  <a:pt x="3721" y="311988"/>
                </a:lnTo>
                <a:lnTo>
                  <a:pt x="0" y="319913"/>
                </a:lnTo>
                <a:lnTo>
                  <a:pt x="0" y="339420"/>
                </a:lnTo>
                <a:lnTo>
                  <a:pt x="3721" y="346633"/>
                </a:lnTo>
                <a:lnTo>
                  <a:pt x="242163" y="346633"/>
                </a:lnTo>
                <a:lnTo>
                  <a:pt x="339750" y="312712"/>
                </a:lnTo>
                <a:lnTo>
                  <a:pt x="239801" y="312712"/>
                </a:lnTo>
                <a:lnTo>
                  <a:pt x="240817" y="311988"/>
                </a:lnTo>
                <a:close/>
              </a:path>
              <a:path w="2349500" h="890270">
                <a:moveTo>
                  <a:pt x="1178013" y="0"/>
                </a:moveTo>
                <a:lnTo>
                  <a:pt x="1176324" y="723"/>
                </a:lnTo>
                <a:lnTo>
                  <a:pt x="937539" y="46939"/>
                </a:lnTo>
                <a:lnTo>
                  <a:pt x="705192" y="150939"/>
                </a:lnTo>
                <a:lnTo>
                  <a:pt x="239801" y="312712"/>
                </a:lnTo>
                <a:lnTo>
                  <a:pt x="339750" y="312712"/>
                </a:lnTo>
                <a:lnTo>
                  <a:pt x="707555" y="184861"/>
                </a:lnTo>
                <a:lnTo>
                  <a:pt x="940600" y="80886"/>
                </a:lnTo>
                <a:lnTo>
                  <a:pt x="1175491" y="35162"/>
                </a:lnTo>
                <a:lnTo>
                  <a:pt x="1173619" y="33210"/>
                </a:lnTo>
                <a:lnTo>
                  <a:pt x="1210524" y="33210"/>
                </a:lnTo>
                <a:lnTo>
                  <a:pt x="1179372" y="723"/>
                </a:lnTo>
                <a:lnTo>
                  <a:pt x="1178013" y="0"/>
                </a:lnTo>
                <a:close/>
              </a:path>
              <a:path w="2349500" h="890270">
                <a:moveTo>
                  <a:pt x="1173619" y="33210"/>
                </a:moveTo>
                <a:lnTo>
                  <a:pt x="1175491" y="35162"/>
                </a:lnTo>
                <a:lnTo>
                  <a:pt x="1178013" y="34671"/>
                </a:lnTo>
                <a:lnTo>
                  <a:pt x="1173619" y="3321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127537" y="5211782"/>
            <a:ext cx="2348865" cy="1121410"/>
          </a:xfrm>
          <a:custGeom>
            <a:avLst/>
            <a:gdLst/>
            <a:ahLst/>
            <a:cxnLst/>
            <a:rect l="l" t="t" r="r" b="b"/>
            <a:pathLst>
              <a:path w="2348865" h="1121410">
                <a:moveTo>
                  <a:pt x="1210524" y="33197"/>
                </a:moveTo>
                <a:lnTo>
                  <a:pt x="1173632" y="33197"/>
                </a:lnTo>
                <a:lnTo>
                  <a:pt x="1178369" y="34658"/>
                </a:lnTo>
                <a:lnTo>
                  <a:pt x="1175763" y="35420"/>
                </a:lnTo>
                <a:lnTo>
                  <a:pt x="1406334" y="275869"/>
                </a:lnTo>
                <a:lnTo>
                  <a:pt x="1638007" y="598678"/>
                </a:lnTo>
                <a:lnTo>
                  <a:pt x="1870367" y="990079"/>
                </a:lnTo>
                <a:lnTo>
                  <a:pt x="1871052" y="991539"/>
                </a:lnTo>
                <a:lnTo>
                  <a:pt x="1872056" y="992987"/>
                </a:lnTo>
                <a:lnTo>
                  <a:pt x="1873415" y="993698"/>
                </a:lnTo>
                <a:lnTo>
                  <a:pt x="2106104" y="1120800"/>
                </a:lnTo>
                <a:lnTo>
                  <a:pt x="2345220" y="1120800"/>
                </a:lnTo>
                <a:lnTo>
                  <a:pt x="2348611" y="1113586"/>
                </a:lnTo>
                <a:lnTo>
                  <a:pt x="2348611" y="1094079"/>
                </a:lnTo>
                <a:lnTo>
                  <a:pt x="2345539" y="1086878"/>
                </a:lnTo>
                <a:lnTo>
                  <a:pt x="2109825" y="1086878"/>
                </a:lnTo>
                <a:lnTo>
                  <a:pt x="2107793" y="1086129"/>
                </a:lnTo>
                <a:lnTo>
                  <a:pt x="2108454" y="1086129"/>
                </a:lnTo>
                <a:lnTo>
                  <a:pt x="1883761" y="963371"/>
                </a:lnTo>
                <a:lnTo>
                  <a:pt x="1880171" y="963371"/>
                </a:lnTo>
                <a:lnTo>
                  <a:pt x="1877136" y="959751"/>
                </a:lnTo>
                <a:lnTo>
                  <a:pt x="1878032" y="959751"/>
                </a:lnTo>
                <a:lnTo>
                  <a:pt x="1647139" y="569074"/>
                </a:lnTo>
                <a:lnTo>
                  <a:pt x="1413421" y="244792"/>
                </a:lnTo>
                <a:lnTo>
                  <a:pt x="1210524" y="33197"/>
                </a:lnTo>
                <a:close/>
              </a:path>
              <a:path w="2348865" h="1121410">
                <a:moveTo>
                  <a:pt x="2108454" y="1086129"/>
                </a:moveTo>
                <a:lnTo>
                  <a:pt x="2107793" y="1086129"/>
                </a:lnTo>
                <a:lnTo>
                  <a:pt x="2109825" y="1086878"/>
                </a:lnTo>
                <a:lnTo>
                  <a:pt x="2108454" y="1086129"/>
                </a:lnTo>
                <a:close/>
              </a:path>
              <a:path w="2348865" h="1121410">
                <a:moveTo>
                  <a:pt x="2345220" y="1086129"/>
                </a:moveTo>
                <a:lnTo>
                  <a:pt x="2108454" y="1086129"/>
                </a:lnTo>
                <a:lnTo>
                  <a:pt x="2109825" y="1086878"/>
                </a:lnTo>
                <a:lnTo>
                  <a:pt x="2345539" y="1086878"/>
                </a:lnTo>
                <a:lnTo>
                  <a:pt x="2345220" y="1086129"/>
                </a:lnTo>
                <a:close/>
              </a:path>
              <a:path w="2348865" h="1121410">
                <a:moveTo>
                  <a:pt x="1877136" y="959751"/>
                </a:moveTo>
                <a:lnTo>
                  <a:pt x="1880171" y="963371"/>
                </a:lnTo>
                <a:lnTo>
                  <a:pt x="1878459" y="960474"/>
                </a:lnTo>
                <a:lnTo>
                  <a:pt x="1877136" y="959751"/>
                </a:lnTo>
                <a:close/>
              </a:path>
              <a:path w="2348865" h="1121410">
                <a:moveTo>
                  <a:pt x="1878459" y="960474"/>
                </a:moveTo>
                <a:lnTo>
                  <a:pt x="1880171" y="963371"/>
                </a:lnTo>
                <a:lnTo>
                  <a:pt x="1883761" y="963371"/>
                </a:lnTo>
                <a:lnTo>
                  <a:pt x="1878459" y="960474"/>
                </a:lnTo>
                <a:close/>
              </a:path>
              <a:path w="2348865" h="1121410">
                <a:moveTo>
                  <a:pt x="1878032" y="959751"/>
                </a:moveTo>
                <a:lnTo>
                  <a:pt x="1877136" y="959751"/>
                </a:lnTo>
                <a:lnTo>
                  <a:pt x="1878459" y="960474"/>
                </a:lnTo>
                <a:lnTo>
                  <a:pt x="1878032" y="959751"/>
                </a:lnTo>
                <a:close/>
              </a:path>
              <a:path w="2348865" h="1121410">
                <a:moveTo>
                  <a:pt x="1177696" y="0"/>
                </a:moveTo>
                <a:lnTo>
                  <a:pt x="1176007" y="711"/>
                </a:lnTo>
                <a:lnTo>
                  <a:pt x="936866" y="70040"/>
                </a:lnTo>
                <a:lnTo>
                  <a:pt x="704850" y="208699"/>
                </a:lnTo>
                <a:lnTo>
                  <a:pt x="472490" y="312686"/>
                </a:lnTo>
                <a:lnTo>
                  <a:pt x="240474" y="393573"/>
                </a:lnTo>
                <a:lnTo>
                  <a:pt x="7785" y="428244"/>
                </a:lnTo>
                <a:lnTo>
                  <a:pt x="3390" y="428244"/>
                </a:lnTo>
                <a:lnTo>
                  <a:pt x="0" y="436918"/>
                </a:lnTo>
                <a:lnTo>
                  <a:pt x="342" y="446290"/>
                </a:lnTo>
                <a:lnTo>
                  <a:pt x="342" y="455675"/>
                </a:lnTo>
                <a:lnTo>
                  <a:pt x="4406" y="462914"/>
                </a:lnTo>
                <a:lnTo>
                  <a:pt x="8801" y="462191"/>
                </a:lnTo>
                <a:lnTo>
                  <a:pt x="241490" y="427532"/>
                </a:lnTo>
                <a:lnTo>
                  <a:pt x="474865" y="346646"/>
                </a:lnTo>
                <a:lnTo>
                  <a:pt x="707898" y="242646"/>
                </a:lnTo>
                <a:lnTo>
                  <a:pt x="941273" y="104000"/>
                </a:lnTo>
                <a:lnTo>
                  <a:pt x="1175763" y="35420"/>
                </a:lnTo>
                <a:lnTo>
                  <a:pt x="1173632" y="33197"/>
                </a:lnTo>
                <a:lnTo>
                  <a:pt x="1210524" y="33197"/>
                </a:lnTo>
                <a:lnTo>
                  <a:pt x="1179372" y="711"/>
                </a:lnTo>
                <a:lnTo>
                  <a:pt x="1177696" y="0"/>
                </a:lnTo>
                <a:close/>
              </a:path>
              <a:path w="2348865" h="1121410">
                <a:moveTo>
                  <a:pt x="1173632" y="33197"/>
                </a:moveTo>
                <a:lnTo>
                  <a:pt x="1175763" y="35420"/>
                </a:lnTo>
                <a:lnTo>
                  <a:pt x="1178369" y="34658"/>
                </a:lnTo>
                <a:lnTo>
                  <a:pt x="1173632" y="33197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853758" y="6443395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53758" y="5890386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853758" y="5323319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853758" y="4764278"/>
            <a:ext cx="2570480" cy="294005"/>
          </a:xfrm>
          <a:custGeom>
            <a:avLst/>
            <a:gdLst/>
            <a:ahLst/>
            <a:cxnLst/>
            <a:rect l="l" t="t" r="r" b="b"/>
            <a:pathLst>
              <a:path w="2570479" h="294004">
                <a:moveTo>
                  <a:pt x="2570479" y="293471"/>
                </a:moveTo>
                <a:lnTo>
                  <a:pt x="0" y="293471"/>
                </a:lnTo>
                <a:lnTo>
                  <a:pt x="0" y="0"/>
                </a:lnTo>
                <a:lnTo>
                  <a:pt x="2570479" y="0"/>
                </a:lnTo>
                <a:lnTo>
                  <a:pt x="2570479" y="2934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965297" y="5054215"/>
            <a:ext cx="2348230" cy="1303655"/>
          </a:xfrm>
          <a:custGeom>
            <a:avLst/>
            <a:gdLst/>
            <a:ahLst/>
            <a:cxnLst/>
            <a:rect l="l" t="t" r="r" b="b"/>
            <a:pathLst>
              <a:path w="2348229" h="1303654">
                <a:moveTo>
                  <a:pt x="1869583" y="691488"/>
                </a:moveTo>
                <a:lnTo>
                  <a:pt x="2103183" y="1296593"/>
                </a:lnTo>
                <a:lnTo>
                  <a:pt x="2105228" y="1301343"/>
                </a:lnTo>
                <a:lnTo>
                  <a:pt x="2107945" y="1303375"/>
                </a:lnTo>
                <a:lnTo>
                  <a:pt x="2111019" y="1302689"/>
                </a:lnTo>
                <a:lnTo>
                  <a:pt x="2201710" y="1276921"/>
                </a:lnTo>
                <a:lnTo>
                  <a:pt x="2116480" y="1276921"/>
                </a:lnTo>
                <a:lnTo>
                  <a:pt x="2108631" y="1270812"/>
                </a:lnTo>
                <a:lnTo>
                  <a:pt x="2113579" y="1269406"/>
                </a:lnTo>
                <a:lnTo>
                  <a:pt x="1890977" y="692734"/>
                </a:lnTo>
                <a:lnTo>
                  <a:pt x="1870544" y="692734"/>
                </a:lnTo>
                <a:lnTo>
                  <a:pt x="1869583" y="691488"/>
                </a:lnTo>
                <a:close/>
              </a:path>
              <a:path w="2348229" h="1303654">
                <a:moveTo>
                  <a:pt x="2113579" y="1269406"/>
                </a:moveTo>
                <a:lnTo>
                  <a:pt x="2108631" y="1270812"/>
                </a:lnTo>
                <a:lnTo>
                  <a:pt x="2116480" y="1276921"/>
                </a:lnTo>
                <a:lnTo>
                  <a:pt x="2113579" y="1269406"/>
                </a:lnTo>
                <a:close/>
              </a:path>
              <a:path w="2348229" h="1303654">
                <a:moveTo>
                  <a:pt x="2342286" y="1204315"/>
                </a:moveTo>
                <a:lnTo>
                  <a:pt x="2337841" y="1205687"/>
                </a:lnTo>
                <a:lnTo>
                  <a:pt x="2113579" y="1269406"/>
                </a:lnTo>
                <a:lnTo>
                  <a:pt x="2116480" y="1276921"/>
                </a:lnTo>
                <a:lnTo>
                  <a:pt x="2201710" y="1276921"/>
                </a:lnTo>
                <a:lnTo>
                  <a:pt x="2340228" y="1237564"/>
                </a:lnTo>
                <a:lnTo>
                  <a:pt x="2344673" y="1236205"/>
                </a:lnTo>
                <a:lnTo>
                  <a:pt x="2347734" y="1228064"/>
                </a:lnTo>
                <a:lnTo>
                  <a:pt x="2346375" y="1210437"/>
                </a:lnTo>
                <a:lnTo>
                  <a:pt x="2342286" y="1204315"/>
                </a:lnTo>
                <a:close/>
              </a:path>
              <a:path w="2348229" h="1303654">
                <a:moveTo>
                  <a:pt x="1868500" y="688682"/>
                </a:moveTo>
                <a:lnTo>
                  <a:pt x="1869583" y="691488"/>
                </a:lnTo>
                <a:lnTo>
                  <a:pt x="1870544" y="692734"/>
                </a:lnTo>
                <a:lnTo>
                  <a:pt x="1868500" y="688682"/>
                </a:lnTo>
                <a:close/>
              </a:path>
              <a:path w="2348229" h="1303654">
                <a:moveTo>
                  <a:pt x="1889413" y="688682"/>
                </a:moveTo>
                <a:lnTo>
                  <a:pt x="1868500" y="688682"/>
                </a:lnTo>
                <a:lnTo>
                  <a:pt x="1870544" y="692734"/>
                </a:lnTo>
                <a:lnTo>
                  <a:pt x="1890977" y="692734"/>
                </a:lnTo>
                <a:lnTo>
                  <a:pt x="1889413" y="688682"/>
                </a:lnTo>
                <a:close/>
              </a:path>
              <a:path w="2348229" h="1303654">
                <a:moveTo>
                  <a:pt x="1635886" y="388772"/>
                </a:moveTo>
                <a:lnTo>
                  <a:pt x="1869583" y="691488"/>
                </a:lnTo>
                <a:lnTo>
                  <a:pt x="1868500" y="688682"/>
                </a:lnTo>
                <a:lnTo>
                  <a:pt x="1889413" y="688682"/>
                </a:lnTo>
                <a:lnTo>
                  <a:pt x="1881809" y="668985"/>
                </a:lnTo>
                <a:lnTo>
                  <a:pt x="1879765" y="664933"/>
                </a:lnTo>
                <a:lnTo>
                  <a:pt x="1667074" y="389445"/>
                </a:lnTo>
                <a:lnTo>
                  <a:pt x="1636902" y="389445"/>
                </a:lnTo>
                <a:lnTo>
                  <a:pt x="1635886" y="388772"/>
                </a:lnTo>
                <a:close/>
              </a:path>
              <a:path w="2348229" h="1303654">
                <a:moveTo>
                  <a:pt x="5118" y="509562"/>
                </a:moveTo>
                <a:lnTo>
                  <a:pt x="1028" y="515658"/>
                </a:lnTo>
                <a:lnTo>
                  <a:pt x="685" y="525157"/>
                </a:lnTo>
                <a:lnTo>
                  <a:pt x="0" y="533971"/>
                </a:lnTo>
                <a:lnTo>
                  <a:pt x="3073" y="542124"/>
                </a:lnTo>
                <a:lnTo>
                  <a:pt x="7848" y="542810"/>
                </a:lnTo>
                <a:lnTo>
                  <a:pt x="237058" y="597077"/>
                </a:lnTo>
                <a:lnTo>
                  <a:pt x="237743" y="597738"/>
                </a:lnTo>
                <a:lnTo>
                  <a:pt x="238772" y="597077"/>
                </a:lnTo>
                <a:lnTo>
                  <a:pt x="239788" y="597077"/>
                </a:lnTo>
                <a:lnTo>
                  <a:pt x="308751" y="565175"/>
                </a:lnTo>
                <a:lnTo>
                  <a:pt x="236029" y="565175"/>
                </a:lnTo>
                <a:lnTo>
                  <a:pt x="236958" y="564745"/>
                </a:lnTo>
                <a:lnTo>
                  <a:pt x="9550" y="510908"/>
                </a:lnTo>
                <a:lnTo>
                  <a:pt x="5118" y="509562"/>
                </a:lnTo>
                <a:close/>
              </a:path>
              <a:path w="2348229" h="1303654">
                <a:moveTo>
                  <a:pt x="236958" y="564745"/>
                </a:moveTo>
                <a:lnTo>
                  <a:pt x="236029" y="565175"/>
                </a:lnTo>
                <a:lnTo>
                  <a:pt x="238772" y="565175"/>
                </a:lnTo>
                <a:lnTo>
                  <a:pt x="236958" y="564745"/>
                </a:lnTo>
                <a:close/>
              </a:path>
              <a:path w="2348229" h="1303654">
                <a:moveTo>
                  <a:pt x="1171994" y="0"/>
                </a:moveTo>
                <a:lnTo>
                  <a:pt x="1170292" y="0"/>
                </a:lnTo>
                <a:lnTo>
                  <a:pt x="1168590" y="1358"/>
                </a:lnTo>
                <a:lnTo>
                  <a:pt x="939711" y="141808"/>
                </a:lnTo>
                <a:lnTo>
                  <a:pt x="704354" y="283616"/>
                </a:lnTo>
                <a:lnTo>
                  <a:pt x="470712" y="456641"/>
                </a:lnTo>
                <a:lnTo>
                  <a:pt x="236958" y="564745"/>
                </a:lnTo>
                <a:lnTo>
                  <a:pt x="238772" y="565175"/>
                </a:lnTo>
                <a:lnTo>
                  <a:pt x="308751" y="565175"/>
                </a:lnTo>
                <a:lnTo>
                  <a:pt x="474459" y="488518"/>
                </a:lnTo>
                <a:lnTo>
                  <a:pt x="710158" y="314134"/>
                </a:lnTo>
                <a:lnTo>
                  <a:pt x="944143" y="173012"/>
                </a:lnTo>
                <a:lnTo>
                  <a:pt x="1171334" y="33353"/>
                </a:lnTo>
                <a:lnTo>
                  <a:pt x="1168920" y="31902"/>
                </a:lnTo>
                <a:lnTo>
                  <a:pt x="1225281" y="31902"/>
                </a:lnTo>
                <a:lnTo>
                  <a:pt x="1173352" y="673"/>
                </a:lnTo>
                <a:lnTo>
                  <a:pt x="1171994" y="0"/>
                </a:lnTo>
                <a:close/>
              </a:path>
              <a:path w="2348229" h="1303654">
                <a:moveTo>
                  <a:pt x="1402219" y="172339"/>
                </a:moveTo>
                <a:lnTo>
                  <a:pt x="1636902" y="389445"/>
                </a:lnTo>
                <a:lnTo>
                  <a:pt x="1667074" y="389445"/>
                </a:lnTo>
                <a:lnTo>
                  <a:pt x="1645081" y="360959"/>
                </a:lnTo>
                <a:lnTo>
                  <a:pt x="1644738" y="360959"/>
                </a:lnTo>
                <a:lnTo>
                  <a:pt x="1644408" y="360273"/>
                </a:lnTo>
                <a:lnTo>
                  <a:pt x="1644065" y="360273"/>
                </a:lnTo>
                <a:lnTo>
                  <a:pt x="1441654" y="173012"/>
                </a:lnTo>
                <a:lnTo>
                  <a:pt x="1403591" y="173012"/>
                </a:lnTo>
                <a:lnTo>
                  <a:pt x="1402219" y="172339"/>
                </a:lnTo>
                <a:close/>
              </a:path>
              <a:path w="2348229" h="1303654">
                <a:moveTo>
                  <a:pt x="1225281" y="31902"/>
                </a:moveTo>
                <a:lnTo>
                  <a:pt x="1173695" y="31902"/>
                </a:lnTo>
                <a:lnTo>
                  <a:pt x="1171334" y="33353"/>
                </a:lnTo>
                <a:lnTo>
                  <a:pt x="1403591" y="173012"/>
                </a:lnTo>
                <a:lnTo>
                  <a:pt x="1441654" y="173012"/>
                </a:lnTo>
                <a:lnTo>
                  <a:pt x="1409395" y="143167"/>
                </a:lnTo>
                <a:lnTo>
                  <a:pt x="1409052" y="142481"/>
                </a:lnTo>
                <a:lnTo>
                  <a:pt x="1408709" y="142481"/>
                </a:lnTo>
                <a:lnTo>
                  <a:pt x="1408036" y="141808"/>
                </a:lnTo>
                <a:lnTo>
                  <a:pt x="1225281" y="31902"/>
                </a:lnTo>
                <a:close/>
              </a:path>
              <a:path w="2348229" h="1303654">
                <a:moveTo>
                  <a:pt x="1173695" y="31902"/>
                </a:moveTo>
                <a:lnTo>
                  <a:pt x="1168920" y="31902"/>
                </a:lnTo>
                <a:lnTo>
                  <a:pt x="1171334" y="33353"/>
                </a:lnTo>
                <a:lnTo>
                  <a:pt x="1173695" y="31902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965291" y="5553600"/>
            <a:ext cx="2347595" cy="782320"/>
          </a:xfrm>
          <a:custGeom>
            <a:avLst/>
            <a:gdLst/>
            <a:ahLst/>
            <a:cxnLst/>
            <a:rect l="l" t="t" r="r" b="b"/>
            <a:pathLst>
              <a:path w="2347595" h="782320">
                <a:moveTo>
                  <a:pt x="1870848" y="334925"/>
                </a:moveTo>
                <a:lnTo>
                  <a:pt x="2104199" y="777532"/>
                </a:lnTo>
                <a:lnTo>
                  <a:pt x="2105914" y="780237"/>
                </a:lnTo>
                <a:lnTo>
                  <a:pt x="2107958" y="782281"/>
                </a:lnTo>
                <a:lnTo>
                  <a:pt x="2110333" y="781608"/>
                </a:lnTo>
                <a:lnTo>
                  <a:pt x="2339555" y="759891"/>
                </a:lnTo>
                <a:lnTo>
                  <a:pt x="2343988" y="759891"/>
                </a:lnTo>
                <a:lnTo>
                  <a:pt x="2346777" y="753795"/>
                </a:lnTo>
                <a:lnTo>
                  <a:pt x="2115464" y="753795"/>
                </a:lnTo>
                <a:lnTo>
                  <a:pt x="2109317" y="749046"/>
                </a:lnTo>
                <a:lnTo>
                  <a:pt x="2112786" y="748717"/>
                </a:lnTo>
                <a:lnTo>
                  <a:pt x="1895096" y="335826"/>
                </a:lnTo>
                <a:lnTo>
                  <a:pt x="1871929" y="335826"/>
                </a:lnTo>
                <a:lnTo>
                  <a:pt x="1870848" y="334925"/>
                </a:lnTo>
                <a:close/>
              </a:path>
              <a:path w="2347595" h="782320">
                <a:moveTo>
                  <a:pt x="2112786" y="748717"/>
                </a:moveTo>
                <a:lnTo>
                  <a:pt x="2109317" y="749046"/>
                </a:lnTo>
                <a:lnTo>
                  <a:pt x="2115464" y="753795"/>
                </a:lnTo>
                <a:lnTo>
                  <a:pt x="2112786" y="748717"/>
                </a:lnTo>
                <a:close/>
              </a:path>
              <a:path w="2347595" h="782320">
                <a:moveTo>
                  <a:pt x="2343315" y="727329"/>
                </a:moveTo>
                <a:lnTo>
                  <a:pt x="2338539" y="727329"/>
                </a:lnTo>
                <a:lnTo>
                  <a:pt x="2112786" y="748717"/>
                </a:lnTo>
                <a:lnTo>
                  <a:pt x="2115464" y="753795"/>
                </a:lnTo>
                <a:lnTo>
                  <a:pt x="2346777" y="753795"/>
                </a:lnTo>
                <a:lnTo>
                  <a:pt x="2347404" y="752424"/>
                </a:lnTo>
                <a:lnTo>
                  <a:pt x="2347061" y="742911"/>
                </a:lnTo>
                <a:lnTo>
                  <a:pt x="2347061" y="734123"/>
                </a:lnTo>
                <a:lnTo>
                  <a:pt x="2343315" y="727329"/>
                </a:lnTo>
                <a:close/>
              </a:path>
              <a:path w="2347595" h="782320">
                <a:moveTo>
                  <a:pt x="1869541" y="332447"/>
                </a:moveTo>
                <a:lnTo>
                  <a:pt x="1870848" y="334925"/>
                </a:lnTo>
                <a:lnTo>
                  <a:pt x="1871929" y="335826"/>
                </a:lnTo>
                <a:lnTo>
                  <a:pt x="1869541" y="332447"/>
                </a:lnTo>
                <a:close/>
              </a:path>
              <a:path w="2347595" h="782320">
                <a:moveTo>
                  <a:pt x="1893315" y="332447"/>
                </a:moveTo>
                <a:lnTo>
                  <a:pt x="1869541" y="332447"/>
                </a:lnTo>
                <a:lnTo>
                  <a:pt x="1871929" y="335826"/>
                </a:lnTo>
                <a:lnTo>
                  <a:pt x="1895096" y="335826"/>
                </a:lnTo>
                <a:lnTo>
                  <a:pt x="1893315" y="332447"/>
                </a:lnTo>
                <a:close/>
              </a:path>
              <a:path w="2347595" h="782320">
                <a:moveTo>
                  <a:pt x="1680384" y="140423"/>
                </a:moveTo>
                <a:lnTo>
                  <a:pt x="1637245" y="140423"/>
                </a:lnTo>
                <a:lnTo>
                  <a:pt x="1639976" y="141109"/>
                </a:lnTo>
                <a:lnTo>
                  <a:pt x="1638069" y="141109"/>
                </a:lnTo>
                <a:lnTo>
                  <a:pt x="1870848" y="334925"/>
                </a:lnTo>
                <a:lnTo>
                  <a:pt x="1869541" y="332447"/>
                </a:lnTo>
                <a:lnTo>
                  <a:pt x="1893315" y="332447"/>
                </a:lnTo>
                <a:lnTo>
                  <a:pt x="1880793" y="308698"/>
                </a:lnTo>
                <a:lnTo>
                  <a:pt x="1880108" y="307327"/>
                </a:lnTo>
                <a:lnTo>
                  <a:pt x="1879092" y="305981"/>
                </a:lnTo>
                <a:lnTo>
                  <a:pt x="1878393" y="305307"/>
                </a:lnTo>
                <a:lnTo>
                  <a:pt x="1681208" y="141109"/>
                </a:lnTo>
                <a:lnTo>
                  <a:pt x="1639976" y="141109"/>
                </a:lnTo>
                <a:lnTo>
                  <a:pt x="1637831" y="140911"/>
                </a:lnTo>
                <a:lnTo>
                  <a:pt x="1680970" y="140911"/>
                </a:lnTo>
                <a:lnTo>
                  <a:pt x="1680384" y="140423"/>
                </a:lnTo>
                <a:close/>
              </a:path>
              <a:path w="2347595" h="782320">
                <a:moveTo>
                  <a:pt x="1077424" y="141109"/>
                </a:moveTo>
                <a:lnTo>
                  <a:pt x="942441" y="141109"/>
                </a:lnTo>
                <a:lnTo>
                  <a:pt x="941464" y="141200"/>
                </a:lnTo>
                <a:lnTo>
                  <a:pt x="1170305" y="195402"/>
                </a:lnTo>
                <a:lnTo>
                  <a:pt x="1170978" y="196075"/>
                </a:lnTo>
                <a:lnTo>
                  <a:pt x="1171663" y="196075"/>
                </a:lnTo>
                <a:lnTo>
                  <a:pt x="1172337" y="195402"/>
                </a:lnTo>
                <a:lnTo>
                  <a:pt x="1270848" y="163499"/>
                </a:lnTo>
                <a:lnTo>
                  <a:pt x="1169949" y="163499"/>
                </a:lnTo>
                <a:lnTo>
                  <a:pt x="1170812" y="163220"/>
                </a:lnTo>
                <a:lnTo>
                  <a:pt x="1077424" y="141109"/>
                </a:lnTo>
                <a:close/>
              </a:path>
              <a:path w="2347595" h="782320">
                <a:moveTo>
                  <a:pt x="468158" y="32550"/>
                </a:moveTo>
                <a:lnTo>
                  <a:pt x="238772" y="32550"/>
                </a:lnTo>
                <a:lnTo>
                  <a:pt x="238266" y="32670"/>
                </a:lnTo>
                <a:lnTo>
                  <a:pt x="472084" y="65112"/>
                </a:lnTo>
                <a:lnTo>
                  <a:pt x="705713" y="162826"/>
                </a:lnTo>
                <a:lnTo>
                  <a:pt x="706412" y="162826"/>
                </a:lnTo>
                <a:lnTo>
                  <a:pt x="707097" y="163499"/>
                </a:lnTo>
                <a:lnTo>
                  <a:pt x="707771" y="162826"/>
                </a:lnTo>
                <a:lnTo>
                  <a:pt x="941464" y="141200"/>
                </a:lnTo>
                <a:lnTo>
                  <a:pt x="941082" y="141109"/>
                </a:lnTo>
                <a:lnTo>
                  <a:pt x="1077424" y="141109"/>
                </a:lnTo>
                <a:lnTo>
                  <a:pt x="1034457" y="130936"/>
                </a:lnTo>
                <a:lnTo>
                  <a:pt x="708799" y="130936"/>
                </a:lnTo>
                <a:lnTo>
                  <a:pt x="706742" y="130251"/>
                </a:lnTo>
                <a:lnTo>
                  <a:pt x="707071" y="130220"/>
                </a:lnTo>
                <a:lnTo>
                  <a:pt x="473100" y="33235"/>
                </a:lnTo>
                <a:lnTo>
                  <a:pt x="468158" y="32550"/>
                </a:lnTo>
                <a:close/>
              </a:path>
              <a:path w="2347595" h="782320">
                <a:moveTo>
                  <a:pt x="1170812" y="163220"/>
                </a:moveTo>
                <a:lnTo>
                  <a:pt x="1169949" y="163499"/>
                </a:lnTo>
                <a:lnTo>
                  <a:pt x="1171994" y="163499"/>
                </a:lnTo>
                <a:lnTo>
                  <a:pt x="1170812" y="163220"/>
                </a:lnTo>
                <a:close/>
              </a:path>
              <a:path w="2347595" h="782320">
                <a:moveTo>
                  <a:pt x="1406334" y="86842"/>
                </a:moveTo>
                <a:lnTo>
                  <a:pt x="1405648" y="86842"/>
                </a:lnTo>
                <a:lnTo>
                  <a:pt x="1404962" y="87502"/>
                </a:lnTo>
                <a:lnTo>
                  <a:pt x="1404632" y="87502"/>
                </a:lnTo>
                <a:lnTo>
                  <a:pt x="1170812" y="163220"/>
                </a:lnTo>
                <a:lnTo>
                  <a:pt x="1171994" y="163499"/>
                </a:lnTo>
                <a:lnTo>
                  <a:pt x="1270848" y="163499"/>
                </a:lnTo>
                <a:lnTo>
                  <a:pt x="1406629" y="119527"/>
                </a:lnTo>
                <a:lnTo>
                  <a:pt x="1405305" y="119405"/>
                </a:lnTo>
                <a:lnTo>
                  <a:pt x="1655143" y="119405"/>
                </a:lnTo>
                <a:lnTo>
                  <a:pt x="1643735" y="109905"/>
                </a:lnTo>
                <a:lnTo>
                  <a:pt x="1642706" y="109232"/>
                </a:lnTo>
                <a:lnTo>
                  <a:pt x="1641690" y="109232"/>
                </a:lnTo>
                <a:lnTo>
                  <a:pt x="1640992" y="108546"/>
                </a:lnTo>
                <a:lnTo>
                  <a:pt x="1406334" y="86842"/>
                </a:lnTo>
                <a:close/>
              </a:path>
              <a:path w="2347595" h="782320">
                <a:moveTo>
                  <a:pt x="942441" y="141109"/>
                </a:moveTo>
                <a:lnTo>
                  <a:pt x="941082" y="141109"/>
                </a:lnTo>
                <a:lnTo>
                  <a:pt x="941464" y="141200"/>
                </a:lnTo>
                <a:lnTo>
                  <a:pt x="942441" y="141109"/>
                </a:lnTo>
                <a:close/>
              </a:path>
              <a:path w="2347595" h="782320">
                <a:moveTo>
                  <a:pt x="1637245" y="140423"/>
                </a:moveTo>
                <a:lnTo>
                  <a:pt x="1637831" y="140911"/>
                </a:lnTo>
                <a:lnTo>
                  <a:pt x="1639976" y="141109"/>
                </a:lnTo>
                <a:lnTo>
                  <a:pt x="1637245" y="140423"/>
                </a:lnTo>
                <a:close/>
              </a:path>
              <a:path w="2347595" h="782320">
                <a:moveTo>
                  <a:pt x="1655143" y="119405"/>
                </a:moveTo>
                <a:lnTo>
                  <a:pt x="1407007" y="119405"/>
                </a:lnTo>
                <a:lnTo>
                  <a:pt x="1406629" y="119527"/>
                </a:lnTo>
                <a:lnTo>
                  <a:pt x="1637831" y="140911"/>
                </a:lnTo>
                <a:lnTo>
                  <a:pt x="1637245" y="140423"/>
                </a:lnTo>
                <a:lnTo>
                  <a:pt x="1680384" y="140423"/>
                </a:lnTo>
                <a:lnTo>
                  <a:pt x="1655143" y="119405"/>
                </a:lnTo>
                <a:close/>
              </a:path>
              <a:path w="2347595" h="782320">
                <a:moveTo>
                  <a:pt x="707071" y="130220"/>
                </a:moveTo>
                <a:lnTo>
                  <a:pt x="706742" y="130251"/>
                </a:lnTo>
                <a:lnTo>
                  <a:pt x="708799" y="130936"/>
                </a:lnTo>
                <a:lnTo>
                  <a:pt x="707071" y="130220"/>
                </a:lnTo>
                <a:close/>
              </a:path>
              <a:path w="2347595" h="782320">
                <a:moveTo>
                  <a:pt x="942441" y="108546"/>
                </a:moveTo>
                <a:lnTo>
                  <a:pt x="941425" y="108546"/>
                </a:lnTo>
                <a:lnTo>
                  <a:pt x="707071" y="130220"/>
                </a:lnTo>
                <a:lnTo>
                  <a:pt x="708799" y="130936"/>
                </a:lnTo>
                <a:lnTo>
                  <a:pt x="1034457" y="130936"/>
                </a:lnTo>
                <a:lnTo>
                  <a:pt x="942784" y="109232"/>
                </a:lnTo>
                <a:lnTo>
                  <a:pt x="942441" y="108546"/>
                </a:lnTo>
                <a:close/>
              </a:path>
              <a:path w="2347595" h="782320">
                <a:moveTo>
                  <a:pt x="1407007" y="119405"/>
                </a:moveTo>
                <a:lnTo>
                  <a:pt x="1405305" y="119405"/>
                </a:lnTo>
                <a:lnTo>
                  <a:pt x="1406629" y="119527"/>
                </a:lnTo>
                <a:lnTo>
                  <a:pt x="1407007" y="119405"/>
                </a:lnTo>
                <a:close/>
              </a:path>
              <a:path w="2347595" h="782320">
                <a:moveTo>
                  <a:pt x="238099" y="0"/>
                </a:moveTo>
                <a:lnTo>
                  <a:pt x="237401" y="0"/>
                </a:lnTo>
                <a:lnTo>
                  <a:pt x="237070" y="673"/>
                </a:lnTo>
                <a:lnTo>
                  <a:pt x="7848" y="54940"/>
                </a:lnTo>
                <a:lnTo>
                  <a:pt x="3073" y="55613"/>
                </a:lnTo>
                <a:lnTo>
                  <a:pt x="0" y="63766"/>
                </a:lnTo>
                <a:lnTo>
                  <a:pt x="685" y="72580"/>
                </a:lnTo>
                <a:lnTo>
                  <a:pt x="1028" y="81406"/>
                </a:lnTo>
                <a:lnTo>
                  <a:pt x="5118" y="88188"/>
                </a:lnTo>
                <a:lnTo>
                  <a:pt x="9550" y="86842"/>
                </a:lnTo>
                <a:lnTo>
                  <a:pt x="238266" y="32670"/>
                </a:lnTo>
                <a:lnTo>
                  <a:pt x="237401" y="32550"/>
                </a:lnTo>
                <a:lnTo>
                  <a:pt x="468158" y="32550"/>
                </a:lnTo>
                <a:lnTo>
                  <a:pt x="238429" y="673"/>
                </a:lnTo>
                <a:lnTo>
                  <a:pt x="238099" y="0"/>
                </a:lnTo>
                <a:close/>
              </a:path>
              <a:path w="2347595" h="782320">
                <a:moveTo>
                  <a:pt x="238772" y="32550"/>
                </a:moveTo>
                <a:lnTo>
                  <a:pt x="237401" y="32550"/>
                </a:lnTo>
                <a:lnTo>
                  <a:pt x="238266" y="32670"/>
                </a:lnTo>
                <a:lnTo>
                  <a:pt x="238772" y="3255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976895" y="4280055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4082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751745" y="4280055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4082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97999" y="618427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097999" y="607536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007606" y="63807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007606" y="6271850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8039463" y="3155048"/>
            <a:ext cx="37973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65226" y="824341"/>
            <a:ext cx="24911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L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eading 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es in Number of </a:t>
            </a:r>
            <a:r>
              <a:rPr dirty="0" sz="1000" spc="5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easonal Housing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 Units in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1000" spc="-4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ties in 2010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63430" y="829677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408288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e 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840076" y="824341"/>
            <a:ext cx="269303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L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eading 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es in </a:t>
            </a:r>
            <a:r>
              <a:rPr dirty="0" sz="1000" spc="-25">
                <a:solidFill>
                  <a:srgbClr val="231F20"/>
                </a:solidFill>
                <a:latin typeface="Myriad Pro"/>
                <a:cs typeface="Myriad Pro"/>
              </a:rPr>
              <a:t>P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rc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 of Housing Units th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 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easonal in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1000" spc="-4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ties in 2010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12823" y="829677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408288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e 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40902" y="665091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01753" y="4960745"/>
            <a:ext cx="4123054" cy="421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85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85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1,000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25039" y="5524134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25039" y="6087521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82969" y="6369215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25039" y="5805827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25039" y="4679051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866142" y="6766360"/>
            <a:ext cx="7118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6725" algn="l"/>
              </a:tabLst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04067" y="665091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01753" y="4679051"/>
            <a:ext cx="2863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1,250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88203" y="5862166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88203" y="6256538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88203" y="5467794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750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03908" y="67663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55010" y="67663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899632" y="67663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39690" y="67663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2006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74660" y="67663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16880" y="6917908"/>
            <a:ext cx="2247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808318" y="6766360"/>
            <a:ext cx="2578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2008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065226" y="4262019"/>
            <a:ext cx="25971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Building </a:t>
            </a:r>
            <a:r>
              <a:rPr dirty="0" sz="1000" spc="-25">
                <a:solidFill>
                  <a:srgbClr val="231F20"/>
                </a:solidFill>
                <a:latin typeface="Myriad Pro"/>
                <a:cs typeface="Myriad Pro"/>
              </a:rPr>
              <a:t>P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ermits Issued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f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or Singl</a:t>
            </a:r>
            <a:r>
              <a:rPr dirty="0" sz="1000" spc="25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-</a:t>
            </a:r>
            <a:r>
              <a:rPr dirty="0" sz="1000" spc="-45">
                <a:solidFill>
                  <a:srgbClr val="231F20"/>
                </a:solidFill>
                <a:latin typeface="Myriad Pro"/>
                <a:cs typeface="Myriad Pro"/>
              </a:rPr>
              <a:t>F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amily Units in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1000" spc="-4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ties f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om 2000 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 2010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363430" y="4267355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408288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e 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840076" y="4262019"/>
            <a:ext cx="263906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Building </a:t>
            </a:r>
            <a:r>
              <a:rPr dirty="0" sz="1000" spc="-25">
                <a:solidFill>
                  <a:srgbClr val="231F20"/>
                </a:solidFill>
                <a:latin typeface="Myriad Pro"/>
                <a:cs typeface="Myriad Pro"/>
              </a:rPr>
              <a:t>P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ermits Issued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f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or Multi-Unit Buildings in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1000" spc="-4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ties f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om 2000 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 2010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112823" y="4267355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408288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408288"/>
                </a:solidFill>
                <a:latin typeface="Calibri"/>
                <a:cs typeface="Calibri"/>
              </a:rPr>
              <a:t>e 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272525" y="6007239"/>
            <a:ext cx="127000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182142" y="6203724"/>
            <a:ext cx="127000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019410" y="476322"/>
            <a:ext cx="140398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Seasona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023935" y="3845882"/>
            <a:ext cx="13182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Buildin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ermits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994909" y="3155048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547359" y="3155048"/>
            <a:ext cx="1651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33209" y="3155048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182495" y="3155048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042531" y="1280947"/>
            <a:ext cx="565150" cy="55880"/>
          </a:xfrm>
          <a:custGeom>
            <a:avLst/>
            <a:gdLst/>
            <a:ahLst/>
            <a:cxnLst/>
            <a:rect l="l" t="t" r="r" b="b"/>
            <a:pathLst>
              <a:path w="565150" h="55880">
                <a:moveTo>
                  <a:pt x="0" y="55372"/>
                </a:moveTo>
                <a:lnTo>
                  <a:pt x="565061" y="55372"/>
                </a:lnTo>
                <a:lnTo>
                  <a:pt x="565061" y="0"/>
                </a:lnTo>
                <a:lnTo>
                  <a:pt x="0" y="0"/>
                </a:lnTo>
                <a:lnTo>
                  <a:pt x="0" y="5537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042531" y="1409547"/>
            <a:ext cx="565150" cy="111125"/>
          </a:xfrm>
          <a:custGeom>
            <a:avLst/>
            <a:gdLst/>
            <a:ahLst/>
            <a:cxnLst/>
            <a:rect l="l" t="t" r="r" b="b"/>
            <a:pathLst>
              <a:path w="565150" h="111125">
                <a:moveTo>
                  <a:pt x="0" y="111074"/>
                </a:moveTo>
                <a:lnTo>
                  <a:pt x="565061" y="111074"/>
                </a:lnTo>
                <a:lnTo>
                  <a:pt x="565061" y="0"/>
                </a:lnTo>
                <a:lnTo>
                  <a:pt x="0" y="0"/>
                </a:lnTo>
                <a:lnTo>
                  <a:pt x="0" y="11107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042531" y="1593850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5">
                <a:moveTo>
                  <a:pt x="0" y="109842"/>
                </a:moveTo>
                <a:lnTo>
                  <a:pt x="565061" y="109842"/>
                </a:lnTo>
                <a:lnTo>
                  <a:pt x="565061" y="0"/>
                </a:lnTo>
                <a:lnTo>
                  <a:pt x="0" y="0"/>
                </a:lnTo>
                <a:lnTo>
                  <a:pt x="0" y="10984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042531" y="1776920"/>
            <a:ext cx="565150" cy="111125"/>
          </a:xfrm>
          <a:custGeom>
            <a:avLst/>
            <a:gdLst/>
            <a:ahLst/>
            <a:cxnLst/>
            <a:rect l="l" t="t" r="r" b="b"/>
            <a:pathLst>
              <a:path w="565150" h="111125">
                <a:moveTo>
                  <a:pt x="0" y="111074"/>
                </a:moveTo>
                <a:lnTo>
                  <a:pt x="565061" y="111074"/>
                </a:lnTo>
                <a:lnTo>
                  <a:pt x="565061" y="0"/>
                </a:lnTo>
                <a:lnTo>
                  <a:pt x="0" y="0"/>
                </a:lnTo>
                <a:lnTo>
                  <a:pt x="0" y="11107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042531" y="1961222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5">
                <a:moveTo>
                  <a:pt x="0" y="109842"/>
                </a:moveTo>
                <a:lnTo>
                  <a:pt x="565061" y="109842"/>
                </a:lnTo>
                <a:lnTo>
                  <a:pt x="565061" y="0"/>
                </a:lnTo>
                <a:lnTo>
                  <a:pt x="0" y="0"/>
                </a:lnTo>
                <a:lnTo>
                  <a:pt x="0" y="10984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042531" y="2145512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5">
                <a:moveTo>
                  <a:pt x="0" y="109855"/>
                </a:moveTo>
                <a:lnTo>
                  <a:pt x="565061" y="109855"/>
                </a:lnTo>
                <a:lnTo>
                  <a:pt x="565061" y="0"/>
                </a:lnTo>
                <a:lnTo>
                  <a:pt x="0" y="0"/>
                </a:lnTo>
                <a:lnTo>
                  <a:pt x="0" y="10985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042531" y="2328595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5">
                <a:moveTo>
                  <a:pt x="0" y="109842"/>
                </a:moveTo>
                <a:lnTo>
                  <a:pt x="565061" y="109842"/>
                </a:lnTo>
                <a:lnTo>
                  <a:pt x="565061" y="0"/>
                </a:lnTo>
                <a:lnTo>
                  <a:pt x="0" y="0"/>
                </a:lnTo>
                <a:lnTo>
                  <a:pt x="0" y="10984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042531" y="2512885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5">
                <a:moveTo>
                  <a:pt x="0" y="109854"/>
                </a:moveTo>
                <a:lnTo>
                  <a:pt x="565061" y="109854"/>
                </a:lnTo>
                <a:lnTo>
                  <a:pt x="565061" y="0"/>
                </a:lnTo>
                <a:lnTo>
                  <a:pt x="0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042531" y="2695968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5">
                <a:moveTo>
                  <a:pt x="0" y="109854"/>
                </a:moveTo>
                <a:lnTo>
                  <a:pt x="565061" y="109854"/>
                </a:lnTo>
                <a:lnTo>
                  <a:pt x="565061" y="0"/>
                </a:lnTo>
                <a:lnTo>
                  <a:pt x="0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042531" y="2880271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5">
                <a:moveTo>
                  <a:pt x="0" y="109842"/>
                </a:moveTo>
                <a:lnTo>
                  <a:pt x="565061" y="109842"/>
                </a:lnTo>
                <a:lnTo>
                  <a:pt x="565061" y="0"/>
                </a:lnTo>
                <a:lnTo>
                  <a:pt x="0" y="0"/>
                </a:lnTo>
                <a:lnTo>
                  <a:pt x="0" y="10984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042531" y="3063341"/>
            <a:ext cx="565150" cy="55880"/>
          </a:xfrm>
          <a:custGeom>
            <a:avLst/>
            <a:gdLst/>
            <a:ahLst/>
            <a:cxnLst/>
            <a:rect l="l" t="t" r="r" b="b"/>
            <a:pathLst>
              <a:path w="565150" h="55880">
                <a:moveTo>
                  <a:pt x="0" y="55537"/>
                </a:moveTo>
                <a:lnTo>
                  <a:pt x="565061" y="55537"/>
                </a:lnTo>
                <a:lnTo>
                  <a:pt x="565061" y="0"/>
                </a:lnTo>
                <a:lnTo>
                  <a:pt x="0" y="0"/>
                </a:lnTo>
                <a:lnTo>
                  <a:pt x="0" y="55537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168779" y="1286522"/>
            <a:ext cx="565150" cy="50165"/>
          </a:xfrm>
          <a:custGeom>
            <a:avLst/>
            <a:gdLst/>
            <a:ahLst/>
            <a:cxnLst/>
            <a:rect l="l" t="t" r="r" b="b"/>
            <a:pathLst>
              <a:path w="565150" h="50165">
                <a:moveTo>
                  <a:pt x="0" y="49796"/>
                </a:moveTo>
                <a:lnTo>
                  <a:pt x="565061" y="49796"/>
                </a:lnTo>
                <a:lnTo>
                  <a:pt x="565061" y="0"/>
                </a:lnTo>
                <a:lnTo>
                  <a:pt x="0" y="0"/>
                </a:lnTo>
                <a:lnTo>
                  <a:pt x="0" y="4979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168779" y="1409547"/>
            <a:ext cx="565150" cy="1715135"/>
          </a:xfrm>
          <a:custGeom>
            <a:avLst/>
            <a:gdLst/>
            <a:ahLst/>
            <a:cxnLst/>
            <a:rect l="l" t="t" r="r" b="b"/>
            <a:pathLst>
              <a:path w="565150" h="1715135">
                <a:moveTo>
                  <a:pt x="0" y="1714906"/>
                </a:moveTo>
                <a:lnTo>
                  <a:pt x="565061" y="1714906"/>
                </a:lnTo>
                <a:lnTo>
                  <a:pt x="565061" y="0"/>
                </a:lnTo>
                <a:lnTo>
                  <a:pt x="0" y="0"/>
                </a:lnTo>
                <a:lnTo>
                  <a:pt x="0" y="171490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303893" y="1280947"/>
            <a:ext cx="0" cy="1838325"/>
          </a:xfrm>
          <a:custGeom>
            <a:avLst/>
            <a:gdLst/>
            <a:ahLst/>
            <a:cxnLst/>
            <a:rect l="l" t="t" r="r" b="b"/>
            <a:pathLst>
              <a:path w="0" h="1838325">
                <a:moveTo>
                  <a:pt x="0" y="0"/>
                </a:moveTo>
                <a:lnTo>
                  <a:pt x="0" y="1837931"/>
                </a:lnTo>
              </a:path>
            </a:pathLst>
          </a:custGeom>
          <a:ln w="13843">
            <a:solidFill>
              <a:srgbClr val="DAE7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045426" y="2990113"/>
            <a:ext cx="665480" cy="73660"/>
          </a:xfrm>
          <a:custGeom>
            <a:avLst/>
            <a:gdLst/>
            <a:ahLst/>
            <a:cxnLst/>
            <a:rect l="l" t="t" r="r" b="b"/>
            <a:pathLst>
              <a:path w="665479" h="73660">
                <a:moveTo>
                  <a:pt x="664921" y="0"/>
                </a:moveTo>
                <a:lnTo>
                  <a:pt x="0" y="0"/>
                </a:lnTo>
                <a:lnTo>
                  <a:pt x="0" y="73228"/>
                </a:lnTo>
                <a:lnTo>
                  <a:pt x="664921" y="73228"/>
                </a:lnTo>
                <a:lnTo>
                  <a:pt x="664921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045426" y="2805823"/>
            <a:ext cx="690880" cy="74930"/>
          </a:xfrm>
          <a:custGeom>
            <a:avLst/>
            <a:gdLst/>
            <a:ahLst/>
            <a:cxnLst/>
            <a:rect l="l" t="t" r="r" b="b"/>
            <a:pathLst>
              <a:path w="690879" h="74930">
                <a:moveTo>
                  <a:pt x="690613" y="0"/>
                </a:moveTo>
                <a:lnTo>
                  <a:pt x="0" y="0"/>
                </a:lnTo>
                <a:lnTo>
                  <a:pt x="0" y="74447"/>
                </a:lnTo>
                <a:lnTo>
                  <a:pt x="690613" y="74447"/>
                </a:lnTo>
                <a:lnTo>
                  <a:pt x="69061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045426" y="2622740"/>
            <a:ext cx="858519" cy="73660"/>
          </a:xfrm>
          <a:custGeom>
            <a:avLst/>
            <a:gdLst/>
            <a:ahLst/>
            <a:cxnLst/>
            <a:rect l="l" t="t" r="r" b="b"/>
            <a:pathLst>
              <a:path w="858520" h="73660">
                <a:moveTo>
                  <a:pt x="858138" y="0"/>
                </a:moveTo>
                <a:lnTo>
                  <a:pt x="0" y="0"/>
                </a:lnTo>
                <a:lnTo>
                  <a:pt x="0" y="73228"/>
                </a:lnTo>
                <a:lnTo>
                  <a:pt x="858138" y="73228"/>
                </a:lnTo>
                <a:lnTo>
                  <a:pt x="85813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045426" y="2438438"/>
            <a:ext cx="893444" cy="74930"/>
          </a:xfrm>
          <a:custGeom>
            <a:avLst/>
            <a:gdLst/>
            <a:ahLst/>
            <a:cxnLst/>
            <a:rect l="l" t="t" r="r" b="b"/>
            <a:pathLst>
              <a:path w="893445" h="74930">
                <a:moveTo>
                  <a:pt x="893076" y="0"/>
                </a:moveTo>
                <a:lnTo>
                  <a:pt x="0" y="0"/>
                </a:lnTo>
                <a:lnTo>
                  <a:pt x="0" y="74447"/>
                </a:lnTo>
                <a:lnTo>
                  <a:pt x="893076" y="74447"/>
                </a:lnTo>
                <a:lnTo>
                  <a:pt x="89307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045426" y="2255367"/>
            <a:ext cx="928369" cy="73660"/>
          </a:xfrm>
          <a:custGeom>
            <a:avLst/>
            <a:gdLst/>
            <a:ahLst/>
            <a:cxnLst/>
            <a:rect l="l" t="t" r="r" b="b"/>
            <a:pathLst>
              <a:path w="928370" h="73660">
                <a:moveTo>
                  <a:pt x="928027" y="0"/>
                </a:moveTo>
                <a:lnTo>
                  <a:pt x="0" y="0"/>
                </a:lnTo>
                <a:lnTo>
                  <a:pt x="0" y="73228"/>
                </a:lnTo>
                <a:lnTo>
                  <a:pt x="928027" y="73228"/>
                </a:lnTo>
                <a:lnTo>
                  <a:pt x="92802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045426" y="2071065"/>
            <a:ext cx="948055" cy="74930"/>
          </a:xfrm>
          <a:custGeom>
            <a:avLst/>
            <a:gdLst/>
            <a:ahLst/>
            <a:cxnLst/>
            <a:rect l="l" t="t" r="r" b="b"/>
            <a:pathLst>
              <a:path w="948054" h="74930">
                <a:moveTo>
                  <a:pt x="947547" y="0"/>
                </a:moveTo>
                <a:lnTo>
                  <a:pt x="0" y="0"/>
                </a:lnTo>
                <a:lnTo>
                  <a:pt x="0" y="74447"/>
                </a:lnTo>
                <a:lnTo>
                  <a:pt x="947547" y="74447"/>
                </a:lnTo>
                <a:lnTo>
                  <a:pt x="94754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045426" y="1887994"/>
            <a:ext cx="977900" cy="73660"/>
          </a:xfrm>
          <a:custGeom>
            <a:avLst/>
            <a:gdLst/>
            <a:ahLst/>
            <a:cxnLst/>
            <a:rect l="l" t="t" r="r" b="b"/>
            <a:pathLst>
              <a:path w="977900" h="73660">
                <a:moveTo>
                  <a:pt x="977353" y="0"/>
                </a:moveTo>
                <a:lnTo>
                  <a:pt x="0" y="0"/>
                </a:lnTo>
                <a:lnTo>
                  <a:pt x="0" y="73228"/>
                </a:lnTo>
                <a:lnTo>
                  <a:pt x="977353" y="73228"/>
                </a:lnTo>
                <a:lnTo>
                  <a:pt x="97735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045426" y="1703692"/>
            <a:ext cx="996950" cy="73660"/>
          </a:xfrm>
          <a:custGeom>
            <a:avLst/>
            <a:gdLst/>
            <a:ahLst/>
            <a:cxnLst/>
            <a:rect l="l" t="t" r="r" b="b"/>
            <a:pathLst>
              <a:path w="996950" h="73660">
                <a:moveTo>
                  <a:pt x="996873" y="0"/>
                </a:moveTo>
                <a:lnTo>
                  <a:pt x="0" y="0"/>
                </a:lnTo>
                <a:lnTo>
                  <a:pt x="0" y="73228"/>
                </a:lnTo>
                <a:lnTo>
                  <a:pt x="996873" y="73228"/>
                </a:lnTo>
                <a:lnTo>
                  <a:pt x="99687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045426" y="1520621"/>
            <a:ext cx="1276985" cy="73660"/>
          </a:xfrm>
          <a:custGeom>
            <a:avLst/>
            <a:gdLst/>
            <a:ahLst/>
            <a:cxnLst/>
            <a:rect l="l" t="t" r="r" b="b"/>
            <a:pathLst>
              <a:path w="1276984" h="73659">
                <a:moveTo>
                  <a:pt x="1276413" y="0"/>
                </a:moveTo>
                <a:lnTo>
                  <a:pt x="0" y="0"/>
                </a:lnTo>
                <a:lnTo>
                  <a:pt x="0" y="73228"/>
                </a:lnTo>
                <a:lnTo>
                  <a:pt x="1276413" y="73228"/>
                </a:lnTo>
                <a:lnTo>
                  <a:pt x="127641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045426" y="1336319"/>
            <a:ext cx="1715770" cy="73660"/>
          </a:xfrm>
          <a:custGeom>
            <a:avLst/>
            <a:gdLst/>
            <a:ahLst/>
            <a:cxnLst/>
            <a:rect l="l" t="t" r="r" b="b"/>
            <a:pathLst>
              <a:path w="1715770" h="73659">
                <a:moveTo>
                  <a:pt x="1715223" y="0"/>
                </a:moveTo>
                <a:lnTo>
                  <a:pt x="0" y="0"/>
                </a:lnTo>
                <a:lnTo>
                  <a:pt x="0" y="73228"/>
                </a:lnTo>
                <a:lnTo>
                  <a:pt x="1715223" y="73228"/>
                </a:lnTo>
                <a:lnTo>
                  <a:pt x="1715223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919447" y="7318375"/>
            <a:ext cx="8139430" cy="0"/>
          </a:xfrm>
          <a:custGeom>
            <a:avLst/>
            <a:gdLst/>
            <a:ahLst/>
            <a:cxnLst/>
            <a:rect l="l" t="t" r="r" b="b"/>
            <a:pathLst>
              <a:path w="8139430" h="0">
                <a:moveTo>
                  <a:pt x="0" y="0"/>
                </a:moveTo>
                <a:lnTo>
                  <a:pt x="8138947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6429263" y="7122408"/>
            <a:ext cx="12528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806869" y="3632602"/>
            <a:ext cx="175196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2011a;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423698" y="3632602"/>
            <a:ext cx="12528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0" y="4921877"/>
            <a:ext cx="1932152" cy="1826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/>
          <p:nvPr/>
        </p:nvSpPr>
        <p:spPr>
          <a:xfrm>
            <a:off x="170996" y="6863962"/>
            <a:ext cx="135255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 Seaport, C</a:t>
            </a:r>
            <a:r>
              <a:rPr dirty="0" sz="700" spc="-7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. Credit: 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. O</a:t>
            </a:r>
            <a:r>
              <a:rPr dirty="0" sz="700" spc="-25" i="1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Grady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2" name="object 1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133" name="object 133"/>
          <p:cNvSpPr txBox="1"/>
          <p:nvPr/>
        </p:nvSpPr>
        <p:spPr>
          <a:xfrm>
            <a:off x="214336" y="7467226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0011"/>
            <a:ext cx="8121650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15740" y="2438590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07093" y="2438590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0779" y="2438590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15740" y="2739301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07093" y="2739301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0779" y="2739301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15740" y="7034986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62"/>
                </a:moveTo>
                <a:lnTo>
                  <a:pt x="3934460" y="146862"/>
                </a:lnTo>
                <a:lnTo>
                  <a:pt x="3934460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07093" y="7034986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62"/>
                </a:moveTo>
                <a:lnTo>
                  <a:pt x="783755" y="146862"/>
                </a:lnTo>
                <a:lnTo>
                  <a:pt x="783755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0779" y="7034986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62"/>
                </a:moveTo>
                <a:lnTo>
                  <a:pt x="2241423" y="146862"/>
                </a:lnTo>
                <a:lnTo>
                  <a:pt x="2241423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15740" y="6747306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07093" y="6747306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0779" y="6747306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15740" y="3033001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19">
                <a:moveTo>
                  <a:pt x="0" y="146862"/>
                </a:moveTo>
                <a:lnTo>
                  <a:pt x="3934460" y="146862"/>
                </a:lnTo>
                <a:lnTo>
                  <a:pt x="3934460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07093" y="3033001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19">
                <a:moveTo>
                  <a:pt x="0" y="146862"/>
                </a:moveTo>
                <a:lnTo>
                  <a:pt x="783755" y="146862"/>
                </a:lnTo>
                <a:lnTo>
                  <a:pt x="783755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0779" y="3033001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19">
                <a:moveTo>
                  <a:pt x="0" y="146862"/>
                </a:moveTo>
                <a:lnTo>
                  <a:pt x="2241423" y="146862"/>
                </a:lnTo>
                <a:lnTo>
                  <a:pt x="2241423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15740" y="3632961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07093" y="3632961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0779" y="3632961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15740" y="3330498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07093" y="3330498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779" y="3330498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15740" y="4226407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07093" y="4226407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0779" y="4226407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15740" y="4809909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07093" y="4809909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0779" y="4809909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15740" y="4523917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07093" y="4523917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0779" y="4523917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15740" y="5411813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07093" y="5411813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0779" y="5411813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15740" y="5109349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07093" y="5109349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0779" y="5109349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15740" y="5709323"/>
            <a:ext cx="3934460" cy="147320"/>
          </a:xfrm>
          <a:custGeom>
            <a:avLst/>
            <a:gdLst/>
            <a:ahLst/>
            <a:cxnLst/>
            <a:rect l="l" t="t" r="r" b="b"/>
            <a:pathLst>
              <a:path w="3934459" h="147320">
                <a:moveTo>
                  <a:pt x="0" y="146875"/>
                </a:moveTo>
                <a:lnTo>
                  <a:pt x="3934460" y="146875"/>
                </a:lnTo>
                <a:lnTo>
                  <a:pt x="3934460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07093" y="5709323"/>
            <a:ext cx="784225" cy="147320"/>
          </a:xfrm>
          <a:custGeom>
            <a:avLst/>
            <a:gdLst/>
            <a:ahLst/>
            <a:cxnLst/>
            <a:rect l="l" t="t" r="r" b="b"/>
            <a:pathLst>
              <a:path w="784225" h="147320">
                <a:moveTo>
                  <a:pt x="0" y="146875"/>
                </a:moveTo>
                <a:lnTo>
                  <a:pt x="783755" y="146875"/>
                </a:lnTo>
                <a:lnTo>
                  <a:pt x="783755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0779" y="5709323"/>
            <a:ext cx="2241550" cy="147320"/>
          </a:xfrm>
          <a:custGeom>
            <a:avLst/>
            <a:gdLst/>
            <a:ahLst/>
            <a:cxnLst/>
            <a:rect l="l" t="t" r="r" b="b"/>
            <a:pathLst>
              <a:path w="2241550" h="147320">
                <a:moveTo>
                  <a:pt x="0" y="146875"/>
                </a:moveTo>
                <a:lnTo>
                  <a:pt x="2241423" y="146875"/>
                </a:lnTo>
                <a:lnTo>
                  <a:pt x="2241423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BD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582202" y="243859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582202" y="2739301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82202" y="7034986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582202" y="6747306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582202" y="3033001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19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582202" y="3632961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82202" y="333049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82202" y="4226407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82202" y="480990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82202" y="4523917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582202" y="541181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582202" y="510934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582202" y="570932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19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690848" y="2438590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90848" y="2739301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90848" y="7034986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90848" y="6747306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690848" y="3033001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19">
                <a:moveTo>
                  <a:pt x="0" y="146862"/>
                </a:moveTo>
                <a:lnTo>
                  <a:pt x="324891" y="146862"/>
                </a:lnTo>
                <a:lnTo>
                  <a:pt x="324891" y="0"/>
                </a:lnTo>
                <a:lnTo>
                  <a:pt x="0" y="0"/>
                </a:lnTo>
                <a:lnTo>
                  <a:pt x="0" y="146862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90848" y="3632961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690848" y="3330498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90848" y="4226407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690848" y="480990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690848" y="4523917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690848" y="541181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690848" y="5109349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690848" y="5709323"/>
            <a:ext cx="325120" cy="147320"/>
          </a:xfrm>
          <a:custGeom>
            <a:avLst/>
            <a:gdLst/>
            <a:ahLst/>
            <a:cxnLst/>
            <a:rect l="l" t="t" r="r" b="b"/>
            <a:pathLst>
              <a:path w="325120" h="147320">
                <a:moveTo>
                  <a:pt x="0" y="146875"/>
                </a:moveTo>
                <a:lnTo>
                  <a:pt x="324891" y="146875"/>
                </a:lnTo>
                <a:lnTo>
                  <a:pt x="324891" y="0"/>
                </a:lnTo>
                <a:lnTo>
                  <a:pt x="0" y="0"/>
                </a:lnTo>
                <a:lnTo>
                  <a:pt x="0" y="146875"/>
                </a:lnTo>
                <a:close/>
              </a:path>
            </a:pathLst>
          </a:custGeom>
          <a:solidFill>
            <a:srgbClr val="E8F2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0" y="0"/>
            <a:ext cx="10058400" cy="462280"/>
          </a:xfrm>
          <a:custGeom>
            <a:avLst/>
            <a:gdLst/>
            <a:ahLst/>
            <a:cxnLst/>
            <a:rect l="l" t="t" r="r" b="b"/>
            <a:pathLst>
              <a:path w="10058400" h="462280">
                <a:moveTo>
                  <a:pt x="0" y="461784"/>
                </a:moveTo>
                <a:lnTo>
                  <a:pt x="10058400" y="461784"/>
                </a:lnTo>
                <a:lnTo>
                  <a:pt x="10058400" y="0"/>
                </a:lnTo>
                <a:lnTo>
                  <a:pt x="0" y="0"/>
                </a:lnTo>
                <a:lnTo>
                  <a:pt x="0" y="461784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059877" y="2343150"/>
            <a:ext cx="1998980" cy="510540"/>
          </a:xfrm>
          <a:custGeom>
            <a:avLst/>
            <a:gdLst/>
            <a:ahLst/>
            <a:cxnLst/>
            <a:rect l="l" t="t" r="r" b="b"/>
            <a:pathLst>
              <a:path w="1998979" h="510539">
                <a:moveTo>
                  <a:pt x="0" y="510273"/>
                </a:moveTo>
                <a:lnTo>
                  <a:pt x="1998522" y="510273"/>
                </a:lnTo>
                <a:lnTo>
                  <a:pt x="1998522" y="0"/>
                </a:lnTo>
                <a:lnTo>
                  <a:pt x="0" y="0"/>
                </a:lnTo>
                <a:lnTo>
                  <a:pt x="0" y="510273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652634" y="4057650"/>
            <a:ext cx="405765" cy="3714750"/>
          </a:xfrm>
          <a:custGeom>
            <a:avLst/>
            <a:gdLst/>
            <a:ahLst/>
            <a:cxnLst/>
            <a:rect l="l" t="t" r="r" b="b"/>
            <a:pathLst>
              <a:path w="405765" h="3714750">
                <a:moveTo>
                  <a:pt x="0" y="3714750"/>
                </a:moveTo>
                <a:lnTo>
                  <a:pt x="405765" y="3714750"/>
                </a:lnTo>
                <a:lnTo>
                  <a:pt x="405765" y="0"/>
                </a:lnTo>
                <a:lnTo>
                  <a:pt x="0" y="0"/>
                </a:lnTo>
                <a:lnTo>
                  <a:pt x="0" y="3714750"/>
                </a:lnTo>
                <a:close/>
              </a:path>
            </a:pathLst>
          </a:custGeom>
          <a:solidFill>
            <a:srgbClr val="974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059881" y="457200"/>
            <a:ext cx="1998518" cy="18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228600" y="212723"/>
            <a:ext cx="2787650" cy="46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ershe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09855">
              <a:lnSpc>
                <a:spcPts val="1675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Summa</a:t>
            </a:r>
            <a:r>
              <a:rPr dirty="0" sz="1400" spc="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144192" y="7196956"/>
            <a:ext cx="175196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2011a;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17233" y="792770"/>
            <a:ext cx="40309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Demo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aphic Summa</a:t>
            </a:r>
            <a:r>
              <a:rPr dirty="0" sz="1000" spc="2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y of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gr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eg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1000" spc="-4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1000" spc="-1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ties 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y 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000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8080" y="792236"/>
            <a:ext cx="50863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5">
                <a:solidFill>
                  <a:srgbClr val="0089A7"/>
                </a:solidFill>
                <a:latin typeface="Myriad Pro"/>
                <a:cs typeface="Myriad Pro"/>
              </a:rPr>
              <a:t>T</a:t>
            </a:r>
            <a:r>
              <a:rPr dirty="0" sz="1100">
                <a:solidFill>
                  <a:srgbClr val="0089A7"/>
                </a:solidFill>
                <a:latin typeface="Myriad Pro"/>
                <a:cs typeface="Myriad Pro"/>
              </a:rPr>
              <a:t>able 10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28902" y="810806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048" y="7318375"/>
            <a:ext cx="8051165" cy="0"/>
          </a:xfrm>
          <a:custGeom>
            <a:avLst/>
            <a:gdLst/>
            <a:ahLst/>
            <a:cxnLst/>
            <a:rect l="l" t="t" r="r" b="b"/>
            <a:pathLst>
              <a:path w="8051165" h="0">
                <a:moveTo>
                  <a:pt x="0" y="0"/>
                </a:moveTo>
                <a:lnTo>
                  <a:pt x="8050834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059890" y="4057650"/>
            <a:ext cx="1541310" cy="3714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059881" y="2914650"/>
            <a:ext cx="1998518" cy="1085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9701236" y="7461250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340779" y="1034872"/>
          <a:ext cx="7609840" cy="616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828"/>
                <a:gridCol w="970594"/>
                <a:gridCol w="324891"/>
                <a:gridCol w="783755"/>
                <a:gridCol w="324891"/>
                <a:gridCol w="932915"/>
                <a:gridCol w="1038404"/>
                <a:gridCol w="966927"/>
                <a:gridCol w="996212"/>
              </a:tblGrid>
              <a:tr h="491681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.S. S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125095" marR="9461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1970-2010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52069" marR="58419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 Hi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oric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2010-2020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66040" marR="4889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 P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ojec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1970-2010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56515" marR="48260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 Inc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ease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in 65 and Older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198120" marR="23304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89431"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dirty="0" sz="1000" spc="-9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erri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Rank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s/mi</a:t>
                      </a:r>
                      <a:r>
                        <a:rPr dirty="0" baseline="35353" sz="8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Rank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Chan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Chan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Living in 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erty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39115">
                <a:tc>
                  <a:txBody>
                    <a:bodyPr/>
                    <a:lstStyle/>
                    <a:p>
                      <a:pPr marL="6553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Alabama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764,613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6875">
                <a:tc>
                  <a:txBody>
                    <a:bodyPr/>
                    <a:lstStyle/>
                    <a:p>
                      <a:pPr marL="7791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Alas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598,207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50634">
                <a:tc>
                  <a:txBody>
                    <a:bodyPr/>
                    <a:lstStyle/>
                    <a:p>
                      <a:pPr marL="6178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Cali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ornia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32,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6875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Connecticut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3,574,097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55995">
                <a:tc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897,934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trict of Columbia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601,723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9,864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7531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Florida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18,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7061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1,043,009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7613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1,360,301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7766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Illinois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5,898,137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4,246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7258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Indiana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1,432,512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352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Louisiana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3,573,854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Maine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1,238,956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9384"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Maryland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5,287,553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7636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Massachus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6,318,177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6875"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Michi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8,797,000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51258">
                <a:tc>
                  <a:txBody>
                    <a:bodyPr/>
                    <a:lstStyle/>
                    <a:p>
                      <a:pPr marL="5556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Minneso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251,654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Mississippi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628,502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37794"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 Ham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shi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1,073,438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9385"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 Je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8,683,202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1,241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6235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dirty="0" sz="1000" spc="-7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17,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86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North Ca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olina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2,254,172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algn="r" marR="1543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Ohio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4,326,145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7264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1,982,081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enn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yl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6,388,180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Rhode Island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1,052,567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1,018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South Ca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olina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1,932,243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89">
                <a:tc>
                  <a:txBody>
                    <a:bodyPr/>
                    <a:lstStyle/>
                    <a:p>
                      <a:pPr marL="833755">
                        <a:lnSpc>
                          <a:spcPct val="100000"/>
                        </a:lnSpc>
                      </a:pPr>
                      <a:r>
                        <a:rPr dirty="0" sz="1000" spc="-9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ex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8,287,623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38720">
                <a:tc>
                  <a:txBody>
                    <a:bodyPr/>
                    <a:lstStyle/>
                    <a:p>
                      <a:pPr marL="7194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ginia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5,425,647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7664"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ashin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5,229,486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301877"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Wis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onsin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2,569,028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6875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Ameri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Samoa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55,519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marL="79946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Guam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159,358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8590">
                <a:tc>
                  <a:txBody>
                    <a:bodyPr/>
                    <a:lstStyle/>
                    <a:p>
                      <a:pPr marL="818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CNMI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53,883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  <a:tr h="148589"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Puer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3,725,789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1,088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7795"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.S. Vi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gin Islands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106,405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DD6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2155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399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58400" y="420687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61912"/>
                </a:moveTo>
                <a:lnTo>
                  <a:pt x="0" y="0"/>
                </a:lnTo>
                <a:lnTo>
                  <a:pt x="0" y="6191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05400" y="617415"/>
            <a:ext cx="398907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Ache, B., K. C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oss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tt,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4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ache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 Adkins, </a:t>
            </a:r>
            <a:r>
              <a:rPr dirty="0" sz="1100" spc="-14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 Wil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7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 2012. </a:t>
            </a:r>
            <a:r>
              <a:rPr dirty="0" sz="1100" spc="45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The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is Compli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ed:  A Model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Consi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tly Describe the 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tuaries and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ts. In P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00" y="1277815"/>
            <a:ext cx="450850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ell,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M.,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Coul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K.,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Johnson, C.,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ott,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Bellom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delman,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S., and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Hi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sch, E., 2010. An 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tim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Living in 100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ear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Flood Ha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eas. Journal of Coa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esea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ch,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o. 26, No. 2, pp. 201-211.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1938215"/>
            <a:ext cx="4424680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Ocean Se</a:t>
            </a:r>
            <a:r>
              <a:rPr dirty="0" sz="1100" spc="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vice, 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 2012. Sp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ends in Coa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Socioe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onomics. Demog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aphic </a:t>
            </a:r>
            <a:r>
              <a:rPr dirty="0" sz="1100" spc="-7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ends 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abase 1970-2010;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oods and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oole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onomics, Inc.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ojections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abase 1970-2040.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ailable f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om: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ttp://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alsocioe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onomics.noaa</a:t>
            </a:r>
            <a:r>
              <a:rPr dirty="0" sz="1100" spc="15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 (accessed June 8, 2012).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0" y="2763715"/>
            <a:ext cx="423989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Census Bu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eau. 2011a. Ameri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 Community Su</a:t>
            </a:r>
            <a:r>
              <a:rPr dirty="0" sz="1100" spc="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 5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1100" spc="-8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ear 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tim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2006-2010.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ailable f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om: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ttp://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actfinde</a:t>
            </a:r>
            <a:r>
              <a:rPr dirty="0" sz="1100" spc="-11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.census</a:t>
            </a:r>
            <a:r>
              <a:rPr dirty="0" sz="1100" spc="1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v/home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ff/main.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tml?_lang=en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5400" y="3424115"/>
            <a:ext cx="4309745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Census Bu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eau. 2011b. Census 2010.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ailable f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om: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ttp://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f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actfinder2.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census</a:t>
            </a:r>
            <a:r>
              <a:rPr dirty="0" sz="1100" spc="1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v/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aces/n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v/j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f/pa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es/ind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x.x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tml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0979" algn="l"/>
              </a:tabLst>
            </a:pPr>
            <a:r>
              <a:rPr dirty="0" sz="1100" u="sng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	. 2011c.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eside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Con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truction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Files 1998-2010.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17415"/>
            <a:ext cx="41319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This docume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ompiled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 the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oll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wing individuals of the 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Oceanic and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tmospheric Admini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112715"/>
            <a:ext cx="911225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ri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 C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oss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tt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Ache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cy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ache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Haber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1938215"/>
            <a:ext cx="45085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autho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ould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li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thank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oll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wing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individuals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tributions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 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eport: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433515"/>
            <a:ext cx="2857500" cy="148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Oceanic and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tmospheric Admini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Adkins</a:t>
            </a:r>
            <a:endParaRPr sz="1100">
              <a:latin typeface="Calibri"/>
              <a:cs typeface="Calibri"/>
            </a:endParaRPr>
          </a:p>
          <a:p>
            <a:pPr marL="12700" marR="1853564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Chris Cleme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esa Goede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Alison Hammer John H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  <a:p>
            <a:pPr marL="12700" marR="174371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Susan Holmes Li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ood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endl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 Wil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4084515"/>
            <a:ext cx="2337435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24915">
              <a:lnSpc>
                <a:spcPts val="1300"/>
              </a:lnSpc>
            </a:pP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Census Bu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Thomas Fisch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tti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erry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 Wilson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ede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Eme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ency Mana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ency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Mark C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20700"/>
            <a:ext cx="10058400" cy="61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203992"/>
            <a:ext cx="18307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Ackn</a:t>
            </a:r>
            <a:r>
              <a:rPr dirty="0" sz="1800" spc="-10" i="1">
                <a:solidFill>
                  <a:srgbClr val="0089A7"/>
                </a:solidFill>
                <a:latin typeface="Calibri"/>
                <a:cs typeface="Calibri"/>
              </a:rPr>
              <a:t>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wledgeme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n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6888" y="7477702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01647" y="203992"/>
            <a:ext cx="102679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5" i="1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e</a:t>
            </a:r>
            <a:r>
              <a:rPr dirty="0" sz="1800" spc="-30" i="1">
                <a:solidFill>
                  <a:srgbClr val="0089A7"/>
                </a:solidFill>
                <a:latin typeface="Calibri"/>
                <a:cs typeface="Calibri"/>
              </a:rPr>
              <a:t>f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eren</a:t>
            </a:r>
            <a:r>
              <a:rPr dirty="0" sz="1800" spc="-15" i="1">
                <a:solidFill>
                  <a:srgbClr val="0089A7"/>
                </a:solidFill>
                <a:latin typeface="Calibri"/>
                <a:cs typeface="Calibri"/>
              </a:rPr>
              <a:t>c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5615432"/>
            <a:ext cx="2921635" cy="154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i="1">
                <a:solidFill>
                  <a:srgbClr val="0089A7"/>
                </a:solidFill>
                <a:latin typeface="Calibri"/>
                <a:cs typeface="Calibri"/>
              </a:rPr>
              <a:t>Pho</a:t>
            </a:r>
            <a:r>
              <a:rPr dirty="0" sz="1700" spc="-2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700" i="1">
                <a:solidFill>
                  <a:srgbClr val="0089A7"/>
                </a:solidFill>
                <a:latin typeface="Calibri"/>
                <a:cs typeface="Calibri"/>
              </a:rPr>
              <a:t>o</a:t>
            </a:r>
            <a:r>
              <a:rPr dirty="0" sz="1700" spc="-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700" spc="-5" i="1">
                <a:solidFill>
                  <a:srgbClr val="0089A7"/>
                </a:solidFill>
                <a:latin typeface="Calibri"/>
                <a:cs typeface="Calibri"/>
              </a:rPr>
              <a:t>Credits</a:t>
            </a:r>
            <a:endParaRPr sz="1700">
              <a:latin typeface="Calibri"/>
              <a:cs typeface="Calibri"/>
            </a:endParaRPr>
          </a:p>
          <a:p>
            <a:pPr algn="just" marL="12700">
              <a:lnSpc>
                <a:spcPts val="990"/>
              </a:lnSpc>
              <a:spcBef>
                <a:spcPts val="20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er:</a:t>
            </a:r>
            <a:endParaRPr sz="900">
              <a:latin typeface="Calibri"/>
              <a:cs typeface="Calibri"/>
            </a:endParaRPr>
          </a:p>
          <a:p>
            <a:pPr algn="just" marL="12700">
              <a:lnSpc>
                <a:spcPts val="99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Ocean Cit</a:t>
            </a: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, M</a:t>
            </a:r>
            <a:r>
              <a:rPr dirty="0" sz="900" spc="-25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Chri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opher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arypa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(Shut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ock)</a:t>
            </a:r>
            <a:endParaRPr sz="900">
              <a:latin typeface="Calibri"/>
              <a:cs typeface="Calibri"/>
            </a:endParaRPr>
          </a:p>
          <a:p>
            <a:pPr algn="just" marL="12700">
              <a:lnSpc>
                <a:spcPts val="990"/>
              </a:lnSpc>
              <a:spcBef>
                <a:spcPts val="72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Inside C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er:</a:t>
            </a:r>
            <a:endParaRPr sz="900">
              <a:latin typeface="Calibri"/>
              <a:cs typeface="Calibri"/>
            </a:endParaRPr>
          </a:p>
          <a:p>
            <a:pPr algn="just" marL="12700">
              <a:lnSpc>
                <a:spcPts val="99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San F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ancis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, CA.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25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Ni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algn="just" marL="12700">
              <a:lnSpc>
                <a:spcPts val="990"/>
              </a:lnSpc>
              <a:spcBef>
                <a:spcPts val="72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Title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e:</a:t>
            </a:r>
            <a:endParaRPr sz="900">
              <a:latin typeface="Calibri"/>
              <a:cs typeface="Calibri"/>
            </a:endParaRPr>
          </a:p>
          <a:p>
            <a:pPr algn="just" marL="12700" marR="5080">
              <a:lnSpc>
                <a:spcPts val="900"/>
              </a:lnSpc>
              <a:spcBef>
                <a:spcPts val="9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 Mississippi Ri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9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6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Ocean Se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vice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Chi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al skyline.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6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Ocean Se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vice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Ka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 in Sa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 Cruz, C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K.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oss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tt</a:t>
            </a:r>
            <a:endParaRPr sz="900">
              <a:latin typeface="Calibri"/>
              <a:cs typeface="Calibri"/>
            </a:endParaRPr>
          </a:p>
          <a:p>
            <a:pPr algn="just" marL="1270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Puer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Ri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Cary Frid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8052" y="5874439"/>
            <a:ext cx="2864485" cy="128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2:</a:t>
            </a:r>
            <a:endParaRPr sz="900">
              <a:latin typeface="Calibri"/>
              <a:cs typeface="Calibri"/>
            </a:endParaRPr>
          </a:p>
          <a:p>
            <a:pPr marL="12700" marR="227329">
              <a:lnSpc>
                <a:spcPts val="900"/>
              </a:lnSpc>
              <a:spcBef>
                <a:spcPts val="9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Channel Islands 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ark, CA.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Clai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Johnson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Cambria, C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ady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81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San Die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, CA.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ady</a:t>
            </a:r>
            <a:endParaRPr sz="900">
              <a:latin typeface="Calibri"/>
              <a:cs typeface="Calibri"/>
            </a:endParaRPr>
          </a:p>
          <a:p>
            <a:pPr marL="12700" marR="169545">
              <a:lnSpc>
                <a:spcPts val="900"/>
              </a:lnSpc>
              <a:spcBef>
                <a:spcPts val="9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Nubble Lig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House, Cape Neddick, CA.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ady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ockport, TX.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8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 and Wildli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Departme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90"/>
              </a:lnSpc>
              <a:spcBef>
                <a:spcPts val="720"/>
              </a:spcBef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9:</a:t>
            </a:r>
            <a:endParaRPr sz="900">
              <a:latin typeface="Calibri"/>
              <a:cs typeface="Calibri"/>
            </a:endParaRPr>
          </a:p>
          <a:p>
            <a:pPr marL="12700" marR="893444">
              <a:lnSpc>
                <a:spcPts val="900"/>
              </a:lnSpc>
              <a:spcBef>
                <a:spcPts val="9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Martha</a:t>
            </a:r>
            <a:r>
              <a:rPr dirty="0" sz="900" spc="-6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 Vin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d, MA.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K.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oss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tt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San Juan, P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B. 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ady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ort A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ansas, TX.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8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 and Wildli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Departme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7468" y="5874439"/>
            <a:ext cx="167767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15: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ts val="900"/>
              </a:lnSpc>
              <a:spcBef>
                <a:spcPts val="90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San Simeon, C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dirty="0" sz="900" spc="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ady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Ancho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e, AK.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25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Ni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San F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ancis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, CA. C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edit: </a:t>
            </a:r>
            <a:r>
              <a:rPr dirty="0" sz="900" spc="-25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 Ni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9668"/>
            <a:ext cx="10058400" cy="5355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8467" y="535305"/>
            <a:ext cx="4499610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985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ede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Eme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ency Mana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ency (FEMA)  has deri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452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FEM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7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100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-y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ear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flood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plain, or Special Flood Ha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 (SFHA), deline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whe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the 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Flood Insu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ance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og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r>
              <a:rPr dirty="0" sz="1100" spc="-7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floodplain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mana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egul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mu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be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ced and the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 whe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the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mand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 pu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chase of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flood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insu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ance applies. The Coa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h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a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tline bo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dering the open ocean, or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FEMA ide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tified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high ha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eas in the SFHA (C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ell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al., 2010).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9367" y="565773"/>
            <a:ext cx="446786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Ameri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 Samoa, Guam, the Commo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ealth of the Northern Mariana Islands,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Vi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gin Islands, and Puer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included in this sui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(Ache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al.,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2012).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9367" y="1226173"/>
            <a:ext cx="43484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ailed i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orm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about Coa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visit: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ttp://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alsocioe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onomics.noaa</a:t>
            </a:r>
            <a:r>
              <a:rPr dirty="0" sz="1100" spc="15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t_d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fined.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tml.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32155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31962" y="6630789"/>
            <a:ext cx="3035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265" y="5659733"/>
            <a:ext cx="2895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Alas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7827" y="6878683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5662" y="6878683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0448" y="6871223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02334" y="6289188"/>
            <a:ext cx="105410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02334" y="6530488"/>
            <a:ext cx="46037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.S. S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1758" y="6884500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2889" y="6884500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0917" y="6884500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1459" y="6927939"/>
            <a:ext cx="33020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1295" algn="l"/>
              </a:tabLst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420700"/>
            <a:ext cx="10058400" cy="61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4500" y="203992"/>
            <a:ext cx="36252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Appendix A: Coa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spc="-2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al Shoreline Cou</a:t>
            </a:r>
            <a:r>
              <a:rPr dirty="0" sz="1800" spc="-15" i="1">
                <a:solidFill>
                  <a:srgbClr val="0089A7"/>
                </a:solidFill>
                <a:latin typeface="Calibri"/>
                <a:cs typeface="Calibri"/>
              </a:rPr>
              <a:t>n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6043" y="6773315"/>
            <a:ext cx="141668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Coa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al Shoreline Cou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in the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ts val="770"/>
              </a:lnSpc>
            </a:pP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are not sh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wn.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25767" y="6631330"/>
            <a:ext cx="9144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420700"/>
            <a:ext cx="195364" cy="61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7785" y="7468109"/>
            <a:ext cx="17964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eport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96188" y="7468109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2737" y="0"/>
            <a:ext cx="4564380" cy="7772400"/>
          </a:xfrm>
          <a:custGeom>
            <a:avLst/>
            <a:gdLst/>
            <a:ahLst/>
            <a:cxnLst/>
            <a:rect l="l" t="t" r="r" b="b"/>
            <a:pathLst>
              <a:path w="4564380" h="7772400">
                <a:moveTo>
                  <a:pt x="0" y="7772400"/>
                </a:moveTo>
                <a:lnTo>
                  <a:pt x="4564062" y="7772400"/>
                </a:lnTo>
                <a:lnTo>
                  <a:pt x="4564062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36894" y="586958"/>
            <a:ext cx="3939540" cy="385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Dear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eade</a:t>
            </a:r>
            <a:r>
              <a:rPr dirty="0" sz="1100" spc="-1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03505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This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eport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tinues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ommitme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7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Ocean Se</a:t>
            </a:r>
            <a:r>
              <a:rPr dirty="0" sz="11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vice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describe the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as a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ompleme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the de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adal Census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onduc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Census Bu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eau.  One of our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on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oing challen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mana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ologi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ally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sensiti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 such th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futu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of Ameri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ans will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tinue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eap the immeasu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onomic, cultu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al,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tional,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and ae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ben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fits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vided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our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esou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ces.  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the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this mana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challen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both the la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numbe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and high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densities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eside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ts and visi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763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of people impacts the 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egrity of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yst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ems, and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the same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li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 and li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elihoods of some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of these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eside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ts and visi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 be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risk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p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ocesses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the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– such as hurri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anes, 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osion, and sea 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 rise.  This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eport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xplo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 this dynamic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tionship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p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both the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and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  Joined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our 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and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mana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partne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s,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hope this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eporting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ork will both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eness and enhance policy discussions, by p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omoting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 deeper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unde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anding of our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6894" y="5113238"/>
            <a:ext cx="3907790" cy="668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Holly Ba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Assi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Admini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 Ocean Se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vices and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Mana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Ocean Se</a:t>
            </a:r>
            <a:r>
              <a:rPr dirty="0" sz="11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3798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81827" y="4647691"/>
            <a:ext cx="1828803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0935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30656"/>
            <a:ext cx="10058400" cy="6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7700" y="200660"/>
            <a:ext cx="37668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Appendix B: Coa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spc="-2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al </a:t>
            </a:r>
            <a:r>
              <a:rPr dirty="0" sz="1800" spc="-70" i="1">
                <a:solidFill>
                  <a:srgbClr val="0089A7"/>
                </a:solidFill>
                <a:latin typeface="Calibri"/>
                <a:cs typeface="Calibri"/>
              </a:rPr>
              <a:t>W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ershed Cou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n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795" y="1800123"/>
            <a:ext cx="9372600" cy="5354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2452" y="604854"/>
            <a:ext cx="4457065" cy="990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2565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AA has deri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769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ty is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onside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ty if one of the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oll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wing cri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eria is m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t: (1)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a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minimum, 15 pe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of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3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 spc="-7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land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 is lo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within a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shed; or (2) a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portion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of a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, or an 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, ac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lea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15 pe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of a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USGS 8-digit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aloging unit. This “15-pe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rule” 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ends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ide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h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a su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shed-based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3352" y="604854"/>
            <a:ext cx="4467860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impact on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and ocean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esou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ces. In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addition,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the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100" spc="-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ories –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Ameri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 Samoa, Guam, the Commo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ealth of the Northern Mariana Islands,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Vi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gin Islands, and Puer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, 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included in their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ty (Ache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al., 2012).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3352" y="1430353"/>
            <a:ext cx="42411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ailed i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orm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about the Coa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visit: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ttp:/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alsocioe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onomics.noaa</a:t>
            </a:r>
            <a:r>
              <a:rPr dirty="0" sz="1100" spc="1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t_d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fined.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tml.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4859" y="6559277"/>
            <a:ext cx="3035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9162" y="5588222"/>
            <a:ext cx="2895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Alas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6124" y="6807172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1260" y="6807172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8746" y="6799712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45233" y="6166877"/>
            <a:ext cx="913765" cy="69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1285">
              <a:lnSpc>
                <a:spcPct val="781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3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shed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ty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ts val="800"/>
              </a:lnSpc>
              <a:spcBef>
                <a:spcPts val="55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tuarine and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D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aina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 A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eas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.S. S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0055" y="6812989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38486" y="6812989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6514" y="6812989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2456" y="6856428"/>
            <a:ext cx="31750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8595" algn="l"/>
              </a:tabLst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8937" y="6976445"/>
            <a:ext cx="13366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Coa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700" spc="-30" i="1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ershed Cou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in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the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are not sh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wn.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5533" y="6558178"/>
            <a:ext cx="9144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58400" y="430644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61912"/>
                </a:moveTo>
                <a:lnTo>
                  <a:pt x="0" y="0"/>
                </a:lnTo>
                <a:lnTo>
                  <a:pt x="0" y="6191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2723" y="7484646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1783689"/>
            <a:ext cx="9436608" cy="5354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4079" y="6541341"/>
            <a:ext cx="3035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382" y="5570284"/>
            <a:ext cx="2895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Alas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9942" y="6789235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7779" y="6789235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2567" y="6781775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4452" y="6148939"/>
            <a:ext cx="85788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Ex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 of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endParaRPr sz="800">
              <a:latin typeface="Calibri"/>
              <a:cs typeface="Calibri"/>
            </a:endParaRPr>
          </a:p>
          <a:p>
            <a:pPr marL="12700" marR="64769">
              <a:lnSpc>
                <a:spcPts val="800"/>
              </a:lnSpc>
              <a:spcBef>
                <a:spcPts val="40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Ex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 of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Sho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.S. S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3875" y="6795052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5006" y="6795052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3034" y="6795052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3576" y="6838491"/>
            <a:ext cx="33020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1295" algn="l"/>
              </a:tabLst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00" y="200660"/>
            <a:ext cx="6881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Appendix C: Comparing Coa</a:t>
            </a:r>
            <a:r>
              <a:rPr dirty="0" sz="1800" spc="-15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spc="-2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al Shoreline and Coa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spc="-2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al </a:t>
            </a:r>
            <a:r>
              <a:rPr dirty="0" sz="1800" spc="-70" i="1">
                <a:solidFill>
                  <a:srgbClr val="0089A7"/>
                </a:solidFill>
                <a:latin typeface="Calibri"/>
                <a:cs typeface="Calibri"/>
              </a:rPr>
              <a:t>W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a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ershed Cou</a:t>
            </a:r>
            <a:r>
              <a:rPr dirty="0" sz="1800" spc="-20" i="1">
                <a:solidFill>
                  <a:srgbClr val="0089A7"/>
                </a:solidFill>
                <a:latin typeface="Calibri"/>
                <a:cs typeface="Calibri"/>
              </a:rPr>
              <a:t>n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12079" y="684799"/>
            <a:ext cx="1381760" cy="1381760"/>
          </a:xfrm>
          <a:custGeom>
            <a:avLst/>
            <a:gdLst/>
            <a:ahLst/>
            <a:cxnLst/>
            <a:rect l="l" t="t" r="r" b="b"/>
            <a:pathLst>
              <a:path w="1381759" h="1381760">
                <a:moveTo>
                  <a:pt x="690613" y="0"/>
                </a:moveTo>
                <a:lnTo>
                  <a:pt x="633971" y="2289"/>
                </a:lnTo>
                <a:lnTo>
                  <a:pt x="578591" y="9038"/>
                </a:lnTo>
                <a:lnTo>
                  <a:pt x="524649" y="20070"/>
                </a:lnTo>
                <a:lnTo>
                  <a:pt x="472324" y="35207"/>
                </a:lnTo>
                <a:lnTo>
                  <a:pt x="421793" y="54271"/>
                </a:lnTo>
                <a:lnTo>
                  <a:pt x="373235" y="77084"/>
                </a:lnTo>
                <a:lnTo>
                  <a:pt x="326825" y="103468"/>
                </a:lnTo>
                <a:lnTo>
                  <a:pt x="282744" y="133247"/>
                </a:lnTo>
                <a:lnTo>
                  <a:pt x="241167" y="166241"/>
                </a:lnTo>
                <a:lnTo>
                  <a:pt x="202274" y="202274"/>
                </a:lnTo>
                <a:lnTo>
                  <a:pt x="166241" y="241167"/>
                </a:lnTo>
                <a:lnTo>
                  <a:pt x="133247" y="282744"/>
                </a:lnTo>
                <a:lnTo>
                  <a:pt x="103468" y="326825"/>
                </a:lnTo>
                <a:lnTo>
                  <a:pt x="77084" y="373235"/>
                </a:lnTo>
                <a:lnTo>
                  <a:pt x="54271" y="421793"/>
                </a:lnTo>
                <a:lnTo>
                  <a:pt x="35207" y="472324"/>
                </a:lnTo>
                <a:lnTo>
                  <a:pt x="20070" y="524649"/>
                </a:lnTo>
                <a:lnTo>
                  <a:pt x="9038" y="578591"/>
                </a:lnTo>
                <a:lnTo>
                  <a:pt x="2289" y="633971"/>
                </a:lnTo>
                <a:lnTo>
                  <a:pt x="0" y="690613"/>
                </a:lnTo>
                <a:lnTo>
                  <a:pt x="2289" y="747254"/>
                </a:lnTo>
                <a:lnTo>
                  <a:pt x="9038" y="802635"/>
                </a:lnTo>
                <a:lnTo>
                  <a:pt x="20070" y="856576"/>
                </a:lnTo>
                <a:lnTo>
                  <a:pt x="35207" y="908902"/>
                </a:lnTo>
                <a:lnTo>
                  <a:pt x="54271" y="959432"/>
                </a:lnTo>
                <a:lnTo>
                  <a:pt x="77084" y="1007991"/>
                </a:lnTo>
                <a:lnTo>
                  <a:pt x="103468" y="1054400"/>
                </a:lnTo>
                <a:lnTo>
                  <a:pt x="133247" y="1098482"/>
                </a:lnTo>
                <a:lnTo>
                  <a:pt x="166241" y="1140058"/>
                </a:lnTo>
                <a:lnTo>
                  <a:pt x="202274" y="1178952"/>
                </a:lnTo>
                <a:lnTo>
                  <a:pt x="241167" y="1214984"/>
                </a:lnTo>
                <a:lnTo>
                  <a:pt x="282744" y="1247979"/>
                </a:lnTo>
                <a:lnTo>
                  <a:pt x="326825" y="1277757"/>
                </a:lnTo>
                <a:lnTo>
                  <a:pt x="373235" y="1304142"/>
                </a:lnTo>
                <a:lnTo>
                  <a:pt x="421793" y="1326955"/>
                </a:lnTo>
                <a:lnTo>
                  <a:pt x="472324" y="1346019"/>
                </a:lnTo>
                <a:lnTo>
                  <a:pt x="524649" y="1361155"/>
                </a:lnTo>
                <a:lnTo>
                  <a:pt x="578591" y="1372187"/>
                </a:lnTo>
                <a:lnTo>
                  <a:pt x="633971" y="1378937"/>
                </a:lnTo>
                <a:lnTo>
                  <a:pt x="690613" y="1381226"/>
                </a:lnTo>
                <a:lnTo>
                  <a:pt x="747254" y="1378937"/>
                </a:lnTo>
                <a:lnTo>
                  <a:pt x="802635" y="1372187"/>
                </a:lnTo>
                <a:lnTo>
                  <a:pt x="856576" y="1361155"/>
                </a:lnTo>
                <a:lnTo>
                  <a:pt x="908902" y="1346019"/>
                </a:lnTo>
                <a:lnTo>
                  <a:pt x="959432" y="1326955"/>
                </a:lnTo>
                <a:lnTo>
                  <a:pt x="1007991" y="1304142"/>
                </a:lnTo>
                <a:lnTo>
                  <a:pt x="1054400" y="1277757"/>
                </a:lnTo>
                <a:lnTo>
                  <a:pt x="1098482" y="1247979"/>
                </a:lnTo>
                <a:lnTo>
                  <a:pt x="1140058" y="1214984"/>
                </a:lnTo>
                <a:lnTo>
                  <a:pt x="1178952" y="1178952"/>
                </a:lnTo>
                <a:lnTo>
                  <a:pt x="1214984" y="1140058"/>
                </a:lnTo>
                <a:lnTo>
                  <a:pt x="1247979" y="1098482"/>
                </a:lnTo>
                <a:lnTo>
                  <a:pt x="1277757" y="1054400"/>
                </a:lnTo>
                <a:lnTo>
                  <a:pt x="1304142" y="1007991"/>
                </a:lnTo>
                <a:lnTo>
                  <a:pt x="1326955" y="959432"/>
                </a:lnTo>
                <a:lnTo>
                  <a:pt x="1346019" y="908902"/>
                </a:lnTo>
                <a:lnTo>
                  <a:pt x="1361155" y="856576"/>
                </a:lnTo>
                <a:lnTo>
                  <a:pt x="1372187" y="802635"/>
                </a:lnTo>
                <a:lnTo>
                  <a:pt x="1378937" y="747254"/>
                </a:lnTo>
                <a:lnTo>
                  <a:pt x="1381226" y="690613"/>
                </a:lnTo>
                <a:lnTo>
                  <a:pt x="1378937" y="633971"/>
                </a:lnTo>
                <a:lnTo>
                  <a:pt x="1372187" y="578591"/>
                </a:lnTo>
                <a:lnTo>
                  <a:pt x="1361155" y="524649"/>
                </a:lnTo>
                <a:lnTo>
                  <a:pt x="1346019" y="472324"/>
                </a:lnTo>
                <a:lnTo>
                  <a:pt x="1326955" y="421793"/>
                </a:lnTo>
                <a:lnTo>
                  <a:pt x="1304142" y="373235"/>
                </a:lnTo>
                <a:lnTo>
                  <a:pt x="1277757" y="326825"/>
                </a:lnTo>
                <a:lnTo>
                  <a:pt x="1247979" y="282744"/>
                </a:lnTo>
                <a:lnTo>
                  <a:pt x="1214984" y="241167"/>
                </a:lnTo>
                <a:lnTo>
                  <a:pt x="1178952" y="202274"/>
                </a:lnTo>
                <a:lnTo>
                  <a:pt x="1140058" y="166241"/>
                </a:lnTo>
                <a:lnTo>
                  <a:pt x="1098482" y="133247"/>
                </a:lnTo>
                <a:lnTo>
                  <a:pt x="1054400" y="103468"/>
                </a:lnTo>
                <a:lnTo>
                  <a:pt x="1007991" y="77084"/>
                </a:lnTo>
                <a:lnTo>
                  <a:pt x="959432" y="54271"/>
                </a:lnTo>
                <a:lnTo>
                  <a:pt x="908902" y="35207"/>
                </a:lnTo>
                <a:lnTo>
                  <a:pt x="856576" y="20070"/>
                </a:lnTo>
                <a:lnTo>
                  <a:pt x="802635" y="9038"/>
                </a:lnTo>
                <a:lnTo>
                  <a:pt x="747254" y="2289"/>
                </a:lnTo>
                <a:lnTo>
                  <a:pt x="690613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 rot="17160000">
            <a:off x="5227868" y="1157877"/>
            <a:ext cx="12140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 rot="17400000">
            <a:off x="5241014" y="1116884"/>
            <a:ext cx="12115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 rot="17640000">
            <a:off x="5256815" y="1078632"/>
            <a:ext cx="1192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 rot="17820000">
            <a:off x="5273276" y="1046132"/>
            <a:ext cx="11687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 rot="18000000">
            <a:off x="5287495" y="1020486"/>
            <a:ext cx="115398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 rot="18120000">
            <a:off x="5301913" y="992772"/>
            <a:ext cx="1192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 rot="18300000">
            <a:off x="5320971" y="968383"/>
            <a:ext cx="113083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 rot="18660000">
            <a:off x="5348893" y="917150"/>
            <a:ext cx="137303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 rot="18960000">
            <a:off x="5393330" y="878305"/>
            <a:ext cx="1192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 rot="19140000">
            <a:off x="5419352" y="855759"/>
            <a:ext cx="115398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 rot="19320000">
            <a:off x="5442486" y="834148"/>
            <a:ext cx="12016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 rot="19440000">
            <a:off x="5472692" y="812681"/>
            <a:ext cx="11557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 rot="19620000">
            <a:off x="5495815" y="796423"/>
            <a:ext cx="116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19860000">
            <a:off x="5525322" y="777073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 rot="20040000">
            <a:off x="5563594" y="757041"/>
            <a:ext cx="11992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20280000">
            <a:off x="5601242" y="740021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 rot="20640000">
            <a:off x="5659327" y="719533"/>
            <a:ext cx="12115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 rot="20880000">
            <a:off x="5701347" y="708478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 rot="21060000">
            <a:off x="5744745" y="700287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 rot="21300000">
            <a:off x="5787177" y="695137"/>
            <a:ext cx="12065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2771" y="690954"/>
            <a:ext cx="76200" cy="11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 rot="120000">
            <a:off x="5874873" y="693752"/>
            <a:ext cx="12051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 rot="360000">
            <a:off x="5911549" y="696405"/>
            <a:ext cx="1172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 rot="720000">
            <a:off x="5981404" y="707829"/>
            <a:ext cx="1180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 rot="900000">
            <a:off x="6016850" y="716931"/>
            <a:ext cx="11981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 rot="1140000">
            <a:off x="6054767" y="729165"/>
            <a:ext cx="12148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 rot="1380000">
            <a:off x="6094658" y="744679"/>
            <a:ext cx="12173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 rot="1740000">
            <a:off x="6151235" y="773193"/>
            <a:ext cx="1232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 rot="1860000">
            <a:off x="6187864" y="792760"/>
            <a:ext cx="116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 rot="2160000">
            <a:off x="6212909" y="811353"/>
            <a:ext cx="1202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 rot="2280000">
            <a:off x="6245634" y="835830"/>
            <a:ext cx="1202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 rot="2460000">
            <a:off x="6272635" y="857095"/>
            <a:ext cx="1153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 rot="2820000">
            <a:off x="6306689" y="893069"/>
            <a:ext cx="12075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 rot="2940000">
            <a:off x="6334631" y="924485"/>
            <a:ext cx="12099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 rot="3180000">
            <a:off x="6359745" y="957370"/>
            <a:ext cx="12123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 rot="3360000">
            <a:off x="6380945" y="982990"/>
            <a:ext cx="11420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 rot="3540000">
            <a:off x="6394026" y="1009335"/>
            <a:ext cx="12075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 rot="3780000">
            <a:off x="6413535" y="1045745"/>
            <a:ext cx="12099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 rot="4020000">
            <a:off x="6430803" y="1082960"/>
            <a:ext cx="12099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 rot="4380000">
            <a:off x="6449330" y="1151747"/>
            <a:ext cx="13281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 rot="4620000">
            <a:off x="6469188" y="1192197"/>
            <a:ext cx="11382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 rot="4740000">
            <a:off x="6506781" y="1230647"/>
            <a:ext cx="69217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97539" y="1055721"/>
            <a:ext cx="1010919" cy="1010919"/>
          </a:xfrm>
          <a:custGeom>
            <a:avLst/>
            <a:gdLst/>
            <a:ahLst/>
            <a:cxnLst/>
            <a:rect l="l" t="t" r="r" b="b"/>
            <a:pathLst>
              <a:path w="1010920" h="1010919">
                <a:moveTo>
                  <a:pt x="505155" y="0"/>
                </a:moveTo>
                <a:lnTo>
                  <a:pt x="463724" y="1674"/>
                </a:lnTo>
                <a:lnTo>
                  <a:pt x="423215" y="6611"/>
                </a:lnTo>
                <a:lnTo>
                  <a:pt x="383759" y="14680"/>
                </a:lnTo>
                <a:lnTo>
                  <a:pt x="345485" y="25752"/>
                </a:lnTo>
                <a:lnTo>
                  <a:pt x="308524" y="39697"/>
                </a:lnTo>
                <a:lnTo>
                  <a:pt x="273005" y="56383"/>
                </a:lnTo>
                <a:lnTo>
                  <a:pt x="239059" y="75682"/>
                </a:lnTo>
                <a:lnTo>
                  <a:pt x="206815" y="97464"/>
                </a:lnTo>
                <a:lnTo>
                  <a:pt x="176403" y="121598"/>
                </a:lnTo>
                <a:lnTo>
                  <a:pt x="147955" y="147955"/>
                </a:lnTo>
                <a:lnTo>
                  <a:pt x="121598" y="176403"/>
                </a:lnTo>
                <a:lnTo>
                  <a:pt x="97464" y="206815"/>
                </a:lnTo>
                <a:lnTo>
                  <a:pt x="75682" y="239059"/>
                </a:lnTo>
                <a:lnTo>
                  <a:pt x="56383" y="273005"/>
                </a:lnTo>
                <a:lnTo>
                  <a:pt x="39697" y="308524"/>
                </a:lnTo>
                <a:lnTo>
                  <a:pt x="25752" y="345485"/>
                </a:lnTo>
                <a:lnTo>
                  <a:pt x="14680" y="383759"/>
                </a:lnTo>
                <a:lnTo>
                  <a:pt x="6611" y="423215"/>
                </a:lnTo>
                <a:lnTo>
                  <a:pt x="1674" y="463724"/>
                </a:lnTo>
                <a:lnTo>
                  <a:pt x="0" y="505155"/>
                </a:lnTo>
                <a:lnTo>
                  <a:pt x="1674" y="546584"/>
                </a:lnTo>
                <a:lnTo>
                  <a:pt x="6611" y="587091"/>
                </a:lnTo>
                <a:lnTo>
                  <a:pt x="14680" y="626547"/>
                </a:lnTo>
                <a:lnTo>
                  <a:pt x="25752" y="664820"/>
                </a:lnTo>
                <a:lnTo>
                  <a:pt x="39697" y="701780"/>
                </a:lnTo>
                <a:lnTo>
                  <a:pt x="56383" y="737299"/>
                </a:lnTo>
                <a:lnTo>
                  <a:pt x="75682" y="771245"/>
                </a:lnTo>
                <a:lnTo>
                  <a:pt x="97464" y="803489"/>
                </a:lnTo>
                <a:lnTo>
                  <a:pt x="121598" y="833901"/>
                </a:lnTo>
                <a:lnTo>
                  <a:pt x="147955" y="862350"/>
                </a:lnTo>
                <a:lnTo>
                  <a:pt x="176403" y="888707"/>
                </a:lnTo>
                <a:lnTo>
                  <a:pt x="206815" y="912842"/>
                </a:lnTo>
                <a:lnTo>
                  <a:pt x="239059" y="934624"/>
                </a:lnTo>
                <a:lnTo>
                  <a:pt x="273005" y="953924"/>
                </a:lnTo>
                <a:lnTo>
                  <a:pt x="308524" y="970611"/>
                </a:lnTo>
                <a:lnTo>
                  <a:pt x="345485" y="984556"/>
                </a:lnTo>
                <a:lnTo>
                  <a:pt x="383759" y="995628"/>
                </a:lnTo>
                <a:lnTo>
                  <a:pt x="423215" y="1003698"/>
                </a:lnTo>
                <a:lnTo>
                  <a:pt x="463724" y="1008635"/>
                </a:lnTo>
                <a:lnTo>
                  <a:pt x="505155" y="1010310"/>
                </a:lnTo>
                <a:lnTo>
                  <a:pt x="546586" y="1008635"/>
                </a:lnTo>
                <a:lnTo>
                  <a:pt x="587094" y="1003698"/>
                </a:lnTo>
                <a:lnTo>
                  <a:pt x="626551" y="995628"/>
                </a:lnTo>
                <a:lnTo>
                  <a:pt x="664824" y="984556"/>
                </a:lnTo>
                <a:lnTo>
                  <a:pt x="701786" y="970611"/>
                </a:lnTo>
                <a:lnTo>
                  <a:pt x="737304" y="953924"/>
                </a:lnTo>
                <a:lnTo>
                  <a:pt x="771251" y="934624"/>
                </a:lnTo>
                <a:lnTo>
                  <a:pt x="803495" y="912842"/>
                </a:lnTo>
                <a:lnTo>
                  <a:pt x="833906" y="888707"/>
                </a:lnTo>
                <a:lnTo>
                  <a:pt x="862355" y="862350"/>
                </a:lnTo>
                <a:lnTo>
                  <a:pt x="888711" y="833901"/>
                </a:lnTo>
                <a:lnTo>
                  <a:pt x="912845" y="803489"/>
                </a:lnTo>
                <a:lnTo>
                  <a:pt x="934627" y="771245"/>
                </a:lnTo>
                <a:lnTo>
                  <a:pt x="953926" y="737299"/>
                </a:lnTo>
                <a:lnTo>
                  <a:pt x="970613" y="701780"/>
                </a:lnTo>
                <a:lnTo>
                  <a:pt x="984557" y="664820"/>
                </a:lnTo>
                <a:lnTo>
                  <a:pt x="995629" y="626547"/>
                </a:lnTo>
                <a:lnTo>
                  <a:pt x="1003698" y="587091"/>
                </a:lnTo>
                <a:lnTo>
                  <a:pt x="1008635" y="546584"/>
                </a:lnTo>
                <a:lnTo>
                  <a:pt x="1010310" y="505155"/>
                </a:lnTo>
                <a:lnTo>
                  <a:pt x="1008635" y="463724"/>
                </a:lnTo>
                <a:lnTo>
                  <a:pt x="1003698" y="423215"/>
                </a:lnTo>
                <a:lnTo>
                  <a:pt x="995629" y="383759"/>
                </a:lnTo>
                <a:lnTo>
                  <a:pt x="984557" y="345485"/>
                </a:lnTo>
                <a:lnTo>
                  <a:pt x="970613" y="308524"/>
                </a:lnTo>
                <a:lnTo>
                  <a:pt x="953926" y="273005"/>
                </a:lnTo>
                <a:lnTo>
                  <a:pt x="934627" y="239059"/>
                </a:lnTo>
                <a:lnTo>
                  <a:pt x="912845" y="206815"/>
                </a:lnTo>
                <a:lnTo>
                  <a:pt x="888711" y="176403"/>
                </a:lnTo>
                <a:lnTo>
                  <a:pt x="862355" y="147955"/>
                </a:lnTo>
                <a:lnTo>
                  <a:pt x="833906" y="121598"/>
                </a:lnTo>
                <a:lnTo>
                  <a:pt x="803495" y="97464"/>
                </a:lnTo>
                <a:lnTo>
                  <a:pt x="771251" y="75682"/>
                </a:lnTo>
                <a:lnTo>
                  <a:pt x="737304" y="56383"/>
                </a:lnTo>
                <a:lnTo>
                  <a:pt x="701786" y="39697"/>
                </a:lnTo>
                <a:lnTo>
                  <a:pt x="664824" y="25752"/>
                </a:lnTo>
                <a:lnTo>
                  <a:pt x="626551" y="14680"/>
                </a:lnTo>
                <a:lnTo>
                  <a:pt x="587094" y="6611"/>
                </a:lnTo>
                <a:lnTo>
                  <a:pt x="546586" y="1674"/>
                </a:lnTo>
                <a:lnTo>
                  <a:pt x="505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518682" y="476195"/>
            <a:ext cx="22542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46225" algn="l"/>
              </a:tabLst>
            </a:pPr>
            <a:r>
              <a:rPr dirty="0" sz="1200">
                <a:solidFill>
                  <a:srgbClr val="231F20"/>
                </a:solidFill>
                <a:latin typeface="Myriad Pro"/>
                <a:cs typeface="Myriad Pro"/>
              </a:rPr>
              <a:t>Land </a:t>
            </a:r>
            <a:r>
              <a:rPr dirty="0" sz="12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200" spc="-15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200">
                <a:solidFill>
                  <a:srgbClr val="231F20"/>
                </a:solidFill>
                <a:latin typeface="Myriad Pro"/>
                <a:cs typeface="Myriad Pro"/>
              </a:rPr>
              <a:t>ea	</a:t>
            </a:r>
            <a:r>
              <a:rPr dirty="0" sz="1200" spc="-30">
                <a:solidFill>
                  <a:srgbClr val="231F20"/>
                </a:solidFill>
                <a:latin typeface="Myriad Pro"/>
                <a:cs typeface="Myriad Pro"/>
              </a:rPr>
              <a:t>P</a:t>
            </a:r>
            <a:r>
              <a:rPr dirty="0" sz="1200">
                <a:solidFill>
                  <a:srgbClr val="231F20"/>
                </a:solidFill>
                <a:latin typeface="Myriad Pro"/>
                <a:cs typeface="Myriad Pro"/>
              </a:rPr>
              <a:t>opul</a:t>
            </a:r>
            <a:r>
              <a:rPr dirty="0" sz="12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200">
                <a:solidFill>
                  <a:srgbClr val="231F20"/>
                </a:solidFill>
                <a:latin typeface="Myriad Pro"/>
                <a:cs typeface="Myriad Pro"/>
              </a:rPr>
              <a:t>tion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70046" y="1186956"/>
            <a:ext cx="66548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" marR="5080" indent="-7620">
              <a:lnSpc>
                <a:spcPct val="119000"/>
              </a:lnSpc>
            </a:pP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oastal Sho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eline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ties 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tain</a:t>
            </a:r>
            <a:endParaRPr sz="700">
              <a:latin typeface="Myriad Pro"/>
              <a:cs typeface="Myriad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47598" y="1567956"/>
            <a:ext cx="710565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19000"/>
              </a:lnSpc>
            </a:pP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of the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at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 spc="5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y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 land a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ea</a:t>
            </a:r>
            <a:endParaRPr sz="700">
              <a:latin typeface="Myriad Pro"/>
              <a:cs typeface="Myriad Pr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748271" y="665972"/>
            <a:ext cx="1381760" cy="1381760"/>
          </a:xfrm>
          <a:custGeom>
            <a:avLst/>
            <a:gdLst/>
            <a:ahLst/>
            <a:cxnLst/>
            <a:rect l="l" t="t" r="r" b="b"/>
            <a:pathLst>
              <a:path w="1381759" h="1381760">
                <a:moveTo>
                  <a:pt x="690613" y="0"/>
                </a:moveTo>
                <a:lnTo>
                  <a:pt x="633971" y="2289"/>
                </a:lnTo>
                <a:lnTo>
                  <a:pt x="578591" y="9038"/>
                </a:lnTo>
                <a:lnTo>
                  <a:pt x="524649" y="20070"/>
                </a:lnTo>
                <a:lnTo>
                  <a:pt x="472324" y="35207"/>
                </a:lnTo>
                <a:lnTo>
                  <a:pt x="421793" y="54271"/>
                </a:lnTo>
                <a:lnTo>
                  <a:pt x="373235" y="77084"/>
                </a:lnTo>
                <a:lnTo>
                  <a:pt x="326825" y="103468"/>
                </a:lnTo>
                <a:lnTo>
                  <a:pt x="282744" y="133247"/>
                </a:lnTo>
                <a:lnTo>
                  <a:pt x="241167" y="166241"/>
                </a:lnTo>
                <a:lnTo>
                  <a:pt x="202274" y="202274"/>
                </a:lnTo>
                <a:lnTo>
                  <a:pt x="166241" y="241167"/>
                </a:lnTo>
                <a:lnTo>
                  <a:pt x="133247" y="282744"/>
                </a:lnTo>
                <a:lnTo>
                  <a:pt x="103468" y="326825"/>
                </a:lnTo>
                <a:lnTo>
                  <a:pt x="77084" y="373235"/>
                </a:lnTo>
                <a:lnTo>
                  <a:pt x="54271" y="421793"/>
                </a:lnTo>
                <a:lnTo>
                  <a:pt x="35207" y="472324"/>
                </a:lnTo>
                <a:lnTo>
                  <a:pt x="20070" y="524649"/>
                </a:lnTo>
                <a:lnTo>
                  <a:pt x="9038" y="578591"/>
                </a:lnTo>
                <a:lnTo>
                  <a:pt x="2289" y="633971"/>
                </a:lnTo>
                <a:lnTo>
                  <a:pt x="0" y="690613"/>
                </a:lnTo>
                <a:lnTo>
                  <a:pt x="2289" y="747254"/>
                </a:lnTo>
                <a:lnTo>
                  <a:pt x="9038" y="802635"/>
                </a:lnTo>
                <a:lnTo>
                  <a:pt x="20070" y="856576"/>
                </a:lnTo>
                <a:lnTo>
                  <a:pt x="35207" y="908902"/>
                </a:lnTo>
                <a:lnTo>
                  <a:pt x="54271" y="959432"/>
                </a:lnTo>
                <a:lnTo>
                  <a:pt x="77084" y="1007991"/>
                </a:lnTo>
                <a:lnTo>
                  <a:pt x="103468" y="1054400"/>
                </a:lnTo>
                <a:lnTo>
                  <a:pt x="133247" y="1098482"/>
                </a:lnTo>
                <a:lnTo>
                  <a:pt x="166241" y="1140058"/>
                </a:lnTo>
                <a:lnTo>
                  <a:pt x="202274" y="1178952"/>
                </a:lnTo>
                <a:lnTo>
                  <a:pt x="241167" y="1214984"/>
                </a:lnTo>
                <a:lnTo>
                  <a:pt x="282744" y="1247979"/>
                </a:lnTo>
                <a:lnTo>
                  <a:pt x="326825" y="1277757"/>
                </a:lnTo>
                <a:lnTo>
                  <a:pt x="373235" y="1304142"/>
                </a:lnTo>
                <a:lnTo>
                  <a:pt x="421793" y="1326955"/>
                </a:lnTo>
                <a:lnTo>
                  <a:pt x="472324" y="1346019"/>
                </a:lnTo>
                <a:lnTo>
                  <a:pt x="524649" y="1361155"/>
                </a:lnTo>
                <a:lnTo>
                  <a:pt x="578591" y="1372187"/>
                </a:lnTo>
                <a:lnTo>
                  <a:pt x="633971" y="1378937"/>
                </a:lnTo>
                <a:lnTo>
                  <a:pt x="690613" y="1381226"/>
                </a:lnTo>
                <a:lnTo>
                  <a:pt x="747254" y="1378937"/>
                </a:lnTo>
                <a:lnTo>
                  <a:pt x="802635" y="1372187"/>
                </a:lnTo>
                <a:lnTo>
                  <a:pt x="856576" y="1361155"/>
                </a:lnTo>
                <a:lnTo>
                  <a:pt x="908902" y="1346019"/>
                </a:lnTo>
                <a:lnTo>
                  <a:pt x="959432" y="1326955"/>
                </a:lnTo>
                <a:lnTo>
                  <a:pt x="1007991" y="1304142"/>
                </a:lnTo>
                <a:lnTo>
                  <a:pt x="1054400" y="1277757"/>
                </a:lnTo>
                <a:lnTo>
                  <a:pt x="1098482" y="1247979"/>
                </a:lnTo>
                <a:lnTo>
                  <a:pt x="1140058" y="1214984"/>
                </a:lnTo>
                <a:lnTo>
                  <a:pt x="1178952" y="1178952"/>
                </a:lnTo>
                <a:lnTo>
                  <a:pt x="1214984" y="1140058"/>
                </a:lnTo>
                <a:lnTo>
                  <a:pt x="1247979" y="1098482"/>
                </a:lnTo>
                <a:lnTo>
                  <a:pt x="1277757" y="1054400"/>
                </a:lnTo>
                <a:lnTo>
                  <a:pt x="1304142" y="1007991"/>
                </a:lnTo>
                <a:lnTo>
                  <a:pt x="1326955" y="959432"/>
                </a:lnTo>
                <a:lnTo>
                  <a:pt x="1346019" y="908902"/>
                </a:lnTo>
                <a:lnTo>
                  <a:pt x="1361155" y="856576"/>
                </a:lnTo>
                <a:lnTo>
                  <a:pt x="1372187" y="802635"/>
                </a:lnTo>
                <a:lnTo>
                  <a:pt x="1378937" y="747254"/>
                </a:lnTo>
                <a:lnTo>
                  <a:pt x="1381226" y="690613"/>
                </a:lnTo>
                <a:lnTo>
                  <a:pt x="1378937" y="633971"/>
                </a:lnTo>
                <a:lnTo>
                  <a:pt x="1372187" y="578591"/>
                </a:lnTo>
                <a:lnTo>
                  <a:pt x="1361155" y="524649"/>
                </a:lnTo>
                <a:lnTo>
                  <a:pt x="1346019" y="472324"/>
                </a:lnTo>
                <a:lnTo>
                  <a:pt x="1326955" y="421793"/>
                </a:lnTo>
                <a:lnTo>
                  <a:pt x="1304142" y="373235"/>
                </a:lnTo>
                <a:lnTo>
                  <a:pt x="1277757" y="326825"/>
                </a:lnTo>
                <a:lnTo>
                  <a:pt x="1247979" y="282744"/>
                </a:lnTo>
                <a:lnTo>
                  <a:pt x="1214984" y="241167"/>
                </a:lnTo>
                <a:lnTo>
                  <a:pt x="1178952" y="202274"/>
                </a:lnTo>
                <a:lnTo>
                  <a:pt x="1140058" y="166241"/>
                </a:lnTo>
                <a:lnTo>
                  <a:pt x="1098482" y="133247"/>
                </a:lnTo>
                <a:lnTo>
                  <a:pt x="1054400" y="103468"/>
                </a:lnTo>
                <a:lnTo>
                  <a:pt x="1007991" y="77084"/>
                </a:lnTo>
                <a:lnTo>
                  <a:pt x="959432" y="54271"/>
                </a:lnTo>
                <a:lnTo>
                  <a:pt x="908902" y="35207"/>
                </a:lnTo>
                <a:lnTo>
                  <a:pt x="856576" y="20070"/>
                </a:lnTo>
                <a:lnTo>
                  <a:pt x="802635" y="9038"/>
                </a:lnTo>
                <a:lnTo>
                  <a:pt x="747254" y="2289"/>
                </a:lnTo>
                <a:lnTo>
                  <a:pt x="690613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 rot="17160000">
            <a:off x="6764061" y="1139050"/>
            <a:ext cx="12140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 rot="17400000">
            <a:off x="6777206" y="1098056"/>
            <a:ext cx="12115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 rot="17640000">
            <a:off x="6793008" y="1059806"/>
            <a:ext cx="1192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 rot="17820000">
            <a:off x="6809467" y="1027305"/>
            <a:ext cx="11687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 rot="18000000">
            <a:off x="6823688" y="1001660"/>
            <a:ext cx="115398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 rot="18120000">
            <a:off x="6838106" y="973946"/>
            <a:ext cx="1192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 rot="18300000">
            <a:off x="6857162" y="949556"/>
            <a:ext cx="113083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 rot="18660000">
            <a:off x="6885085" y="898324"/>
            <a:ext cx="137303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 rot="18960000">
            <a:off x="6929521" y="859479"/>
            <a:ext cx="1192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 rot="19140000">
            <a:off x="6955543" y="836932"/>
            <a:ext cx="115398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 rot="19320000">
            <a:off x="6978679" y="815322"/>
            <a:ext cx="12016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 rot="19440000">
            <a:off x="7008885" y="793854"/>
            <a:ext cx="11557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 rot="19620000">
            <a:off x="7032008" y="777595"/>
            <a:ext cx="116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 rot="19860000">
            <a:off x="7061514" y="758247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 rot="20040000">
            <a:off x="7099786" y="738215"/>
            <a:ext cx="11992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 rot="20280000">
            <a:off x="7137435" y="721195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 rot="20640000">
            <a:off x="7195519" y="700706"/>
            <a:ext cx="12115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 rot="20880000">
            <a:off x="7237539" y="689651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 rot="21060000">
            <a:off x="7280938" y="681462"/>
            <a:ext cx="1209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 rot="21300000">
            <a:off x="7323369" y="676312"/>
            <a:ext cx="12065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388962" y="672128"/>
            <a:ext cx="76200" cy="11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 rot="120000">
            <a:off x="7411065" y="674926"/>
            <a:ext cx="12051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 rot="360000">
            <a:off x="7447741" y="677578"/>
            <a:ext cx="1172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 rot="720000">
            <a:off x="7520365" y="689899"/>
            <a:ext cx="12123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 rot="960000">
            <a:off x="7559399" y="700050"/>
            <a:ext cx="12173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 rot="1200000">
            <a:off x="7599991" y="713454"/>
            <a:ext cx="12173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 rot="1380000">
            <a:off x="7640990" y="730287"/>
            <a:ext cx="12173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 rot="1560000">
            <a:off x="7672847" y="743931"/>
            <a:ext cx="11382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 rot="1740000">
            <a:off x="7695212" y="757763"/>
            <a:ext cx="119811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 rot="1980000">
            <a:off x="7729050" y="779406"/>
            <a:ext cx="12250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 rot="2220000">
            <a:off x="7765711" y="805113"/>
            <a:ext cx="12148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 rot="2460000">
            <a:off x="7799002" y="832339"/>
            <a:ext cx="12148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 rot="2700000">
            <a:off x="7840821" y="869109"/>
            <a:ext cx="1153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 rot="3060000">
            <a:off x="7872295" y="907525"/>
            <a:ext cx="12075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 rot="3180000">
            <a:off x="7897835" y="941138"/>
            <a:ext cx="12123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 rot="3480000">
            <a:off x="7921091" y="975751"/>
            <a:ext cx="12016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 rot="3600000">
            <a:off x="7940069" y="1002405"/>
            <a:ext cx="1143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 rot="3780000">
            <a:off x="7951272" y="1030029"/>
            <a:ext cx="12099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 rot="4200000">
            <a:off x="7973268" y="1095986"/>
            <a:ext cx="13315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 rot="4380000">
            <a:off x="7996192" y="1137124"/>
            <a:ext cx="113826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 rot="4560000">
            <a:off x="8000878" y="1154138"/>
            <a:ext cx="113707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843612" y="853606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595274" y="0"/>
                </a:moveTo>
                <a:lnTo>
                  <a:pt x="546452" y="1973"/>
                </a:lnTo>
                <a:lnTo>
                  <a:pt x="498716" y="7791"/>
                </a:lnTo>
                <a:lnTo>
                  <a:pt x="452221" y="17300"/>
                </a:lnTo>
                <a:lnTo>
                  <a:pt x="407120" y="30347"/>
                </a:lnTo>
                <a:lnTo>
                  <a:pt x="363565" y="46779"/>
                </a:lnTo>
                <a:lnTo>
                  <a:pt x="321709" y="66442"/>
                </a:lnTo>
                <a:lnTo>
                  <a:pt x="281707" y="89184"/>
                </a:lnTo>
                <a:lnTo>
                  <a:pt x="243711" y="114852"/>
                </a:lnTo>
                <a:lnTo>
                  <a:pt x="207874" y="143291"/>
                </a:lnTo>
                <a:lnTo>
                  <a:pt x="174350" y="174350"/>
                </a:lnTo>
                <a:lnTo>
                  <a:pt x="143291" y="207874"/>
                </a:lnTo>
                <a:lnTo>
                  <a:pt x="114852" y="243711"/>
                </a:lnTo>
                <a:lnTo>
                  <a:pt x="89184" y="281707"/>
                </a:lnTo>
                <a:lnTo>
                  <a:pt x="66442" y="321709"/>
                </a:lnTo>
                <a:lnTo>
                  <a:pt x="46779" y="363565"/>
                </a:lnTo>
                <a:lnTo>
                  <a:pt x="30347" y="407120"/>
                </a:lnTo>
                <a:lnTo>
                  <a:pt x="17300" y="452221"/>
                </a:lnTo>
                <a:lnTo>
                  <a:pt x="7791" y="498716"/>
                </a:lnTo>
                <a:lnTo>
                  <a:pt x="1973" y="546452"/>
                </a:lnTo>
                <a:lnTo>
                  <a:pt x="0" y="595274"/>
                </a:lnTo>
                <a:lnTo>
                  <a:pt x="1973" y="644096"/>
                </a:lnTo>
                <a:lnTo>
                  <a:pt x="7791" y="691831"/>
                </a:lnTo>
                <a:lnTo>
                  <a:pt x="17300" y="738327"/>
                </a:lnTo>
                <a:lnTo>
                  <a:pt x="30347" y="783428"/>
                </a:lnTo>
                <a:lnTo>
                  <a:pt x="46779" y="826983"/>
                </a:lnTo>
                <a:lnTo>
                  <a:pt x="66442" y="868838"/>
                </a:lnTo>
                <a:lnTo>
                  <a:pt x="89184" y="908841"/>
                </a:lnTo>
                <a:lnTo>
                  <a:pt x="114852" y="946837"/>
                </a:lnTo>
                <a:lnTo>
                  <a:pt x="143291" y="982674"/>
                </a:lnTo>
                <a:lnTo>
                  <a:pt x="174350" y="1016198"/>
                </a:lnTo>
                <a:lnTo>
                  <a:pt x="207874" y="1047256"/>
                </a:lnTo>
                <a:lnTo>
                  <a:pt x="243711" y="1075696"/>
                </a:lnTo>
                <a:lnTo>
                  <a:pt x="281707" y="1101363"/>
                </a:lnTo>
                <a:lnTo>
                  <a:pt x="321709" y="1124106"/>
                </a:lnTo>
                <a:lnTo>
                  <a:pt x="363565" y="1143769"/>
                </a:lnTo>
                <a:lnTo>
                  <a:pt x="407120" y="1160201"/>
                </a:lnTo>
                <a:lnTo>
                  <a:pt x="452221" y="1173248"/>
                </a:lnTo>
                <a:lnTo>
                  <a:pt x="498716" y="1182757"/>
                </a:lnTo>
                <a:lnTo>
                  <a:pt x="546452" y="1188575"/>
                </a:lnTo>
                <a:lnTo>
                  <a:pt x="595274" y="1190548"/>
                </a:lnTo>
                <a:lnTo>
                  <a:pt x="644096" y="1188575"/>
                </a:lnTo>
                <a:lnTo>
                  <a:pt x="691831" y="1182757"/>
                </a:lnTo>
                <a:lnTo>
                  <a:pt x="738327" y="1173248"/>
                </a:lnTo>
                <a:lnTo>
                  <a:pt x="783428" y="1160201"/>
                </a:lnTo>
                <a:lnTo>
                  <a:pt x="826983" y="1143769"/>
                </a:lnTo>
                <a:lnTo>
                  <a:pt x="868838" y="1124106"/>
                </a:lnTo>
                <a:lnTo>
                  <a:pt x="908841" y="1101363"/>
                </a:lnTo>
                <a:lnTo>
                  <a:pt x="946837" y="1075696"/>
                </a:lnTo>
                <a:lnTo>
                  <a:pt x="982674" y="1047256"/>
                </a:lnTo>
                <a:lnTo>
                  <a:pt x="1016198" y="1016198"/>
                </a:lnTo>
                <a:lnTo>
                  <a:pt x="1047256" y="982674"/>
                </a:lnTo>
                <a:lnTo>
                  <a:pt x="1075696" y="946837"/>
                </a:lnTo>
                <a:lnTo>
                  <a:pt x="1101363" y="908841"/>
                </a:lnTo>
                <a:lnTo>
                  <a:pt x="1124106" y="868838"/>
                </a:lnTo>
                <a:lnTo>
                  <a:pt x="1143769" y="826983"/>
                </a:lnTo>
                <a:lnTo>
                  <a:pt x="1160201" y="783428"/>
                </a:lnTo>
                <a:lnTo>
                  <a:pt x="1173248" y="738327"/>
                </a:lnTo>
                <a:lnTo>
                  <a:pt x="1182757" y="691831"/>
                </a:lnTo>
                <a:lnTo>
                  <a:pt x="1188575" y="644096"/>
                </a:lnTo>
                <a:lnTo>
                  <a:pt x="1190548" y="595274"/>
                </a:lnTo>
                <a:lnTo>
                  <a:pt x="1188575" y="546452"/>
                </a:lnTo>
                <a:lnTo>
                  <a:pt x="1182757" y="498716"/>
                </a:lnTo>
                <a:lnTo>
                  <a:pt x="1173248" y="452221"/>
                </a:lnTo>
                <a:lnTo>
                  <a:pt x="1160201" y="407120"/>
                </a:lnTo>
                <a:lnTo>
                  <a:pt x="1143769" y="363565"/>
                </a:lnTo>
                <a:lnTo>
                  <a:pt x="1124106" y="321709"/>
                </a:lnTo>
                <a:lnTo>
                  <a:pt x="1101363" y="281707"/>
                </a:lnTo>
                <a:lnTo>
                  <a:pt x="1075696" y="243711"/>
                </a:lnTo>
                <a:lnTo>
                  <a:pt x="1047256" y="207874"/>
                </a:lnTo>
                <a:lnTo>
                  <a:pt x="1016198" y="174350"/>
                </a:lnTo>
                <a:lnTo>
                  <a:pt x="982674" y="143291"/>
                </a:lnTo>
                <a:lnTo>
                  <a:pt x="946837" y="114852"/>
                </a:lnTo>
                <a:lnTo>
                  <a:pt x="908841" y="89184"/>
                </a:lnTo>
                <a:lnTo>
                  <a:pt x="868838" y="66442"/>
                </a:lnTo>
                <a:lnTo>
                  <a:pt x="826983" y="46779"/>
                </a:lnTo>
                <a:lnTo>
                  <a:pt x="783428" y="30347"/>
                </a:lnTo>
                <a:lnTo>
                  <a:pt x="738327" y="17300"/>
                </a:lnTo>
                <a:lnTo>
                  <a:pt x="691831" y="7791"/>
                </a:lnTo>
                <a:lnTo>
                  <a:pt x="644096" y="1973"/>
                </a:lnTo>
                <a:lnTo>
                  <a:pt x="595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7106238" y="1186956"/>
            <a:ext cx="66548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" marR="5080" indent="-7620">
              <a:lnSpc>
                <a:spcPct val="119000"/>
              </a:lnSpc>
            </a:pP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oastal Sho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eline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ties 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tain</a:t>
            </a:r>
            <a:endParaRPr sz="700">
              <a:latin typeface="Myriad Pro"/>
              <a:cs typeface="Myriad Pr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083790" y="1567956"/>
            <a:ext cx="710565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19000"/>
              </a:lnSpc>
            </a:pP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of the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at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 spc="5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y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 popul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tion</a:t>
            </a:r>
            <a:endParaRPr sz="700">
              <a:latin typeface="Myriad Pro"/>
              <a:cs typeface="Myriad Pro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388014" y="1046196"/>
            <a:ext cx="1010919" cy="1010919"/>
          </a:xfrm>
          <a:custGeom>
            <a:avLst/>
            <a:gdLst/>
            <a:ahLst/>
            <a:cxnLst/>
            <a:rect l="l" t="t" r="r" b="b"/>
            <a:pathLst>
              <a:path w="1010920" h="1010919">
                <a:moveTo>
                  <a:pt x="505155" y="1010310"/>
                </a:moveTo>
                <a:lnTo>
                  <a:pt x="546586" y="1008635"/>
                </a:lnTo>
                <a:lnTo>
                  <a:pt x="587094" y="1003698"/>
                </a:lnTo>
                <a:lnTo>
                  <a:pt x="626551" y="995628"/>
                </a:lnTo>
                <a:lnTo>
                  <a:pt x="664824" y="984556"/>
                </a:lnTo>
                <a:lnTo>
                  <a:pt x="701786" y="970611"/>
                </a:lnTo>
                <a:lnTo>
                  <a:pt x="737304" y="953924"/>
                </a:lnTo>
                <a:lnTo>
                  <a:pt x="771251" y="934624"/>
                </a:lnTo>
                <a:lnTo>
                  <a:pt x="803495" y="912842"/>
                </a:lnTo>
                <a:lnTo>
                  <a:pt x="833906" y="888707"/>
                </a:lnTo>
                <a:lnTo>
                  <a:pt x="862355" y="862350"/>
                </a:lnTo>
                <a:lnTo>
                  <a:pt x="888711" y="833901"/>
                </a:lnTo>
                <a:lnTo>
                  <a:pt x="912845" y="803489"/>
                </a:lnTo>
                <a:lnTo>
                  <a:pt x="934627" y="771245"/>
                </a:lnTo>
                <a:lnTo>
                  <a:pt x="953926" y="737299"/>
                </a:lnTo>
                <a:lnTo>
                  <a:pt x="970613" y="701780"/>
                </a:lnTo>
                <a:lnTo>
                  <a:pt x="984557" y="664820"/>
                </a:lnTo>
                <a:lnTo>
                  <a:pt x="995629" y="626547"/>
                </a:lnTo>
                <a:lnTo>
                  <a:pt x="1003698" y="587091"/>
                </a:lnTo>
                <a:lnTo>
                  <a:pt x="1008635" y="546584"/>
                </a:lnTo>
                <a:lnTo>
                  <a:pt x="1010310" y="505155"/>
                </a:lnTo>
                <a:lnTo>
                  <a:pt x="1008635" y="463724"/>
                </a:lnTo>
                <a:lnTo>
                  <a:pt x="1003698" y="423215"/>
                </a:lnTo>
                <a:lnTo>
                  <a:pt x="995629" y="383759"/>
                </a:lnTo>
                <a:lnTo>
                  <a:pt x="984557" y="345485"/>
                </a:lnTo>
                <a:lnTo>
                  <a:pt x="970613" y="308524"/>
                </a:lnTo>
                <a:lnTo>
                  <a:pt x="953926" y="273005"/>
                </a:lnTo>
                <a:lnTo>
                  <a:pt x="934627" y="239059"/>
                </a:lnTo>
                <a:lnTo>
                  <a:pt x="912845" y="206815"/>
                </a:lnTo>
                <a:lnTo>
                  <a:pt x="888711" y="176403"/>
                </a:lnTo>
                <a:lnTo>
                  <a:pt x="862355" y="147955"/>
                </a:lnTo>
                <a:lnTo>
                  <a:pt x="833906" y="121598"/>
                </a:lnTo>
                <a:lnTo>
                  <a:pt x="803495" y="97464"/>
                </a:lnTo>
                <a:lnTo>
                  <a:pt x="771251" y="75682"/>
                </a:lnTo>
                <a:lnTo>
                  <a:pt x="737304" y="56383"/>
                </a:lnTo>
                <a:lnTo>
                  <a:pt x="701786" y="39697"/>
                </a:lnTo>
                <a:lnTo>
                  <a:pt x="664824" y="25752"/>
                </a:lnTo>
                <a:lnTo>
                  <a:pt x="626551" y="14680"/>
                </a:lnTo>
                <a:lnTo>
                  <a:pt x="587094" y="6611"/>
                </a:lnTo>
                <a:lnTo>
                  <a:pt x="546586" y="1674"/>
                </a:lnTo>
                <a:lnTo>
                  <a:pt x="505155" y="0"/>
                </a:lnTo>
                <a:lnTo>
                  <a:pt x="463724" y="1674"/>
                </a:lnTo>
                <a:lnTo>
                  <a:pt x="423215" y="6611"/>
                </a:lnTo>
                <a:lnTo>
                  <a:pt x="383759" y="14680"/>
                </a:lnTo>
                <a:lnTo>
                  <a:pt x="345485" y="25752"/>
                </a:lnTo>
                <a:lnTo>
                  <a:pt x="308524" y="39697"/>
                </a:lnTo>
                <a:lnTo>
                  <a:pt x="273005" y="56383"/>
                </a:lnTo>
                <a:lnTo>
                  <a:pt x="239059" y="75682"/>
                </a:lnTo>
                <a:lnTo>
                  <a:pt x="206815" y="97464"/>
                </a:lnTo>
                <a:lnTo>
                  <a:pt x="176403" y="121598"/>
                </a:lnTo>
                <a:lnTo>
                  <a:pt x="147955" y="147955"/>
                </a:lnTo>
                <a:lnTo>
                  <a:pt x="121598" y="176403"/>
                </a:lnTo>
                <a:lnTo>
                  <a:pt x="97464" y="206815"/>
                </a:lnTo>
                <a:lnTo>
                  <a:pt x="75682" y="239059"/>
                </a:lnTo>
                <a:lnTo>
                  <a:pt x="56383" y="273005"/>
                </a:lnTo>
                <a:lnTo>
                  <a:pt x="39697" y="308524"/>
                </a:lnTo>
                <a:lnTo>
                  <a:pt x="25752" y="345485"/>
                </a:lnTo>
                <a:lnTo>
                  <a:pt x="14680" y="383759"/>
                </a:lnTo>
                <a:lnTo>
                  <a:pt x="6611" y="423215"/>
                </a:lnTo>
                <a:lnTo>
                  <a:pt x="1674" y="463724"/>
                </a:lnTo>
                <a:lnTo>
                  <a:pt x="0" y="505155"/>
                </a:lnTo>
                <a:lnTo>
                  <a:pt x="1674" y="546584"/>
                </a:lnTo>
                <a:lnTo>
                  <a:pt x="6611" y="587091"/>
                </a:lnTo>
                <a:lnTo>
                  <a:pt x="14680" y="626547"/>
                </a:lnTo>
                <a:lnTo>
                  <a:pt x="25752" y="664820"/>
                </a:lnTo>
                <a:lnTo>
                  <a:pt x="39697" y="701780"/>
                </a:lnTo>
                <a:lnTo>
                  <a:pt x="56383" y="737299"/>
                </a:lnTo>
                <a:lnTo>
                  <a:pt x="75682" y="771245"/>
                </a:lnTo>
                <a:lnTo>
                  <a:pt x="97464" y="803489"/>
                </a:lnTo>
                <a:lnTo>
                  <a:pt x="121598" y="833901"/>
                </a:lnTo>
                <a:lnTo>
                  <a:pt x="147955" y="862350"/>
                </a:lnTo>
                <a:lnTo>
                  <a:pt x="176403" y="888707"/>
                </a:lnTo>
                <a:lnTo>
                  <a:pt x="206815" y="912842"/>
                </a:lnTo>
                <a:lnTo>
                  <a:pt x="239059" y="934624"/>
                </a:lnTo>
                <a:lnTo>
                  <a:pt x="273005" y="953924"/>
                </a:lnTo>
                <a:lnTo>
                  <a:pt x="308524" y="970611"/>
                </a:lnTo>
                <a:lnTo>
                  <a:pt x="345485" y="984556"/>
                </a:lnTo>
                <a:lnTo>
                  <a:pt x="383759" y="995628"/>
                </a:lnTo>
                <a:lnTo>
                  <a:pt x="423215" y="1003698"/>
                </a:lnTo>
                <a:lnTo>
                  <a:pt x="463724" y="1008635"/>
                </a:lnTo>
                <a:lnTo>
                  <a:pt x="505155" y="101031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834087" y="844081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1190548" y="595274"/>
                </a:moveTo>
                <a:lnTo>
                  <a:pt x="1188575" y="644096"/>
                </a:lnTo>
                <a:lnTo>
                  <a:pt x="1182757" y="691831"/>
                </a:lnTo>
                <a:lnTo>
                  <a:pt x="1173248" y="738327"/>
                </a:lnTo>
                <a:lnTo>
                  <a:pt x="1160201" y="783428"/>
                </a:lnTo>
                <a:lnTo>
                  <a:pt x="1143769" y="826983"/>
                </a:lnTo>
                <a:lnTo>
                  <a:pt x="1124106" y="868838"/>
                </a:lnTo>
                <a:lnTo>
                  <a:pt x="1101363" y="908841"/>
                </a:lnTo>
                <a:lnTo>
                  <a:pt x="1075696" y="946837"/>
                </a:lnTo>
                <a:lnTo>
                  <a:pt x="1047256" y="982674"/>
                </a:lnTo>
                <a:lnTo>
                  <a:pt x="1016198" y="1016198"/>
                </a:lnTo>
                <a:lnTo>
                  <a:pt x="982674" y="1047256"/>
                </a:lnTo>
                <a:lnTo>
                  <a:pt x="946837" y="1075696"/>
                </a:lnTo>
                <a:lnTo>
                  <a:pt x="908841" y="1101363"/>
                </a:lnTo>
                <a:lnTo>
                  <a:pt x="868838" y="1124106"/>
                </a:lnTo>
                <a:lnTo>
                  <a:pt x="826983" y="1143769"/>
                </a:lnTo>
                <a:lnTo>
                  <a:pt x="783428" y="1160201"/>
                </a:lnTo>
                <a:lnTo>
                  <a:pt x="738327" y="1173248"/>
                </a:lnTo>
                <a:lnTo>
                  <a:pt x="691831" y="1182757"/>
                </a:lnTo>
                <a:lnTo>
                  <a:pt x="644096" y="1188575"/>
                </a:lnTo>
                <a:lnTo>
                  <a:pt x="595274" y="1190548"/>
                </a:lnTo>
                <a:lnTo>
                  <a:pt x="546452" y="1188575"/>
                </a:lnTo>
                <a:lnTo>
                  <a:pt x="498716" y="1182757"/>
                </a:lnTo>
                <a:lnTo>
                  <a:pt x="452221" y="1173248"/>
                </a:lnTo>
                <a:lnTo>
                  <a:pt x="407120" y="1160201"/>
                </a:lnTo>
                <a:lnTo>
                  <a:pt x="363565" y="1143769"/>
                </a:lnTo>
                <a:lnTo>
                  <a:pt x="321709" y="1124106"/>
                </a:lnTo>
                <a:lnTo>
                  <a:pt x="281707" y="1101363"/>
                </a:lnTo>
                <a:lnTo>
                  <a:pt x="243711" y="1075696"/>
                </a:lnTo>
                <a:lnTo>
                  <a:pt x="207874" y="1047256"/>
                </a:lnTo>
                <a:lnTo>
                  <a:pt x="174350" y="1016198"/>
                </a:lnTo>
                <a:lnTo>
                  <a:pt x="143291" y="982674"/>
                </a:lnTo>
                <a:lnTo>
                  <a:pt x="114852" y="946837"/>
                </a:lnTo>
                <a:lnTo>
                  <a:pt x="89184" y="908841"/>
                </a:lnTo>
                <a:lnTo>
                  <a:pt x="66442" y="868838"/>
                </a:lnTo>
                <a:lnTo>
                  <a:pt x="46779" y="826983"/>
                </a:lnTo>
                <a:lnTo>
                  <a:pt x="30347" y="783428"/>
                </a:lnTo>
                <a:lnTo>
                  <a:pt x="17300" y="738327"/>
                </a:lnTo>
                <a:lnTo>
                  <a:pt x="7791" y="691831"/>
                </a:lnTo>
                <a:lnTo>
                  <a:pt x="1973" y="644096"/>
                </a:lnTo>
                <a:lnTo>
                  <a:pt x="0" y="595274"/>
                </a:lnTo>
                <a:lnTo>
                  <a:pt x="1973" y="546452"/>
                </a:lnTo>
                <a:lnTo>
                  <a:pt x="7791" y="498716"/>
                </a:lnTo>
                <a:lnTo>
                  <a:pt x="17300" y="452221"/>
                </a:lnTo>
                <a:lnTo>
                  <a:pt x="30347" y="407120"/>
                </a:lnTo>
                <a:lnTo>
                  <a:pt x="46779" y="363565"/>
                </a:lnTo>
                <a:lnTo>
                  <a:pt x="66442" y="321709"/>
                </a:lnTo>
                <a:lnTo>
                  <a:pt x="89184" y="281707"/>
                </a:lnTo>
                <a:lnTo>
                  <a:pt x="114852" y="243711"/>
                </a:lnTo>
                <a:lnTo>
                  <a:pt x="143291" y="207874"/>
                </a:lnTo>
                <a:lnTo>
                  <a:pt x="174350" y="174350"/>
                </a:lnTo>
                <a:lnTo>
                  <a:pt x="207874" y="143291"/>
                </a:lnTo>
                <a:lnTo>
                  <a:pt x="243711" y="114852"/>
                </a:lnTo>
                <a:lnTo>
                  <a:pt x="281707" y="89184"/>
                </a:lnTo>
                <a:lnTo>
                  <a:pt x="321709" y="66442"/>
                </a:lnTo>
                <a:lnTo>
                  <a:pt x="363565" y="46779"/>
                </a:lnTo>
                <a:lnTo>
                  <a:pt x="407120" y="30347"/>
                </a:lnTo>
                <a:lnTo>
                  <a:pt x="452221" y="17300"/>
                </a:lnTo>
                <a:lnTo>
                  <a:pt x="498716" y="7791"/>
                </a:lnTo>
                <a:lnTo>
                  <a:pt x="546452" y="1973"/>
                </a:lnTo>
                <a:lnTo>
                  <a:pt x="595274" y="0"/>
                </a:lnTo>
                <a:lnTo>
                  <a:pt x="644096" y="1973"/>
                </a:lnTo>
                <a:lnTo>
                  <a:pt x="691831" y="7791"/>
                </a:lnTo>
                <a:lnTo>
                  <a:pt x="738327" y="17300"/>
                </a:lnTo>
                <a:lnTo>
                  <a:pt x="783428" y="30347"/>
                </a:lnTo>
                <a:lnTo>
                  <a:pt x="826983" y="46779"/>
                </a:lnTo>
                <a:lnTo>
                  <a:pt x="868838" y="66442"/>
                </a:lnTo>
                <a:lnTo>
                  <a:pt x="908841" y="89184"/>
                </a:lnTo>
                <a:lnTo>
                  <a:pt x="946837" y="114852"/>
                </a:lnTo>
                <a:lnTo>
                  <a:pt x="982674" y="143291"/>
                </a:lnTo>
                <a:lnTo>
                  <a:pt x="1016198" y="174350"/>
                </a:lnTo>
                <a:lnTo>
                  <a:pt x="1047256" y="207874"/>
                </a:lnTo>
                <a:lnTo>
                  <a:pt x="1075696" y="243711"/>
                </a:lnTo>
                <a:lnTo>
                  <a:pt x="1101363" y="281707"/>
                </a:lnTo>
                <a:lnTo>
                  <a:pt x="1124106" y="321709"/>
                </a:lnTo>
                <a:lnTo>
                  <a:pt x="1143769" y="363565"/>
                </a:lnTo>
                <a:lnTo>
                  <a:pt x="1160201" y="407120"/>
                </a:lnTo>
                <a:lnTo>
                  <a:pt x="1173248" y="452221"/>
                </a:lnTo>
                <a:lnTo>
                  <a:pt x="1182757" y="498716"/>
                </a:lnTo>
                <a:lnTo>
                  <a:pt x="1188575" y="546452"/>
                </a:lnTo>
                <a:lnTo>
                  <a:pt x="1190548" y="59527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8457243" y="476195"/>
            <a:ext cx="10629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sz="1200" spc="-15">
                <a:solidFill>
                  <a:srgbClr val="231F20"/>
                </a:solidFill>
                <a:latin typeface="Myriad Pro"/>
                <a:cs typeface="Myriad Pro"/>
              </a:rPr>
              <a:t>v</a:t>
            </a:r>
            <a:r>
              <a:rPr dirty="0" sz="1200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r>
              <a:rPr dirty="0" sz="12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1200">
                <a:solidFill>
                  <a:srgbClr val="231F20"/>
                </a:solidFill>
                <a:latin typeface="Myriad Pro"/>
                <a:cs typeface="Myriad Pro"/>
              </a:rPr>
              <a:t>age Densi</a:t>
            </a:r>
            <a:r>
              <a:rPr dirty="0" sz="1200" spc="1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dirty="0" sz="1200">
                <a:solidFill>
                  <a:srgbClr val="231F20"/>
                </a:solidFill>
                <a:latin typeface="Myriad Pro"/>
                <a:cs typeface="Myriad Pro"/>
              </a:rPr>
              <a:t>y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44500" y="586343"/>
            <a:ext cx="4338955" cy="82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ained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ely within the inland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of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making up 53 pe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of the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land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 of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H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0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,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xhibit 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much higher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density than Coa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as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ain 75 pe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of the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in this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0" y="730935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8224519" y="765571"/>
            <a:ext cx="1373505" cy="1240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75">
              <a:lnSpc>
                <a:spcPts val="770"/>
              </a:lnSpc>
            </a:pP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oastal</a:t>
            </a:r>
            <a:r>
              <a:rPr dirty="0" sz="700" spc="-3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Myriad Pro"/>
                <a:cs typeface="Myriad Pro"/>
              </a:rPr>
              <a:t>W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at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ershed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ties</a:t>
            </a:r>
            <a:endParaRPr sz="700">
              <a:latin typeface="Myriad Pro"/>
              <a:cs typeface="Myriad Pro"/>
            </a:endParaRPr>
          </a:p>
          <a:p>
            <a:pPr algn="ctr" marR="1905">
              <a:lnSpc>
                <a:spcPts val="1850"/>
              </a:lnSpc>
            </a:pPr>
            <a:r>
              <a:rPr dirty="0" sz="1600" b="1">
                <a:solidFill>
                  <a:srgbClr val="0089A7"/>
                </a:solidFill>
                <a:latin typeface="Calibri"/>
                <a:cs typeface="Calibri"/>
              </a:rPr>
              <a:t>319</a:t>
            </a:r>
            <a:r>
              <a:rPr dirty="0" sz="1600" spc="-70" b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pe</a:t>
            </a:r>
            <a:r>
              <a:rPr dirty="0" sz="1100" spc="-20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s/mi</a:t>
            </a:r>
            <a:r>
              <a:rPr dirty="0" baseline="29914" sz="975" spc="-7">
                <a:solidFill>
                  <a:srgbClr val="0089A7"/>
                </a:solidFill>
                <a:latin typeface="Calibri"/>
                <a:cs typeface="Calibri"/>
              </a:rPr>
              <a:t>2</a:t>
            </a:r>
            <a:endParaRPr baseline="29914" sz="975">
              <a:latin typeface="Calibri"/>
              <a:cs typeface="Calibri"/>
            </a:endParaRPr>
          </a:p>
          <a:p>
            <a:pPr marL="213995">
              <a:lnSpc>
                <a:spcPts val="770"/>
              </a:lnSpc>
              <a:spcBef>
                <a:spcPts val="875"/>
              </a:spcBef>
            </a:pP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oastal Sho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eline </a:t>
            </a:r>
            <a:r>
              <a:rPr dirty="0" sz="70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ou</a:t>
            </a:r>
            <a:r>
              <a:rPr dirty="0" sz="700" spc="-5">
                <a:solidFill>
                  <a:srgbClr val="231F20"/>
                </a:solidFill>
                <a:latin typeface="Myriad Pro"/>
                <a:cs typeface="Myriad Pro"/>
              </a:rPr>
              <a:t>n</a:t>
            </a:r>
            <a:r>
              <a:rPr dirty="0" sz="700">
                <a:solidFill>
                  <a:srgbClr val="231F20"/>
                </a:solidFill>
                <a:latin typeface="Myriad Pro"/>
                <a:cs typeface="Myriad Pro"/>
              </a:rPr>
              <a:t>ties</a:t>
            </a:r>
            <a:endParaRPr sz="700">
              <a:latin typeface="Myriad Pro"/>
              <a:cs typeface="Myriad Pro"/>
            </a:endParaRPr>
          </a:p>
          <a:p>
            <a:pPr algn="ctr" marR="1905">
              <a:lnSpc>
                <a:spcPts val="1850"/>
              </a:lnSpc>
            </a:pPr>
            <a:r>
              <a:rPr dirty="0" sz="1600" spc="-5" b="1">
                <a:solidFill>
                  <a:srgbClr val="0089A7"/>
                </a:solidFill>
                <a:latin typeface="Calibri"/>
                <a:cs typeface="Calibri"/>
              </a:rPr>
              <a:t>446</a:t>
            </a:r>
            <a:r>
              <a:rPr dirty="0" sz="1600" spc="-70" b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pe</a:t>
            </a:r>
            <a:r>
              <a:rPr dirty="0" sz="1100" spc="-20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0089A7"/>
                </a:solidFill>
                <a:latin typeface="Calibri"/>
                <a:cs typeface="Calibri"/>
              </a:rPr>
              <a:t>s/mi</a:t>
            </a:r>
            <a:r>
              <a:rPr dirty="0" baseline="29914" sz="975" spc="-7">
                <a:solidFill>
                  <a:srgbClr val="0089A7"/>
                </a:solidFill>
                <a:latin typeface="Calibri"/>
                <a:cs typeface="Calibri"/>
              </a:rPr>
              <a:t>2</a:t>
            </a:r>
            <a:endParaRPr baseline="29914" sz="975">
              <a:latin typeface="Calibri"/>
              <a:cs typeface="Calibri"/>
            </a:endParaRPr>
          </a:p>
          <a:p>
            <a:pPr marL="12700" marR="5080">
              <a:lnSpc>
                <a:spcPts val="800"/>
              </a:lnSpc>
              <a:spcBef>
                <a:spcPts val="1185"/>
              </a:spcBef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Land area and density numbers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spc="-20" i="1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clude Alas</a:t>
            </a:r>
            <a:r>
              <a:rPr dirty="0" sz="700" spc="-25" i="1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a.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opulation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values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include Alas</a:t>
            </a:r>
            <a:r>
              <a:rPr dirty="0" sz="700" spc="-25" i="1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814210" y="6544259"/>
            <a:ext cx="9144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0" y="430656"/>
            <a:ext cx="10058400" cy="61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7784020" y="7476426"/>
            <a:ext cx="20542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24685" algn="l"/>
              </a:tabLst>
            </a:pP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baseline="3472" sz="12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baseline="3472" sz="1200" spc="-52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baseline="3472" sz="1200" spc="-7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baseline="3472" sz="12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baseline="3472" sz="1200" spc="-7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baseline="3472" sz="12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baseline="3472" sz="1200" spc="-3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baseline="3472" sz="12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baseline="3472" sz="1200" spc="-7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3472" sz="1200" spc="-22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eport	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0058400" cy="847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5507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26809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50511" y="6328943"/>
            <a:ext cx="820877" cy="821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12269" y="7226300"/>
            <a:ext cx="26974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eofthe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t.noaa</a:t>
            </a:r>
            <a:r>
              <a:rPr dirty="0" sz="2000" spc="2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631" y="1735658"/>
            <a:ext cx="513778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900" spc="-35">
                <a:latin typeface="Calibri"/>
                <a:cs typeface="Calibri"/>
              </a:rPr>
              <a:t>N</a:t>
            </a:r>
            <a:r>
              <a:rPr dirty="0" sz="2900" spc="-60">
                <a:latin typeface="Calibri"/>
                <a:cs typeface="Calibri"/>
              </a:rPr>
              <a:t>a</a:t>
            </a:r>
            <a:r>
              <a:rPr dirty="0" sz="2900" spc="-30">
                <a:latin typeface="Calibri"/>
                <a:cs typeface="Calibri"/>
              </a:rPr>
              <a:t>ti</a:t>
            </a:r>
            <a:r>
              <a:rPr dirty="0" sz="2900" spc="-30">
                <a:latin typeface="Calibri"/>
                <a:cs typeface="Calibri"/>
              </a:rPr>
              <a:t>ona</a:t>
            </a:r>
            <a:r>
              <a:rPr dirty="0" sz="2900">
                <a:latin typeface="Calibri"/>
                <a:cs typeface="Calibri"/>
              </a:rPr>
              <a:t>l</a:t>
            </a:r>
            <a:r>
              <a:rPr dirty="0" sz="2900" spc="-60">
                <a:latin typeface="Calibri"/>
                <a:cs typeface="Calibri"/>
              </a:rPr>
              <a:t> </a:t>
            </a:r>
            <a:r>
              <a:rPr dirty="0" sz="2900" spc="-30">
                <a:latin typeface="Calibri"/>
                <a:cs typeface="Calibri"/>
              </a:rPr>
              <a:t>Coa</a:t>
            </a:r>
            <a:r>
              <a:rPr dirty="0" sz="2900" spc="-65">
                <a:latin typeface="Calibri"/>
                <a:cs typeface="Calibri"/>
              </a:rPr>
              <a:t>st</a:t>
            </a:r>
            <a:r>
              <a:rPr dirty="0" sz="2900" spc="-30">
                <a:latin typeface="Calibri"/>
                <a:cs typeface="Calibri"/>
              </a:rPr>
              <a:t>a</a:t>
            </a:r>
            <a:r>
              <a:rPr dirty="0" sz="2900">
                <a:latin typeface="Calibri"/>
                <a:cs typeface="Calibri"/>
              </a:rPr>
              <a:t>l</a:t>
            </a:r>
            <a:r>
              <a:rPr dirty="0" sz="2900" spc="-60">
                <a:latin typeface="Calibri"/>
                <a:cs typeface="Calibri"/>
              </a:rPr>
              <a:t> </a:t>
            </a:r>
            <a:r>
              <a:rPr dirty="0" sz="2900" spc="-90">
                <a:latin typeface="Calibri"/>
                <a:cs typeface="Calibri"/>
              </a:rPr>
              <a:t>P</a:t>
            </a:r>
            <a:r>
              <a:rPr dirty="0" sz="2900" spc="-30">
                <a:latin typeface="Calibri"/>
                <a:cs typeface="Calibri"/>
              </a:rPr>
              <a:t>opul</a:t>
            </a:r>
            <a:r>
              <a:rPr dirty="0" sz="2900" spc="-60">
                <a:latin typeface="Calibri"/>
                <a:cs typeface="Calibri"/>
              </a:rPr>
              <a:t>a</a:t>
            </a:r>
            <a:r>
              <a:rPr dirty="0" sz="2900" spc="-30">
                <a:latin typeface="Calibri"/>
                <a:cs typeface="Calibri"/>
              </a:rPr>
              <a:t>ti</a:t>
            </a:r>
            <a:r>
              <a:rPr dirty="0" sz="2900" spc="-30">
                <a:latin typeface="Calibri"/>
                <a:cs typeface="Calibri"/>
              </a:rPr>
              <a:t>o</a:t>
            </a:r>
            <a:r>
              <a:rPr dirty="0" sz="2900">
                <a:latin typeface="Calibri"/>
                <a:cs typeface="Calibri"/>
              </a:rPr>
              <a:t>n</a:t>
            </a:r>
            <a:r>
              <a:rPr dirty="0" sz="2900" spc="-60">
                <a:latin typeface="Calibri"/>
                <a:cs typeface="Calibri"/>
              </a:rPr>
              <a:t> </a:t>
            </a:r>
            <a:r>
              <a:rPr dirty="0" sz="2900" spc="-80">
                <a:latin typeface="Calibri"/>
                <a:cs typeface="Calibri"/>
              </a:rPr>
              <a:t>R</a:t>
            </a:r>
            <a:r>
              <a:rPr dirty="0" sz="2900" spc="-30">
                <a:latin typeface="Calibri"/>
                <a:cs typeface="Calibri"/>
              </a:rPr>
              <a:t>eport</a:t>
            </a:r>
            <a:endParaRPr sz="2900">
              <a:latin typeface="Calibri"/>
              <a:cs typeface="Calibri"/>
            </a:endParaRPr>
          </a:p>
          <a:p>
            <a:pPr algn="ctr" marL="25400">
              <a:lnSpc>
                <a:spcPct val="100000"/>
              </a:lnSpc>
              <a:spcBef>
                <a:spcPts val="190"/>
              </a:spcBef>
            </a:pPr>
            <a:r>
              <a:rPr dirty="0" sz="1800" spc="120" i="1">
                <a:solidFill>
                  <a:srgbClr val="0089A7"/>
                </a:solidFill>
                <a:latin typeface="Calibri"/>
                <a:cs typeface="Calibri"/>
              </a:rPr>
              <a:t>P</a:t>
            </a:r>
            <a:r>
              <a:rPr dirty="0" sz="1800" spc="160" i="1">
                <a:solidFill>
                  <a:srgbClr val="0089A7"/>
                </a:solidFill>
                <a:latin typeface="Calibri"/>
                <a:cs typeface="Calibri"/>
              </a:rPr>
              <a:t>opulatio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n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7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spc="150" i="1">
                <a:solidFill>
                  <a:srgbClr val="0089A7"/>
                </a:solidFill>
                <a:latin typeface="Calibri"/>
                <a:cs typeface="Calibri"/>
              </a:rPr>
              <a:t>re</a:t>
            </a:r>
            <a:r>
              <a:rPr dirty="0" sz="1800" spc="160" i="1">
                <a:solidFill>
                  <a:srgbClr val="0089A7"/>
                </a:solidFill>
                <a:latin typeface="Calibri"/>
                <a:cs typeface="Calibri"/>
              </a:rPr>
              <a:t>nd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60" i="1">
                <a:solidFill>
                  <a:srgbClr val="0089A7"/>
                </a:solidFill>
                <a:latin typeface="Calibri"/>
                <a:cs typeface="Calibri"/>
              </a:rPr>
              <a:t>fro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m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50" i="1">
                <a:solidFill>
                  <a:srgbClr val="0089A7"/>
                </a:solidFill>
                <a:latin typeface="Calibri"/>
                <a:cs typeface="Calibri"/>
              </a:rPr>
              <a:t>197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0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40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-8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150" i="1">
                <a:solidFill>
                  <a:srgbClr val="0089A7"/>
                </a:solidFill>
                <a:latin typeface="Calibri"/>
                <a:cs typeface="Calibri"/>
              </a:rPr>
              <a:t>202</a:t>
            </a:r>
            <a:r>
              <a:rPr dirty="0" sz="1800" spc="-5" i="1">
                <a:solidFill>
                  <a:srgbClr val="0089A7"/>
                </a:solidFill>
                <a:latin typeface="Calibri"/>
                <a:cs typeface="Calibri"/>
              </a:rPr>
              <a:t>0</a:t>
            </a:r>
            <a:r>
              <a:rPr dirty="0" sz="1800" spc="-24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288466"/>
            <a:ext cx="2159000" cy="484505"/>
          </a:xfrm>
          <a:custGeom>
            <a:avLst/>
            <a:gdLst/>
            <a:ahLst/>
            <a:cxnLst/>
            <a:rect l="l" t="t" r="r" b="b"/>
            <a:pathLst>
              <a:path w="2159000" h="484504">
                <a:moveTo>
                  <a:pt x="0" y="483933"/>
                </a:moveTo>
                <a:lnTo>
                  <a:pt x="2159000" y="483933"/>
                </a:lnTo>
                <a:lnTo>
                  <a:pt x="2159000" y="0"/>
                </a:lnTo>
                <a:lnTo>
                  <a:pt x="0" y="0"/>
                </a:lnTo>
                <a:lnTo>
                  <a:pt x="0" y="483933"/>
                </a:lnTo>
                <a:close/>
              </a:path>
            </a:pathLst>
          </a:custGeom>
          <a:solidFill>
            <a:srgbClr val="974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2666" y="6740232"/>
            <a:ext cx="462280" cy="1032510"/>
          </a:xfrm>
          <a:custGeom>
            <a:avLst/>
            <a:gdLst/>
            <a:ahLst/>
            <a:cxnLst/>
            <a:rect l="l" t="t" r="r" b="b"/>
            <a:pathLst>
              <a:path w="462279" h="1032509">
                <a:moveTo>
                  <a:pt x="0" y="1032167"/>
                </a:moveTo>
                <a:lnTo>
                  <a:pt x="462013" y="1032167"/>
                </a:lnTo>
                <a:lnTo>
                  <a:pt x="462013" y="0"/>
                </a:lnTo>
                <a:lnTo>
                  <a:pt x="0" y="0"/>
                </a:lnTo>
                <a:lnTo>
                  <a:pt x="0" y="1032167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02100" y="5466016"/>
            <a:ext cx="1551940" cy="685800"/>
          </a:xfrm>
          <a:custGeom>
            <a:avLst/>
            <a:gdLst/>
            <a:ahLst/>
            <a:cxnLst/>
            <a:rect l="l" t="t" r="r" b="b"/>
            <a:pathLst>
              <a:path w="1551939" h="685800">
                <a:moveTo>
                  <a:pt x="0" y="685800"/>
                </a:moveTo>
                <a:lnTo>
                  <a:pt x="1551787" y="685800"/>
                </a:lnTo>
                <a:lnTo>
                  <a:pt x="1551787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48759" y="4489128"/>
            <a:ext cx="685801" cy="68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6483" y="4432701"/>
            <a:ext cx="2824480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12700" marR="5080" indent="10033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This docume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is a p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oduct of the 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AA 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eport Series, a publi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the 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Oceanic and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tmospheric Admini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tion,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Departme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Comme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ce, d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ev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eloped in partne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ship with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Census Bu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eau. Visit: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ttp:/</a:t>
            </a:r>
            <a:r>
              <a:rPr dirty="0" sz="1000" spc="-3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st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eofthe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t.noaa</a:t>
            </a:r>
            <a:r>
              <a:rPr dirty="0" sz="1000" spc="1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000" spc="-85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6150" y="5466016"/>
            <a:ext cx="18288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5466016"/>
            <a:ext cx="2158999" cy="1765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2100" y="6208966"/>
            <a:ext cx="1551787" cy="1563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16150" y="6774116"/>
            <a:ext cx="1314450" cy="998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08261" y="4547946"/>
            <a:ext cx="1283801" cy="4481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87750" y="6774116"/>
            <a:ext cx="457200" cy="998855"/>
          </a:xfrm>
          <a:custGeom>
            <a:avLst/>
            <a:gdLst/>
            <a:ahLst/>
            <a:cxnLst/>
            <a:rect l="l" t="t" r="r" b="b"/>
            <a:pathLst>
              <a:path w="457200" h="998854">
                <a:moveTo>
                  <a:pt x="0" y="998283"/>
                </a:moveTo>
                <a:lnTo>
                  <a:pt x="457200" y="998283"/>
                </a:lnTo>
                <a:lnTo>
                  <a:pt x="457200" y="0"/>
                </a:lnTo>
                <a:lnTo>
                  <a:pt x="0" y="0"/>
                </a:lnTo>
                <a:lnTo>
                  <a:pt x="0" y="998283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10237" y="457200"/>
            <a:ext cx="4348162" cy="7315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957218" y="661923"/>
            <a:ext cx="17907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85" b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800" spc="50" b="1">
                <a:solidFill>
                  <a:srgbClr val="231F20"/>
                </a:solidFill>
                <a:latin typeface="Calibri"/>
                <a:cs typeface="Calibri"/>
              </a:rPr>
              <a:t>abl</a:t>
            </a:r>
            <a:r>
              <a:rPr dirty="0" sz="1800" spc="-5" b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800" spc="10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800" spc="55" b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800" spc="10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800" spc="45" b="1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dirty="0" sz="1800" spc="25" b="1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800" spc="25" b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800" spc="50" b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800" spc="35" b="1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800" spc="45" b="1">
                <a:solidFill>
                  <a:srgbClr val="231F20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10237" y="0"/>
            <a:ext cx="4348480" cy="414020"/>
          </a:xfrm>
          <a:custGeom>
            <a:avLst/>
            <a:gdLst/>
            <a:ahLst/>
            <a:cxnLst/>
            <a:rect l="l" t="t" r="r" b="b"/>
            <a:pathLst>
              <a:path w="4348480" h="414020">
                <a:moveTo>
                  <a:pt x="0" y="413880"/>
                </a:moveTo>
                <a:lnTo>
                  <a:pt x="4348162" y="413880"/>
                </a:lnTo>
                <a:lnTo>
                  <a:pt x="4348162" y="0"/>
                </a:lnTo>
                <a:lnTo>
                  <a:pt x="0" y="0"/>
                </a:lnTo>
                <a:lnTo>
                  <a:pt x="0" y="413880"/>
                </a:lnTo>
                <a:close/>
              </a:path>
            </a:pathLst>
          </a:custGeom>
          <a:solidFill>
            <a:srgbClr val="974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022016" y="1151458"/>
            <a:ext cx="2389505" cy="572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Our N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400" spc="-9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s Coa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400" spc="-3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u="dash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Use this Docume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80"/>
              </a:spcBef>
            </a:pP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Bot</a:t>
            </a:r>
            <a:r>
              <a:rPr dirty="0" sz="1400" spc="-2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om Line</a:t>
            </a:r>
            <a:r>
              <a:rPr dirty="0" sz="1400" spc="-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u="dash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4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u="dash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184150" marR="1127760">
              <a:lnSpc>
                <a:spcPts val="1500"/>
              </a:lnSpc>
              <a:spcBef>
                <a:spcPts val="20"/>
              </a:spcBef>
            </a:pP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Density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Race</a:t>
            </a:r>
            <a:endParaRPr sz="1100">
              <a:latin typeface="Calibri"/>
              <a:cs typeface="Calibri"/>
            </a:endParaRPr>
          </a:p>
          <a:p>
            <a:pPr marL="184150" marR="967740">
              <a:lnSpc>
                <a:spcPct val="113599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Hispanic Origin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Household In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ome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Seasonal Housing Building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ermits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80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Summa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80"/>
              </a:spcBef>
            </a:pP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400" spc="-5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u="dash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184150" marR="1127760">
              <a:lnSpc>
                <a:spcPts val="1500"/>
              </a:lnSpc>
              <a:spcBef>
                <a:spcPts val="20"/>
              </a:spcBef>
            </a:pP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Density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Race</a:t>
            </a:r>
            <a:endParaRPr sz="1100">
              <a:latin typeface="Calibri"/>
              <a:cs typeface="Calibri"/>
            </a:endParaRPr>
          </a:p>
          <a:p>
            <a:pPr marL="184150" marR="967740">
              <a:lnSpc>
                <a:spcPct val="113599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Hispanic Origin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Household In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ome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Seasonal Housing Building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ermits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80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Summa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algn="just" marL="12700" marR="1464945">
              <a:lnSpc>
                <a:spcPct val="119000"/>
              </a:lnSpc>
              <a:spcBef>
                <a:spcPts val="60"/>
              </a:spcBef>
            </a:pP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Appendix A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u="dash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 Appendix B</a:t>
            </a:r>
            <a:r>
              <a:rPr dirty="0" sz="14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u="dash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 Appendix C</a:t>
            </a:r>
            <a:r>
              <a:rPr dirty="0" sz="140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u="dash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98384" y="1151458"/>
            <a:ext cx="1155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98384" y="1595958"/>
            <a:ext cx="11557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08269" y="4008958"/>
            <a:ext cx="2057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08269" y="6167958"/>
            <a:ext cx="205740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39328" y="129997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486900" y="129997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26934" y="173672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86900" y="173672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67598" y="199567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486900" y="199567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077327" y="41596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96856" y="41596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79463" y="631507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78568" y="631507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79463" y="656399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78568" y="656399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79463" y="681291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378568" y="681291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492589" y="3408300"/>
            <a:ext cx="8915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dirty="0" sz="14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ch 2013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7185" y="2409139"/>
            <a:ext cx="4891214" cy="234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67185" y="4882654"/>
            <a:ext cx="4891214" cy="2322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594631"/>
            <a:ext cx="4456430" cy="148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Our 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bou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tiful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esou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ces h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fluenced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Ameri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 hi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 marR="44450">
              <a:lnSpc>
                <a:spcPts val="1300"/>
              </a:lnSpc>
              <a:spcBef>
                <a:spcPts val="50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and cultu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e, and h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d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wn a su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portion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of our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3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 spc="-7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t. 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once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of people and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onomic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activity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places p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essu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on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ologi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ally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sensiti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yst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ems and also le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eside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 and visi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vulne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able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ha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ds, such as hurri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osion, and sea l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 rise.  One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ocus of this mana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challen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is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unde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and who li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and h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 this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is changing.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0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, this is not a simple m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 as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ede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encies,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esea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che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s, and non-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ernme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ani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fine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“the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” in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arious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220231"/>
            <a:ext cx="4466590" cy="231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86055">
              <a:lnSpc>
                <a:spcPts val="1300"/>
              </a:lnSpc>
            </a:pPr>
            <a:r>
              <a:rPr dirty="0" sz="1100" spc="-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inc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ease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onsi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ency in h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describe our 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eport p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 the 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in t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dif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lig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One is the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li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in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or those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whe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a su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portion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of their land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 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sect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sheds, and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onseque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tly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ep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whe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land use chan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and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 quality impacts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ectly impact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yst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ems.  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AA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has hi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ally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epor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and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tinues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this f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ork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in this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eport.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fi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time,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also p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the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li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in a su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of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or those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ectly adjace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 open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ocean, major 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tuaries, and the G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La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es.  The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due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their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ximity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these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s, bear the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ects of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ha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ds and ho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the majority of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onomic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oduction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associ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with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and ocean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esou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7" y="421563"/>
            <a:ext cx="10056812" cy="54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9233" y="203992"/>
            <a:ext cx="31832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Ou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1800" spc="10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45" i="1">
                <a:solidFill>
                  <a:srgbClr val="0089A7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ation</a:t>
            </a:r>
            <a:r>
              <a:rPr dirty="0" sz="1800" spc="-55" i="1">
                <a:solidFill>
                  <a:srgbClr val="0089A7"/>
                </a:solidFill>
                <a:latin typeface="Calibri"/>
                <a:cs typeface="Calibri"/>
              </a:rPr>
              <a:t>’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spc="10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0089A7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5" i="1">
                <a:solidFill>
                  <a:srgbClr val="0089A7"/>
                </a:solidFill>
                <a:latin typeface="Calibri"/>
                <a:cs typeface="Calibri"/>
              </a:rPr>
              <a:t>P</a:t>
            </a: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opulation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31837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64702" y="4987446"/>
            <a:ext cx="4407535" cy="196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7650">
              <a:lnSpc>
                <a:spcPts val="1300"/>
              </a:lnSpc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2: 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eople who li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 in Coa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300" spc="-50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shed Cou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section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describes basic demog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aphic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tus and 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ends of 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esides in 769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 A su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tial</a:t>
            </a:r>
            <a:endParaRPr sz="1100">
              <a:latin typeface="Calibri"/>
              <a:cs typeface="Calibri"/>
            </a:endParaRPr>
          </a:p>
          <a:p>
            <a:pPr marL="12700" marR="70485">
              <a:lnSpc>
                <a:spcPts val="1300"/>
              </a:lnSpc>
            </a:pP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portion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of the land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ea of these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sect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sheds, and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onseque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tly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ep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whe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land use chan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and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 quality impacts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an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ectly impact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yst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ems.  This g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oup of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eside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ould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ene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ally be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onside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“the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ectly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935"/>
              </a:spcBef>
            </a:pP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When a</a:t>
            </a:r>
            <a:r>
              <a:rPr dirty="0" sz="1100" spc="-15" b="1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e these </a:t>
            </a:r>
            <a:r>
              <a:rPr dirty="0" sz="1100" spc="-15" b="1">
                <a:solidFill>
                  <a:srgbClr val="231F20"/>
                </a:solidFill>
                <a:latin typeface="Calibri"/>
                <a:cs typeface="Calibri"/>
              </a:rPr>
              <a:t>sta</a:t>
            </a:r>
            <a:r>
              <a:rPr dirty="0" sz="1100" spc="-5" b="1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1100" spc="-20" b="1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5" b="1">
                <a:solidFill>
                  <a:srgbClr val="231F20"/>
                </a:solidFill>
                <a:latin typeface="Calibri"/>
                <a:cs typeface="Calibri"/>
              </a:rPr>
              <a:t>tics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 mo</a:t>
            </a:r>
            <a:r>
              <a:rPr dirty="0" sz="1100" spc="-15" b="1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t appli</a:t>
            </a:r>
            <a:r>
              <a:rPr dirty="0" sz="1100" spc="-10" b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able?</a:t>
            </a:r>
            <a:endParaRPr sz="1100">
              <a:latin typeface="Calibri"/>
              <a:cs typeface="Calibri"/>
            </a:endParaRPr>
          </a:p>
          <a:p>
            <a:pPr marL="19050" marR="508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viding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xt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land use chan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 in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sheds and lo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impacts of human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activities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and 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tuarine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er qualit</a:t>
            </a:r>
            <a:r>
              <a:rPr dirty="0" sz="1100" spc="-7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4702" y="2479418"/>
            <a:ext cx="4459605" cy="2136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76250">
              <a:lnSpc>
                <a:spcPts val="1300"/>
              </a:lnSpc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1: 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eople who li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 in Coa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section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describes basic demog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aphic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tus and 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ends of 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esides in 452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(see map in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Appendix A).  These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ectly adjace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 open ocean, major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tuaries, and the G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La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es, and due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their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ximity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these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bear the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ects of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ha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ds and ho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the majority of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onomic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oduction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associ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with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and ocean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esou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ces.  This g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oup</a:t>
            </a:r>
            <a:endParaRPr sz="1100">
              <a:latin typeface="Calibri"/>
              <a:cs typeface="Calibri"/>
            </a:endParaRPr>
          </a:p>
          <a:p>
            <a:pPr marL="12700" marR="125095">
              <a:lnSpc>
                <a:spcPts val="1500"/>
              </a:lnSpc>
              <a:spcBef>
                <a:spcPts val="40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eside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ts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ould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ene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ally be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onside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“the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mo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ectly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ec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ed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y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When a</a:t>
            </a:r>
            <a:r>
              <a:rPr dirty="0" sz="1100" spc="-15" b="1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e these </a:t>
            </a:r>
            <a:r>
              <a:rPr dirty="0" sz="1100" spc="-15" b="1">
                <a:solidFill>
                  <a:srgbClr val="231F20"/>
                </a:solidFill>
                <a:latin typeface="Calibri"/>
                <a:cs typeface="Calibri"/>
              </a:rPr>
              <a:t>sta</a:t>
            </a:r>
            <a:r>
              <a:rPr dirty="0" sz="1100" spc="-5" b="1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1100" spc="-20" b="1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5" b="1">
                <a:solidFill>
                  <a:srgbClr val="231F20"/>
                </a:solidFill>
                <a:latin typeface="Calibri"/>
                <a:cs typeface="Calibri"/>
              </a:rPr>
              <a:t>tics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 mo</a:t>
            </a:r>
            <a:r>
              <a:rPr dirty="0" sz="1100" spc="-15" b="1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t appli</a:t>
            </a:r>
            <a:r>
              <a:rPr dirty="0" sz="1100" spc="-10" b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able?</a:t>
            </a:r>
            <a:endParaRPr sz="1100">
              <a:latin typeface="Calibri"/>
              <a:cs typeface="Calibri"/>
            </a:endParaRPr>
          </a:p>
          <a:p>
            <a:pPr marL="12700" marR="3302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viding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xt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ommunity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esilience,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ha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ds, and other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ocean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esou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ce-depende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issues.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7189778"/>
            <a:ext cx="39255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Channel Islands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National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 Marine Sanctua</a:t>
            </a:r>
            <a:r>
              <a:rPr dirty="0" sz="700" spc="5" i="1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y and the Channel Islands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National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ark, CA. Credit: Claire Johnson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4854790"/>
            <a:ext cx="4895396" cy="2302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43639" y="581931"/>
            <a:ext cx="4323715" cy="909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">
              <a:lnSpc>
                <a:spcPct val="100000"/>
              </a:lnSpc>
            </a:pPr>
            <a:r>
              <a:rPr dirty="0" sz="1400" spc="40" b="1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400" spc="35" b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400" spc="8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25" b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400" spc="8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231F20"/>
                </a:solidFill>
                <a:latin typeface="Calibri"/>
                <a:cs typeface="Calibri"/>
              </a:rPr>
              <a:t>Us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400" spc="8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231F20"/>
                </a:solidFill>
                <a:latin typeface="Calibri"/>
                <a:cs typeface="Calibri"/>
              </a:rPr>
              <a:t>thi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400" spc="8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231F20"/>
                </a:solidFill>
                <a:latin typeface="Calibri"/>
                <a:cs typeface="Calibri"/>
              </a:rPr>
              <a:t>Docume</a:t>
            </a:r>
            <a:r>
              <a:rPr dirty="0" sz="1400" spc="25" b="1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415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eport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independe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sections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th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p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basic demog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aphic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sta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tus and 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ends i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orm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and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all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wing the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mana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eme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ommunity the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opportunity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choose the app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opri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tics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or their needs.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554" y="7476092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43639" y="1631091"/>
            <a:ext cx="4466590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Appendices A and B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vide ma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of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and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especti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</a:t>
            </a:r>
            <a:r>
              <a:rPr dirty="0" sz="1100" spc="-7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.  The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 su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of Coa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shed Cou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and Appendix C p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vides a simple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omparison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b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een these 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 g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s of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6649" y="2787395"/>
            <a:ext cx="4354830" cy="4387850"/>
          </a:xfrm>
          <a:custGeom>
            <a:avLst/>
            <a:gdLst/>
            <a:ahLst/>
            <a:cxnLst/>
            <a:rect l="l" t="t" r="r" b="b"/>
            <a:pathLst>
              <a:path w="4354830" h="4387850">
                <a:moveTo>
                  <a:pt x="0" y="4387723"/>
                </a:moveTo>
                <a:lnTo>
                  <a:pt x="4354550" y="4387723"/>
                </a:lnTo>
                <a:lnTo>
                  <a:pt x="4354550" y="0"/>
                </a:lnTo>
                <a:lnTo>
                  <a:pt x="0" y="0"/>
                </a:lnTo>
                <a:lnTo>
                  <a:pt x="0" y="4387723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0349" y="567461"/>
            <a:ext cx="9141460" cy="906144"/>
          </a:xfrm>
          <a:custGeom>
            <a:avLst/>
            <a:gdLst/>
            <a:ahLst/>
            <a:cxnLst/>
            <a:rect l="l" t="t" r="r" b="b"/>
            <a:pathLst>
              <a:path w="9141460" h="906144">
                <a:moveTo>
                  <a:pt x="0" y="905738"/>
                </a:moveTo>
                <a:lnTo>
                  <a:pt x="9140850" y="905738"/>
                </a:lnTo>
                <a:lnTo>
                  <a:pt x="9140850" y="0"/>
                </a:lnTo>
                <a:lnTo>
                  <a:pt x="0" y="0"/>
                </a:lnTo>
                <a:lnTo>
                  <a:pt x="0" y="905738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93321" y="3052876"/>
            <a:ext cx="4302760" cy="4087495"/>
          </a:xfrm>
          <a:custGeom>
            <a:avLst/>
            <a:gdLst/>
            <a:ahLst/>
            <a:cxnLst/>
            <a:rect l="l" t="t" r="r" b="b"/>
            <a:pathLst>
              <a:path w="4302759" h="4087495">
                <a:moveTo>
                  <a:pt x="0" y="0"/>
                </a:moveTo>
                <a:lnTo>
                  <a:pt x="4302252" y="0"/>
                </a:lnTo>
                <a:lnTo>
                  <a:pt x="4302252" y="4087367"/>
                </a:lnTo>
                <a:lnTo>
                  <a:pt x="0" y="4087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9918" y="3100260"/>
            <a:ext cx="4170045" cy="3956685"/>
          </a:xfrm>
          <a:custGeom>
            <a:avLst/>
            <a:gdLst/>
            <a:ahLst/>
            <a:cxnLst/>
            <a:rect l="l" t="t" r="r" b="b"/>
            <a:pathLst>
              <a:path w="4170045" h="3956684">
                <a:moveTo>
                  <a:pt x="0" y="3956494"/>
                </a:moveTo>
                <a:lnTo>
                  <a:pt x="4169664" y="3956494"/>
                </a:lnTo>
                <a:lnTo>
                  <a:pt x="4169664" y="0"/>
                </a:lnTo>
                <a:lnTo>
                  <a:pt x="0" y="0"/>
                </a:lnTo>
                <a:lnTo>
                  <a:pt x="0" y="3956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409139"/>
            <a:ext cx="10833" cy="234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882654"/>
            <a:ext cx="10833" cy="2322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31837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635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21563"/>
            <a:ext cx="10058400" cy="61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7645" y="203992"/>
            <a:ext cx="7604759" cy="1148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Th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e</a:t>
            </a:r>
            <a:r>
              <a:rPr dirty="0" sz="1800" spc="10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Bo</a:t>
            </a:r>
            <a:r>
              <a:rPr dirty="0" sz="1800" spc="35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spc="30" i="1">
                <a:solidFill>
                  <a:srgbClr val="0089A7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o</a:t>
            </a:r>
            <a:r>
              <a:rPr dirty="0" sz="1800" i="1">
                <a:solidFill>
                  <a:srgbClr val="0089A7"/>
                </a:solidFill>
                <a:latin typeface="Calibri"/>
                <a:cs typeface="Calibri"/>
              </a:rPr>
              <a:t>m</a:t>
            </a:r>
            <a:r>
              <a:rPr dirty="0" sz="1800" spc="105" i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0089A7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  <a:p>
            <a:pPr algn="ctr" marL="1562100">
              <a:lnSpc>
                <a:spcPct val="100000"/>
              </a:lnSpc>
              <a:spcBef>
                <a:spcPts val="1050"/>
              </a:spcBef>
            </a:pP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POPUL</a:t>
            </a:r>
            <a:r>
              <a:rPr dirty="0" sz="1600" spc="-8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6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DENSIT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6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6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600" spc="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WIN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6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8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6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3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 spc="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algn="ctr" marL="1574165" marR="5080">
              <a:lnSpc>
                <a:spcPct val="100000"/>
              </a:lnSpc>
              <a:spcBef>
                <a:spcPts val="969"/>
              </a:spcBef>
            </a:pP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dless of h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 the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is d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fined,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it is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tially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mo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 c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than the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.S. as a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whole, and popul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density in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al a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eas will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tinue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 inc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ease in the futu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7206036"/>
            <a:ext cx="37223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Land area and density values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spc="-20" i="1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clude Alas</a:t>
            </a:r>
            <a:r>
              <a:rPr dirty="0" sz="700" spc="-25" i="1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a.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opulation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values include Alas</a:t>
            </a:r>
            <a:r>
              <a:rPr dirty="0" sz="700" spc="-25" i="1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 and US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1596" y="7206036"/>
            <a:ext cx="2487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1515630"/>
            <a:ext cx="4750435" cy="247015"/>
          </a:xfrm>
          <a:custGeom>
            <a:avLst/>
            <a:gdLst/>
            <a:ahLst/>
            <a:cxnLst/>
            <a:rect l="l" t="t" r="r" b="b"/>
            <a:pathLst>
              <a:path w="4750435" h="247014">
                <a:moveTo>
                  <a:pt x="0" y="246735"/>
                </a:moveTo>
                <a:lnTo>
                  <a:pt x="4750396" y="246735"/>
                </a:lnTo>
                <a:lnTo>
                  <a:pt x="4750396" y="0"/>
                </a:lnTo>
                <a:lnTo>
                  <a:pt x="0" y="0"/>
                </a:lnTo>
                <a:lnTo>
                  <a:pt x="0" y="246735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0349" y="5237353"/>
            <a:ext cx="4935220" cy="398780"/>
          </a:xfrm>
          <a:custGeom>
            <a:avLst/>
            <a:gdLst/>
            <a:ahLst/>
            <a:cxnLst/>
            <a:rect l="l" t="t" r="r" b="b"/>
            <a:pathLst>
              <a:path w="4935220" h="398779">
                <a:moveTo>
                  <a:pt x="0" y="398716"/>
                </a:moveTo>
                <a:lnTo>
                  <a:pt x="4934915" y="398716"/>
                </a:lnTo>
                <a:lnTo>
                  <a:pt x="4934915" y="0"/>
                </a:lnTo>
                <a:lnTo>
                  <a:pt x="0" y="0"/>
                </a:lnTo>
                <a:lnTo>
                  <a:pt x="0" y="398716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24370" y="5263962"/>
            <a:ext cx="262001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6680">
              <a:lnSpc>
                <a:spcPct val="769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 small amou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 of land and a la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number of people means high density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86707" y="1823232"/>
            <a:ext cx="491490" cy="371475"/>
          </a:xfrm>
          <a:custGeom>
            <a:avLst/>
            <a:gdLst/>
            <a:ahLst/>
            <a:cxnLst/>
            <a:rect l="l" t="t" r="r" b="b"/>
            <a:pathLst>
              <a:path w="491489" h="371475">
                <a:moveTo>
                  <a:pt x="395979" y="165353"/>
                </a:moveTo>
                <a:lnTo>
                  <a:pt x="5880" y="165353"/>
                </a:lnTo>
                <a:lnTo>
                  <a:pt x="27928" y="165974"/>
                </a:lnTo>
                <a:lnTo>
                  <a:pt x="49650" y="167813"/>
                </a:lnTo>
                <a:lnTo>
                  <a:pt x="91981" y="175013"/>
                </a:lnTo>
                <a:lnTo>
                  <a:pt x="132607" y="186687"/>
                </a:lnTo>
                <a:lnTo>
                  <a:pt x="171261" y="202568"/>
                </a:lnTo>
                <a:lnTo>
                  <a:pt x="207678" y="222388"/>
                </a:lnTo>
                <a:lnTo>
                  <a:pt x="241591" y="245880"/>
                </a:lnTo>
                <a:lnTo>
                  <a:pt x="272734" y="272778"/>
                </a:lnTo>
                <a:lnTo>
                  <a:pt x="300842" y="302814"/>
                </a:lnTo>
                <a:lnTo>
                  <a:pt x="325649" y="335722"/>
                </a:lnTo>
                <a:lnTo>
                  <a:pt x="346887" y="371233"/>
                </a:lnTo>
                <a:lnTo>
                  <a:pt x="490893" y="295071"/>
                </a:lnTo>
                <a:lnTo>
                  <a:pt x="460443" y="244054"/>
                </a:lnTo>
                <a:lnTo>
                  <a:pt x="424863" y="196827"/>
                </a:lnTo>
                <a:lnTo>
                  <a:pt x="405264" y="174750"/>
                </a:lnTo>
                <a:lnTo>
                  <a:pt x="395979" y="165353"/>
                </a:lnTo>
                <a:close/>
              </a:path>
              <a:path w="491489" h="371475">
                <a:moveTo>
                  <a:pt x="101" y="0"/>
                </a:moveTo>
                <a:lnTo>
                  <a:pt x="0" y="165493"/>
                </a:lnTo>
                <a:lnTo>
                  <a:pt x="3924" y="165353"/>
                </a:lnTo>
                <a:lnTo>
                  <a:pt x="395979" y="165353"/>
                </a:lnTo>
                <a:lnTo>
                  <a:pt x="362684" y="133903"/>
                </a:lnTo>
                <a:lnTo>
                  <a:pt x="315901" y="97773"/>
                </a:lnTo>
                <a:lnTo>
                  <a:pt x="265288" y="66733"/>
                </a:lnTo>
                <a:lnTo>
                  <a:pt x="211217" y="41155"/>
                </a:lnTo>
                <a:lnTo>
                  <a:pt x="154059" y="21409"/>
                </a:lnTo>
                <a:lnTo>
                  <a:pt x="94187" y="7867"/>
                </a:lnTo>
                <a:lnTo>
                  <a:pt x="31971" y="901"/>
                </a:lnTo>
                <a:lnTo>
                  <a:pt x="101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86707" y="1823232"/>
            <a:ext cx="491490" cy="371475"/>
          </a:xfrm>
          <a:custGeom>
            <a:avLst/>
            <a:gdLst/>
            <a:ahLst/>
            <a:cxnLst/>
            <a:rect l="l" t="t" r="r" b="b"/>
            <a:pathLst>
              <a:path w="491489" h="371475">
                <a:moveTo>
                  <a:pt x="5880" y="165353"/>
                </a:moveTo>
                <a:lnTo>
                  <a:pt x="49650" y="167813"/>
                </a:lnTo>
                <a:lnTo>
                  <a:pt x="91981" y="175013"/>
                </a:lnTo>
                <a:lnTo>
                  <a:pt x="132607" y="186687"/>
                </a:lnTo>
                <a:lnTo>
                  <a:pt x="171261" y="202568"/>
                </a:lnTo>
                <a:lnTo>
                  <a:pt x="207678" y="222388"/>
                </a:lnTo>
                <a:lnTo>
                  <a:pt x="241591" y="245880"/>
                </a:lnTo>
                <a:lnTo>
                  <a:pt x="272734" y="272778"/>
                </a:lnTo>
                <a:lnTo>
                  <a:pt x="300842" y="302814"/>
                </a:lnTo>
                <a:lnTo>
                  <a:pt x="325649" y="335722"/>
                </a:lnTo>
                <a:lnTo>
                  <a:pt x="346887" y="371233"/>
                </a:lnTo>
                <a:lnTo>
                  <a:pt x="490893" y="295071"/>
                </a:lnTo>
                <a:lnTo>
                  <a:pt x="460443" y="244054"/>
                </a:lnTo>
                <a:lnTo>
                  <a:pt x="424863" y="196827"/>
                </a:lnTo>
                <a:lnTo>
                  <a:pt x="384522" y="153760"/>
                </a:lnTo>
                <a:lnTo>
                  <a:pt x="339794" y="115225"/>
                </a:lnTo>
                <a:lnTo>
                  <a:pt x="291050" y="81594"/>
                </a:lnTo>
                <a:lnTo>
                  <a:pt x="238662" y="53238"/>
                </a:lnTo>
                <a:lnTo>
                  <a:pt x="183001" y="30529"/>
                </a:lnTo>
                <a:lnTo>
                  <a:pt x="124439" y="13839"/>
                </a:lnTo>
                <a:lnTo>
                  <a:pt x="63349" y="3538"/>
                </a:lnTo>
                <a:lnTo>
                  <a:pt x="101" y="0"/>
                </a:lnTo>
                <a:lnTo>
                  <a:pt x="0" y="165493"/>
                </a:lnTo>
                <a:lnTo>
                  <a:pt x="1955" y="165468"/>
                </a:lnTo>
                <a:lnTo>
                  <a:pt x="3924" y="165353"/>
                </a:lnTo>
                <a:lnTo>
                  <a:pt x="5880" y="165353"/>
                </a:lnTo>
                <a:close/>
              </a:path>
            </a:pathLst>
          </a:custGeom>
          <a:ln w="2159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31938" y="1823233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80">
                <a:moveTo>
                  <a:pt x="554316" y="0"/>
                </a:moveTo>
                <a:lnTo>
                  <a:pt x="508604" y="1858"/>
                </a:lnTo>
                <a:lnTo>
                  <a:pt x="463955" y="7271"/>
                </a:lnTo>
                <a:lnTo>
                  <a:pt x="420507" y="16101"/>
                </a:lnTo>
                <a:lnTo>
                  <a:pt x="378400" y="28210"/>
                </a:lnTo>
                <a:lnTo>
                  <a:pt x="337772" y="43458"/>
                </a:lnTo>
                <a:lnTo>
                  <a:pt x="298761" y="61707"/>
                </a:lnTo>
                <a:lnTo>
                  <a:pt x="261507" y="82819"/>
                </a:lnTo>
                <a:lnTo>
                  <a:pt x="226146" y="106656"/>
                </a:lnTo>
                <a:lnTo>
                  <a:pt x="192819" y="133078"/>
                </a:lnTo>
                <a:lnTo>
                  <a:pt x="161663" y="161947"/>
                </a:lnTo>
                <a:lnTo>
                  <a:pt x="132816" y="193125"/>
                </a:lnTo>
                <a:lnTo>
                  <a:pt x="106419" y="226473"/>
                </a:lnTo>
                <a:lnTo>
                  <a:pt x="82608" y="261852"/>
                </a:lnTo>
                <a:lnTo>
                  <a:pt x="61522" y="299125"/>
                </a:lnTo>
                <a:lnTo>
                  <a:pt x="43301" y="338152"/>
                </a:lnTo>
                <a:lnTo>
                  <a:pt x="28082" y="378796"/>
                </a:lnTo>
                <a:lnTo>
                  <a:pt x="16003" y="420917"/>
                </a:lnTo>
                <a:lnTo>
                  <a:pt x="7205" y="464377"/>
                </a:lnTo>
                <a:lnTo>
                  <a:pt x="1824" y="509038"/>
                </a:lnTo>
                <a:lnTo>
                  <a:pt x="0" y="554761"/>
                </a:lnTo>
                <a:lnTo>
                  <a:pt x="1826" y="600504"/>
                </a:lnTo>
                <a:lnTo>
                  <a:pt x="7236" y="645307"/>
                </a:lnTo>
                <a:lnTo>
                  <a:pt x="16018" y="688663"/>
                </a:lnTo>
                <a:lnTo>
                  <a:pt x="28107" y="730801"/>
                </a:lnTo>
                <a:lnTo>
                  <a:pt x="43340" y="771460"/>
                </a:lnTo>
                <a:lnTo>
                  <a:pt x="61577" y="810502"/>
                </a:lnTo>
                <a:lnTo>
                  <a:pt x="82681" y="847786"/>
                </a:lnTo>
                <a:lnTo>
                  <a:pt x="106513" y="883175"/>
                </a:lnTo>
                <a:lnTo>
                  <a:pt x="132933" y="916531"/>
                </a:lnTo>
                <a:lnTo>
                  <a:pt x="161804" y="947713"/>
                </a:lnTo>
                <a:lnTo>
                  <a:pt x="192986" y="976584"/>
                </a:lnTo>
                <a:lnTo>
                  <a:pt x="226341" y="1003005"/>
                </a:lnTo>
                <a:lnTo>
                  <a:pt x="261730" y="1026837"/>
                </a:lnTo>
                <a:lnTo>
                  <a:pt x="299015" y="1047942"/>
                </a:lnTo>
                <a:lnTo>
                  <a:pt x="338056" y="1066180"/>
                </a:lnTo>
                <a:lnTo>
                  <a:pt x="378716" y="1081413"/>
                </a:lnTo>
                <a:lnTo>
                  <a:pt x="420854" y="1093503"/>
                </a:lnTo>
                <a:lnTo>
                  <a:pt x="464334" y="1102310"/>
                </a:lnTo>
                <a:lnTo>
                  <a:pt x="509016" y="1107696"/>
                </a:lnTo>
                <a:lnTo>
                  <a:pt x="554761" y="1109522"/>
                </a:lnTo>
                <a:lnTo>
                  <a:pt x="600506" y="1107696"/>
                </a:lnTo>
                <a:lnTo>
                  <a:pt x="645188" y="1102310"/>
                </a:lnTo>
                <a:lnTo>
                  <a:pt x="688667" y="1093503"/>
                </a:lnTo>
                <a:lnTo>
                  <a:pt x="730806" y="1081413"/>
                </a:lnTo>
                <a:lnTo>
                  <a:pt x="771466" y="1066180"/>
                </a:lnTo>
                <a:lnTo>
                  <a:pt x="810507" y="1047942"/>
                </a:lnTo>
                <a:lnTo>
                  <a:pt x="847792" y="1026837"/>
                </a:lnTo>
                <a:lnTo>
                  <a:pt x="883181" y="1003005"/>
                </a:lnTo>
                <a:lnTo>
                  <a:pt x="916536" y="976584"/>
                </a:lnTo>
                <a:lnTo>
                  <a:pt x="947718" y="947713"/>
                </a:lnTo>
                <a:lnTo>
                  <a:pt x="956632" y="938085"/>
                </a:lnTo>
                <a:lnTo>
                  <a:pt x="555485" y="938085"/>
                </a:lnTo>
                <a:lnTo>
                  <a:pt x="523867" y="936807"/>
                </a:lnTo>
                <a:lnTo>
                  <a:pt x="462785" y="926862"/>
                </a:lnTo>
                <a:lnTo>
                  <a:pt x="405461" y="907799"/>
                </a:lnTo>
                <a:lnTo>
                  <a:pt x="352461" y="880345"/>
                </a:lnTo>
                <a:lnTo>
                  <a:pt x="304656" y="845315"/>
                </a:lnTo>
                <a:lnTo>
                  <a:pt x="262841" y="803503"/>
                </a:lnTo>
                <a:lnTo>
                  <a:pt x="227809" y="755702"/>
                </a:lnTo>
                <a:lnTo>
                  <a:pt x="200353" y="702706"/>
                </a:lnTo>
                <a:lnTo>
                  <a:pt x="181241" y="645185"/>
                </a:lnTo>
                <a:lnTo>
                  <a:pt x="171343" y="584300"/>
                </a:lnTo>
                <a:lnTo>
                  <a:pt x="170065" y="552691"/>
                </a:lnTo>
                <a:lnTo>
                  <a:pt x="171339" y="521134"/>
                </a:lnTo>
                <a:lnTo>
                  <a:pt x="181230" y="460225"/>
                </a:lnTo>
                <a:lnTo>
                  <a:pt x="200256" y="402911"/>
                </a:lnTo>
                <a:lnTo>
                  <a:pt x="227628" y="349982"/>
                </a:lnTo>
                <a:lnTo>
                  <a:pt x="262556" y="302228"/>
                </a:lnTo>
                <a:lnTo>
                  <a:pt x="304250" y="260437"/>
                </a:lnTo>
                <a:lnTo>
                  <a:pt x="351921" y="225400"/>
                </a:lnTo>
                <a:lnTo>
                  <a:pt x="404780" y="197905"/>
                </a:lnTo>
                <a:lnTo>
                  <a:pt x="462038" y="178743"/>
                </a:lnTo>
                <a:lnTo>
                  <a:pt x="522904" y="168701"/>
                </a:lnTo>
                <a:lnTo>
                  <a:pt x="554443" y="167347"/>
                </a:lnTo>
                <a:lnTo>
                  <a:pt x="554316" y="0"/>
                </a:lnTo>
                <a:close/>
              </a:path>
              <a:path w="1109979" h="1109980">
                <a:moveTo>
                  <a:pt x="1045895" y="295071"/>
                </a:moveTo>
                <a:lnTo>
                  <a:pt x="896835" y="373887"/>
                </a:lnTo>
                <a:lnTo>
                  <a:pt x="902471" y="385049"/>
                </a:lnTo>
                <a:lnTo>
                  <a:pt x="907752" y="396413"/>
                </a:lnTo>
                <a:lnTo>
                  <a:pt x="925188" y="443759"/>
                </a:lnTo>
                <a:lnTo>
                  <a:pt x="934182" y="481052"/>
                </a:lnTo>
                <a:lnTo>
                  <a:pt x="939452" y="519660"/>
                </a:lnTo>
                <a:lnTo>
                  <a:pt x="940797" y="546035"/>
                </a:lnTo>
                <a:lnTo>
                  <a:pt x="939528" y="578593"/>
                </a:lnTo>
                <a:lnTo>
                  <a:pt x="929619" y="641219"/>
                </a:lnTo>
                <a:lnTo>
                  <a:pt x="910546" y="699897"/>
                </a:lnTo>
                <a:lnTo>
                  <a:pt x="883102" y="753874"/>
                </a:lnTo>
                <a:lnTo>
                  <a:pt x="848081" y="802396"/>
                </a:lnTo>
                <a:lnTo>
                  <a:pt x="806276" y="844709"/>
                </a:lnTo>
                <a:lnTo>
                  <a:pt x="758481" y="880060"/>
                </a:lnTo>
                <a:lnTo>
                  <a:pt x="705489" y="907695"/>
                </a:lnTo>
                <a:lnTo>
                  <a:pt x="647986" y="926885"/>
                </a:lnTo>
                <a:lnTo>
                  <a:pt x="587071" y="936807"/>
                </a:lnTo>
                <a:lnTo>
                  <a:pt x="555485" y="938085"/>
                </a:lnTo>
                <a:lnTo>
                  <a:pt x="956632" y="938085"/>
                </a:lnTo>
                <a:lnTo>
                  <a:pt x="1003009" y="883175"/>
                </a:lnTo>
                <a:lnTo>
                  <a:pt x="1026840" y="847786"/>
                </a:lnTo>
                <a:lnTo>
                  <a:pt x="1047944" y="810502"/>
                </a:lnTo>
                <a:lnTo>
                  <a:pt x="1066182" y="771460"/>
                </a:lnTo>
                <a:lnTo>
                  <a:pt x="1081415" y="730801"/>
                </a:lnTo>
                <a:lnTo>
                  <a:pt x="1093504" y="688663"/>
                </a:lnTo>
                <a:lnTo>
                  <a:pt x="1102310" y="645185"/>
                </a:lnTo>
                <a:lnTo>
                  <a:pt x="1107696" y="600504"/>
                </a:lnTo>
                <a:lnTo>
                  <a:pt x="1109522" y="554761"/>
                </a:lnTo>
                <a:lnTo>
                  <a:pt x="1109351" y="540696"/>
                </a:lnTo>
                <a:lnTo>
                  <a:pt x="1106809" y="499058"/>
                </a:lnTo>
                <a:lnTo>
                  <a:pt x="1101309" y="458337"/>
                </a:lnTo>
                <a:lnTo>
                  <a:pt x="1092958" y="418639"/>
                </a:lnTo>
                <a:lnTo>
                  <a:pt x="1081862" y="380071"/>
                </a:lnTo>
                <a:lnTo>
                  <a:pt x="1068128" y="342740"/>
                </a:lnTo>
                <a:lnTo>
                  <a:pt x="1051862" y="306751"/>
                </a:lnTo>
                <a:lnTo>
                  <a:pt x="1045895" y="29507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53436" y="1834252"/>
            <a:ext cx="306070" cy="227329"/>
          </a:xfrm>
          <a:custGeom>
            <a:avLst/>
            <a:gdLst/>
            <a:ahLst/>
            <a:cxnLst/>
            <a:rect l="l" t="t" r="r" b="b"/>
            <a:pathLst>
              <a:path w="306069" h="227330">
                <a:moveTo>
                  <a:pt x="252299" y="166179"/>
                </a:moveTo>
                <a:lnTo>
                  <a:pt x="1841" y="166179"/>
                </a:lnTo>
                <a:lnTo>
                  <a:pt x="15271" y="166409"/>
                </a:lnTo>
                <a:lnTo>
                  <a:pt x="28585" y="167095"/>
                </a:lnTo>
                <a:lnTo>
                  <a:pt x="67756" y="171806"/>
                </a:lnTo>
                <a:lnTo>
                  <a:pt x="105616" y="180342"/>
                </a:lnTo>
                <a:lnTo>
                  <a:pt x="141968" y="192496"/>
                </a:lnTo>
                <a:lnTo>
                  <a:pt x="187747" y="213977"/>
                </a:lnTo>
                <a:lnTo>
                  <a:pt x="209351" y="226841"/>
                </a:lnTo>
                <a:lnTo>
                  <a:pt x="252299" y="166179"/>
                </a:lnTo>
                <a:close/>
              </a:path>
              <a:path w="306069" h="227330">
                <a:moveTo>
                  <a:pt x="50" y="0"/>
                </a:moveTo>
                <a:lnTo>
                  <a:pt x="0" y="166230"/>
                </a:lnTo>
                <a:lnTo>
                  <a:pt x="1841" y="166179"/>
                </a:lnTo>
                <a:lnTo>
                  <a:pt x="252299" y="166179"/>
                </a:lnTo>
                <a:lnTo>
                  <a:pt x="305663" y="90804"/>
                </a:lnTo>
                <a:lnTo>
                  <a:pt x="292417" y="82368"/>
                </a:lnTo>
                <a:lnTo>
                  <a:pt x="278916" y="74301"/>
                </a:lnTo>
                <a:lnTo>
                  <a:pt x="236950" y="52381"/>
                </a:lnTo>
                <a:lnTo>
                  <a:pt x="192932" y="34028"/>
                </a:lnTo>
                <a:lnTo>
                  <a:pt x="147048" y="19428"/>
                </a:lnTo>
                <a:lnTo>
                  <a:pt x="99484" y="8766"/>
                </a:lnTo>
                <a:lnTo>
                  <a:pt x="50423" y="2228"/>
                </a:lnTo>
                <a:lnTo>
                  <a:pt x="16975" y="252"/>
                </a:lnTo>
                <a:lnTo>
                  <a:pt x="5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53436" y="1834252"/>
            <a:ext cx="306070" cy="227329"/>
          </a:xfrm>
          <a:custGeom>
            <a:avLst/>
            <a:gdLst/>
            <a:ahLst/>
            <a:cxnLst/>
            <a:rect l="l" t="t" r="r" b="b"/>
            <a:pathLst>
              <a:path w="306069" h="227330">
                <a:moveTo>
                  <a:pt x="1841" y="166179"/>
                </a:moveTo>
                <a:lnTo>
                  <a:pt x="41776" y="168228"/>
                </a:lnTo>
                <a:lnTo>
                  <a:pt x="80532" y="174237"/>
                </a:lnTo>
                <a:lnTo>
                  <a:pt x="117911" y="184001"/>
                </a:lnTo>
                <a:lnTo>
                  <a:pt x="153715" y="197317"/>
                </a:lnTo>
                <a:lnTo>
                  <a:pt x="198662" y="220238"/>
                </a:lnTo>
                <a:lnTo>
                  <a:pt x="209351" y="226841"/>
                </a:lnTo>
                <a:lnTo>
                  <a:pt x="305663" y="90804"/>
                </a:lnTo>
                <a:lnTo>
                  <a:pt x="265167" y="66610"/>
                </a:lnTo>
                <a:lnTo>
                  <a:pt x="222496" y="45858"/>
                </a:lnTo>
                <a:lnTo>
                  <a:pt x="177836" y="28735"/>
                </a:lnTo>
                <a:lnTo>
                  <a:pt x="131371" y="15427"/>
                </a:lnTo>
                <a:lnTo>
                  <a:pt x="83287" y="6119"/>
                </a:lnTo>
                <a:lnTo>
                  <a:pt x="33768" y="997"/>
                </a:lnTo>
                <a:lnTo>
                  <a:pt x="50" y="0"/>
                </a:lnTo>
                <a:lnTo>
                  <a:pt x="0" y="166230"/>
                </a:lnTo>
                <a:lnTo>
                  <a:pt x="609" y="166217"/>
                </a:lnTo>
                <a:lnTo>
                  <a:pt x="1231" y="166179"/>
                </a:lnTo>
                <a:lnTo>
                  <a:pt x="1841" y="166179"/>
                </a:lnTo>
                <a:close/>
              </a:path>
            </a:pathLst>
          </a:custGeom>
          <a:ln w="2159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8678" y="1834252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80" h="1109980">
                <a:moveTo>
                  <a:pt x="554316" y="0"/>
                </a:moveTo>
                <a:lnTo>
                  <a:pt x="508604" y="1858"/>
                </a:lnTo>
                <a:lnTo>
                  <a:pt x="463955" y="7271"/>
                </a:lnTo>
                <a:lnTo>
                  <a:pt x="420507" y="16100"/>
                </a:lnTo>
                <a:lnTo>
                  <a:pt x="378400" y="28208"/>
                </a:lnTo>
                <a:lnTo>
                  <a:pt x="337772" y="43456"/>
                </a:lnTo>
                <a:lnTo>
                  <a:pt x="298761" y="61705"/>
                </a:lnTo>
                <a:lnTo>
                  <a:pt x="261507" y="82816"/>
                </a:lnTo>
                <a:lnTo>
                  <a:pt x="226146" y="106652"/>
                </a:lnTo>
                <a:lnTo>
                  <a:pt x="192819" y="133073"/>
                </a:lnTo>
                <a:lnTo>
                  <a:pt x="161663" y="161942"/>
                </a:lnTo>
                <a:lnTo>
                  <a:pt x="132816" y="193119"/>
                </a:lnTo>
                <a:lnTo>
                  <a:pt x="106419" y="226467"/>
                </a:lnTo>
                <a:lnTo>
                  <a:pt x="82608" y="261847"/>
                </a:lnTo>
                <a:lnTo>
                  <a:pt x="61522" y="299119"/>
                </a:lnTo>
                <a:lnTo>
                  <a:pt x="43301" y="338147"/>
                </a:lnTo>
                <a:lnTo>
                  <a:pt x="28082" y="378791"/>
                </a:lnTo>
                <a:lnTo>
                  <a:pt x="16003" y="420913"/>
                </a:lnTo>
                <a:lnTo>
                  <a:pt x="7205" y="464374"/>
                </a:lnTo>
                <a:lnTo>
                  <a:pt x="1824" y="509036"/>
                </a:lnTo>
                <a:lnTo>
                  <a:pt x="0" y="554761"/>
                </a:lnTo>
                <a:lnTo>
                  <a:pt x="1826" y="600503"/>
                </a:lnTo>
                <a:lnTo>
                  <a:pt x="7217" y="645209"/>
                </a:lnTo>
                <a:lnTo>
                  <a:pt x="16018" y="688659"/>
                </a:lnTo>
                <a:lnTo>
                  <a:pt x="28107" y="730797"/>
                </a:lnTo>
                <a:lnTo>
                  <a:pt x="43340" y="771455"/>
                </a:lnTo>
                <a:lnTo>
                  <a:pt x="61577" y="810496"/>
                </a:lnTo>
                <a:lnTo>
                  <a:pt x="82681" y="847780"/>
                </a:lnTo>
                <a:lnTo>
                  <a:pt x="106513" y="883170"/>
                </a:lnTo>
                <a:lnTo>
                  <a:pt x="132933" y="916525"/>
                </a:lnTo>
                <a:lnTo>
                  <a:pt x="161804" y="947708"/>
                </a:lnTo>
                <a:lnTo>
                  <a:pt x="192986" y="976580"/>
                </a:lnTo>
                <a:lnTo>
                  <a:pt x="226341" y="1003002"/>
                </a:lnTo>
                <a:lnTo>
                  <a:pt x="261730" y="1026834"/>
                </a:lnTo>
                <a:lnTo>
                  <a:pt x="299015" y="1047940"/>
                </a:lnTo>
                <a:lnTo>
                  <a:pt x="338056" y="1066178"/>
                </a:lnTo>
                <a:lnTo>
                  <a:pt x="378716" y="1081412"/>
                </a:lnTo>
                <a:lnTo>
                  <a:pt x="420854" y="1093502"/>
                </a:lnTo>
                <a:lnTo>
                  <a:pt x="464334" y="1102310"/>
                </a:lnTo>
                <a:lnTo>
                  <a:pt x="509016" y="1107696"/>
                </a:lnTo>
                <a:lnTo>
                  <a:pt x="554761" y="1109522"/>
                </a:lnTo>
                <a:lnTo>
                  <a:pt x="600506" y="1107696"/>
                </a:lnTo>
                <a:lnTo>
                  <a:pt x="645188" y="1102310"/>
                </a:lnTo>
                <a:lnTo>
                  <a:pt x="688667" y="1093502"/>
                </a:lnTo>
                <a:lnTo>
                  <a:pt x="730806" y="1081412"/>
                </a:lnTo>
                <a:lnTo>
                  <a:pt x="771466" y="1066178"/>
                </a:lnTo>
                <a:lnTo>
                  <a:pt x="810507" y="1047940"/>
                </a:lnTo>
                <a:lnTo>
                  <a:pt x="847792" y="1026834"/>
                </a:lnTo>
                <a:lnTo>
                  <a:pt x="883181" y="1003002"/>
                </a:lnTo>
                <a:lnTo>
                  <a:pt x="916536" y="976580"/>
                </a:lnTo>
                <a:lnTo>
                  <a:pt x="947718" y="947708"/>
                </a:lnTo>
                <a:lnTo>
                  <a:pt x="956722" y="937983"/>
                </a:lnTo>
                <a:lnTo>
                  <a:pt x="554634" y="937983"/>
                </a:lnTo>
                <a:lnTo>
                  <a:pt x="523027" y="936706"/>
                </a:lnTo>
                <a:lnTo>
                  <a:pt x="462022" y="926782"/>
                </a:lnTo>
                <a:lnTo>
                  <a:pt x="404624" y="907696"/>
                </a:lnTo>
                <a:lnTo>
                  <a:pt x="351628" y="880241"/>
                </a:lnTo>
                <a:lnTo>
                  <a:pt x="303827" y="845211"/>
                </a:lnTo>
                <a:lnTo>
                  <a:pt x="262014" y="803398"/>
                </a:lnTo>
                <a:lnTo>
                  <a:pt x="226983" y="755598"/>
                </a:lnTo>
                <a:lnTo>
                  <a:pt x="199527" y="702604"/>
                </a:lnTo>
                <a:lnTo>
                  <a:pt x="180435" y="645182"/>
                </a:lnTo>
                <a:lnTo>
                  <a:pt x="170517" y="584207"/>
                </a:lnTo>
                <a:lnTo>
                  <a:pt x="169240" y="552602"/>
                </a:lnTo>
                <a:lnTo>
                  <a:pt x="170516" y="521001"/>
                </a:lnTo>
                <a:lnTo>
                  <a:pt x="180433" y="460009"/>
                </a:lnTo>
                <a:lnTo>
                  <a:pt x="199506" y="402625"/>
                </a:lnTo>
                <a:lnTo>
                  <a:pt x="226944" y="349640"/>
                </a:lnTo>
                <a:lnTo>
                  <a:pt x="261954" y="301849"/>
                </a:lnTo>
                <a:lnTo>
                  <a:pt x="303743" y="260041"/>
                </a:lnTo>
                <a:lnTo>
                  <a:pt x="351520" y="225010"/>
                </a:lnTo>
                <a:lnTo>
                  <a:pt x="404491" y="197549"/>
                </a:lnTo>
                <a:lnTo>
                  <a:pt x="461864" y="178448"/>
                </a:lnTo>
                <a:lnTo>
                  <a:pt x="522846" y="168501"/>
                </a:lnTo>
                <a:lnTo>
                  <a:pt x="554443" y="167208"/>
                </a:lnTo>
                <a:lnTo>
                  <a:pt x="554316" y="0"/>
                </a:lnTo>
                <a:close/>
              </a:path>
              <a:path w="1109980" h="1109980">
                <a:moveTo>
                  <a:pt x="860526" y="90804"/>
                </a:moveTo>
                <a:lnTo>
                  <a:pt x="767778" y="231520"/>
                </a:lnTo>
                <a:lnTo>
                  <a:pt x="783082" y="242239"/>
                </a:lnTo>
                <a:lnTo>
                  <a:pt x="797830" y="253668"/>
                </a:lnTo>
                <a:lnTo>
                  <a:pt x="838492" y="291968"/>
                </a:lnTo>
                <a:lnTo>
                  <a:pt x="873261" y="335767"/>
                </a:lnTo>
                <a:lnTo>
                  <a:pt x="901468" y="384397"/>
                </a:lnTo>
                <a:lnTo>
                  <a:pt x="922445" y="437192"/>
                </a:lnTo>
                <a:lnTo>
                  <a:pt x="932081" y="474372"/>
                </a:lnTo>
                <a:lnTo>
                  <a:pt x="938008" y="512908"/>
                </a:lnTo>
                <a:lnTo>
                  <a:pt x="940028" y="552602"/>
                </a:lnTo>
                <a:lnTo>
                  <a:pt x="938751" y="584207"/>
                </a:lnTo>
                <a:lnTo>
                  <a:pt x="928829" y="645209"/>
                </a:lnTo>
                <a:lnTo>
                  <a:pt x="909744" y="702604"/>
                </a:lnTo>
                <a:lnTo>
                  <a:pt x="882291" y="755598"/>
                </a:lnTo>
                <a:lnTo>
                  <a:pt x="847263" y="803398"/>
                </a:lnTo>
                <a:lnTo>
                  <a:pt x="805451" y="845211"/>
                </a:lnTo>
                <a:lnTo>
                  <a:pt x="757651" y="880241"/>
                </a:lnTo>
                <a:lnTo>
                  <a:pt x="704654" y="907696"/>
                </a:lnTo>
                <a:lnTo>
                  <a:pt x="647254" y="926782"/>
                </a:lnTo>
                <a:lnTo>
                  <a:pt x="586245" y="936706"/>
                </a:lnTo>
                <a:lnTo>
                  <a:pt x="554634" y="937983"/>
                </a:lnTo>
                <a:lnTo>
                  <a:pt x="956722" y="937983"/>
                </a:lnTo>
                <a:lnTo>
                  <a:pt x="1003009" y="883170"/>
                </a:lnTo>
                <a:lnTo>
                  <a:pt x="1026840" y="847780"/>
                </a:lnTo>
                <a:lnTo>
                  <a:pt x="1047944" y="810496"/>
                </a:lnTo>
                <a:lnTo>
                  <a:pt x="1066182" y="771455"/>
                </a:lnTo>
                <a:lnTo>
                  <a:pt x="1081415" y="730797"/>
                </a:lnTo>
                <a:lnTo>
                  <a:pt x="1093504" y="688659"/>
                </a:lnTo>
                <a:lnTo>
                  <a:pt x="1102310" y="645182"/>
                </a:lnTo>
                <a:lnTo>
                  <a:pt x="1107696" y="600503"/>
                </a:lnTo>
                <a:lnTo>
                  <a:pt x="1109522" y="554761"/>
                </a:lnTo>
                <a:lnTo>
                  <a:pt x="1108789" y="525718"/>
                </a:lnTo>
                <a:lnTo>
                  <a:pt x="1103025" y="468881"/>
                </a:lnTo>
                <a:lnTo>
                  <a:pt x="1091768" y="413945"/>
                </a:lnTo>
                <a:lnTo>
                  <a:pt x="1075296" y="361190"/>
                </a:lnTo>
                <a:lnTo>
                  <a:pt x="1053891" y="310896"/>
                </a:lnTo>
                <a:lnTo>
                  <a:pt x="1027834" y="263343"/>
                </a:lnTo>
                <a:lnTo>
                  <a:pt x="997405" y="218813"/>
                </a:lnTo>
                <a:lnTo>
                  <a:pt x="962884" y="177585"/>
                </a:lnTo>
                <a:lnTo>
                  <a:pt x="924553" y="139940"/>
                </a:lnTo>
                <a:lnTo>
                  <a:pt x="882693" y="106159"/>
                </a:lnTo>
                <a:lnTo>
                  <a:pt x="860526" y="9080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33965" y="4089910"/>
            <a:ext cx="284416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55520" algn="l"/>
              </a:tabLst>
            </a:pPr>
            <a:r>
              <a:rPr dirty="0" sz="2600" b="1">
                <a:solidFill>
                  <a:srgbClr val="98B06C"/>
                </a:solidFill>
                <a:latin typeface="Calibri"/>
                <a:cs typeface="Calibri"/>
              </a:rPr>
              <a:t>39%	</a:t>
            </a:r>
            <a:r>
              <a:rPr dirty="0" sz="2600" b="1">
                <a:solidFill>
                  <a:srgbClr val="0089A7"/>
                </a:solidFill>
                <a:latin typeface="Calibri"/>
                <a:cs typeface="Calibri"/>
              </a:rPr>
              <a:t>52%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8503" y="4855683"/>
            <a:ext cx="161798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5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123.3 million people li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ed in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50"/>
              </a:lnSpc>
            </a:pP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Coa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98B06C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al Sho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eline Cou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98B06C"/>
                </a:solidFill>
                <a:latin typeface="Calibri"/>
                <a:cs typeface="Calibri"/>
              </a:rPr>
              <a:t>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77978" y="4855683"/>
            <a:ext cx="161798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163.8 million people li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ed in</a:t>
            </a:r>
            <a:endParaRPr sz="1000">
              <a:latin typeface="Calibri"/>
              <a:cs typeface="Calibri"/>
            </a:endParaRPr>
          </a:p>
          <a:p>
            <a:pPr marL="71755">
              <a:lnSpc>
                <a:spcPts val="1150"/>
              </a:lnSpc>
            </a:pP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Coa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409AB1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al </a:t>
            </a:r>
            <a:r>
              <a:rPr dirty="0" sz="1000" spc="-40" b="1">
                <a:solidFill>
                  <a:srgbClr val="409AB1"/>
                </a:solidFill>
                <a:latin typeface="Calibri"/>
                <a:cs typeface="Calibri"/>
              </a:rPr>
              <a:t>W</a:t>
            </a:r>
            <a:r>
              <a:rPr dirty="0" sz="1000" spc="-10" b="1">
                <a:solidFill>
                  <a:srgbClr val="409AB1"/>
                </a:solidFill>
                <a:latin typeface="Calibri"/>
                <a:cs typeface="Calibri"/>
              </a:rPr>
              <a:t>a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e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shed Cou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409AB1"/>
                </a:solidFill>
                <a:latin typeface="Calibri"/>
                <a:cs typeface="Calibri"/>
              </a:rPr>
              <a:t>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15309" y="3694479"/>
            <a:ext cx="554990" cy="1103630"/>
          </a:xfrm>
          <a:custGeom>
            <a:avLst/>
            <a:gdLst/>
            <a:ahLst/>
            <a:cxnLst/>
            <a:rect l="l" t="t" r="r" b="b"/>
            <a:pathLst>
              <a:path w="554989" h="1103629">
                <a:moveTo>
                  <a:pt x="554304" y="0"/>
                </a:moveTo>
                <a:lnTo>
                  <a:pt x="508588" y="1856"/>
                </a:lnTo>
                <a:lnTo>
                  <a:pt x="463936" y="7268"/>
                </a:lnTo>
                <a:lnTo>
                  <a:pt x="420487" y="16096"/>
                </a:lnTo>
                <a:lnTo>
                  <a:pt x="378379" y="28203"/>
                </a:lnTo>
                <a:lnTo>
                  <a:pt x="337751" y="43451"/>
                </a:lnTo>
                <a:lnTo>
                  <a:pt x="298740" y="61699"/>
                </a:lnTo>
                <a:lnTo>
                  <a:pt x="261486" y="82811"/>
                </a:lnTo>
                <a:lnTo>
                  <a:pt x="226127" y="106646"/>
                </a:lnTo>
                <a:lnTo>
                  <a:pt x="192801" y="133068"/>
                </a:lnTo>
                <a:lnTo>
                  <a:pt x="161647" y="161937"/>
                </a:lnTo>
                <a:lnTo>
                  <a:pt x="132802" y="193115"/>
                </a:lnTo>
                <a:lnTo>
                  <a:pt x="106407" y="226463"/>
                </a:lnTo>
                <a:lnTo>
                  <a:pt x="82598" y="261844"/>
                </a:lnTo>
                <a:lnTo>
                  <a:pt x="61515" y="299117"/>
                </a:lnTo>
                <a:lnTo>
                  <a:pt x="43295" y="338145"/>
                </a:lnTo>
                <a:lnTo>
                  <a:pt x="28078" y="378790"/>
                </a:lnTo>
                <a:lnTo>
                  <a:pt x="16001" y="420912"/>
                </a:lnTo>
                <a:lnTo>
                  <a:pt x="7204" y="464374"/>
                </a:lnTo>
                <a:lnTo>
                  <a:pt x="1824" y="509036"/>
                </a:lnTo>
                <a:lnTo>
                  <a:pt x="0" y="554761"/>
                </a:lnTo>
                <a:lnTo>
                  <a:pt x="1509" y="596371"/>
                </a:lnTo>
                <a:lnTo>
                  <a:pt x="5968" y="637114"/>
                </a:lnTo>
                <a:lnTo>
                  <a:pt x="13272" y="676885"/>
                </a:lnTo>
                <a:lnTo>
                  <a:pt x="23318" y="715580"/>
                </a:lnTo>
                <a:lnTo>
                  <a:pt x="36001" y="753096"/>
                </a:lnTo>
                <a:lnTo>
                  <a:pt x="51218" y="789328"/>
                </a:lnTo>
                <a:lnTo>
                  <a:pt x="68864" y="824173"/>
                </a:lnTo>
                <a:lnTo>
                  <a:pt x="88836" y="857525"/>
                </a:lnTo>
                <a:lnTo>
                  <a:pt x="111029" y="889282"/>
                </a:lnTo>
                <a:lnTo>
                  <a:pt x="135341" y="919341"/>
                </a:lnTo>
                <a:lnTo>
                  <a:pt x="161662" y="947591"/>
                </a:lnTo>
                <a:lnTo>
                  <a:pt x="189895" y="973935"/>
                </a:lnTo>
                <a:lnTo>
                  <a:pt x="219933" y="998266"/>
                </a:lnTo>
                <a:lnTo>
                  <a:pt x="251672" y="1020482"/>
                </a:lnTo>
                <a:lnTo>
                  <a:pt x="285008" y="1040477"/>
                </a:lnTo>
                <a:lnTo>
                  <a:pt x="319838" y="1058147"/>
                </a:lnTo>
                <a:lnTo>
                  <a:pt x="356057" y="1073389"/>
                </a:lnTo>
                <a:lnTo>
                  <a:pt x="393561" y="1086099"/>
                </a:lnTo>
                <a:lnTo>
                  <a:pt x="432246" y="1096171"/>
                </a:lnTo>
                <a:lnTo>
                  <a:pt x="472008" y="1103503"/>
                </a:lnTo>
                <a:lnTo>
                  <a:pt x="497903" y="931748"/>
                </a:lnTo>
                <a:lnTo>
                  <a:pt x="470739" y="926482"/>
                </a:lnTo>
                <a:lnTo>
                  <a:pt x="444287" y="919338"/>
                </a:lnTo>
                <a:lnTo>
                  <a:pt x="393852" y="899722"/>
                </a:lnTo>
                <a:lnTo>
                  <a:pt x="347160" y="873476"/>
                </a:lnTo>
                <a:lnTo>
                  <a:pt x="304801" y="841183"/>
                </a:lnTo>
                <a:lnTo>
                  <a:pt x="267358" y="803428"/>
                </a:lnTo>
                <a:lnTo>
                  <a:pt x="235415" y="760794"/>
                </a:lnTo>
                <a:lnTo>
                  <a:pt x="209555" y="713863"/>
                </a:lnTo>
                <a:lnTo>
                  <a:pt x="190362" y="663219"/>
                </a:lnTo>
                <a:lnTo>
                  <a:pt x="178418" y="609445"/>
                </a:lnTo>
                <a:lnTo>
                  <a:pt x="174307" y="553123"/>
                </a:lnTo>
                <a:lnTo>
                  <a:pt x="175565" y="521842"/>
                </a:lnTo>
                <a:lnTo>
                  <a:pt x="185338" y="461459"/>
                </a:lnTo>
                <a:lnTo>
                  <a:pt x="204139" y="404624"/>
                </a:lnTo>
                <a:lnTo>
                  <a:pt x="231190" y="352116"/>
                </a:lnTo>
                <a:lnTo>
                  <a:pt x="265715" y="304710"/>
                </a:lnTo>
                <a:lnTo>
                  <a:pt x="306935" y="263184"/>
                </a:lnTo>
                <a:lnTo>
                  <a:pt x="354074" y="228314"/>
                </a:lnTo>
                <a:lnTo>
                  <a:pt x="406354" y="200877"/>
                </a:lnTo>
                <a:lnTo>
                  <a:pt x="462997" y="181649"/>
                </a:lnTo>
                <a:lnTo>
                  <a:pt x="523227" y="171408"/>
                </a:lnTo>
                <a:lnTo>
                  <a:pt x="554443" y="169900"/>
                </a:lnTo>
                <a:lnTo>
                  <a:pt x="5543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84467" y="3694484"/>
            <a:ext cx="637540" cy="1109980"/>
          </a:xfrm>
          <a:custGeom>
            <a:avLst/>
            <a:gdLst/>
            <a:ahLst/>
            <a:cxnLst/>
            <a:rect l="l" t="t" r="r" b="b"/>
            <a:pathLst>
              <a:path w="637539" h="1109979">
                <a:moveTo>
                  <a:pt x="31283" y="935293"/>
                </a:moveTo>
                <a:lnTo>
                  <a:pt x="0" y="1103490"/>
                </a:lnTo>
                <a:lnTo>
                  <a:pt x="12427" y="1105175"/>
                </a:lnTo>
                <a:lnTo>
                  <a:pt x="24948" y="1106587"/>
                </a:lnTo>
                <a:lnTo>
                  <a:pt x="37557" y="1107724"/>
                </a:lnTo>
                <a:lnTo>
                  <a:pt x="50251" y="1108583"/>
                </a:lnTo>
                <a:lnTo>
                  <a:pt x="63025" y="1109161"/>
                </a:lnTo>
                <a:lnTo>
                  <a:pt x="75874" y="1109456"/>
                </a:lnTo>
                <a:lnTo>
                  <a:pt x="122596" y="1107636"/>
                </a:lnTo>
                <a:lnTo>
                  <a:pt x="168158" y="1102256"/>
                </a:lnTo>
                <a:lnTo>
                  <a:pt x="212426" y="1093454"/>
                </a:lnTo>
                <a:lnTo>
                  <a:pt x="255265" y="1081370"/>
                </a:lnTo>
                <a:lnTo>
                  <a:pt x="296543" y="1066142"/>
                </a:lnTo>
                <a:lnTo>
                  <a:pt x="336126" y="1047908"/>
                </a:lnTo>
                <a:lnTo>
                  <a:pt x="373880" y="1026808"/>
                </a:lnTo>
                <a:lnTo>
                  <a:pt x="409671" y="1002980"/>
                </a:lnTo>
                <a:lnTo>
                  <a:pt x="443367" y="976563"/>
                </a:lnTo>
                <a:lnTo>
                  <a:pt x="474834" y="947695"/>
                </a:lnTo>
                <a:lnTo>
                  <a:pt x="483259" y="938669"/>
                </a:lnTo>
                <a:lnTo>
                  <a:pt x="82054" y="938669"/>
                </a:lnTo>
                <a:lnTo>
                  <a:pt x="69194" y="938452"/>
                </a:lnTo>
                <a:lnTo>
                  <a:pt x="56442" y="937808"/>
                </a:lnTo>
                <a:lnTo>
                  <a:pt x="43803" y="936751"/>
                </a:lnTo>
                <a:lnTo>
                  <a:pt x="31283" y="935293"/>
                </a:lnTo>
                <a:close/>
              </a:path>
              <a:path w="637539" h="1109979">
                <a:moveTo>
                  <a:pt x="83185" y="0"/>
                </a:moveTo>
                <a:lnTo>
                  <a:pt x="83032" y="172110"/>
                </a:lnTo>
                <a:lnTo>
                  <a:pt x="114402" y="173453"/>
                </a:lnTo>
                <a:lnTo>
                  <a:pt x="145072" y="177262"/>
                </a:lnTo>
                <a:lnTo>
                  <a:pt x="203915" y="191880"/>
                </a:lnTo>
                <a:lnTo>
                  <a:pt x="258778" y="215180"/>
                </a:lnTo>
                <a:lnTo>
                  <a:pt x="308874" y="246376"/>
                </a:lnTo>
                <a:lnTo>
                  <a:pt x="353418" y="284683"/>
                </a:lnTo>
                <a:lnTo>
                  <a:pt x="391625" y="329314"/>
                </a:lnTo>
                <a:lnTo>
                  <a:pt x="422708" y="379483"/>
                </a:lnTo>
                <a:lnTo>
                  <a:pt x="445883" y="434407"/>
                </a:lnTo>
                <a:lnTo>
                  <a:pt x="460364" y="493297"/>
                </a:lnTo>
                <a:lnTo>
                  <a:pt x="465366" y="555371"/>
                </a:lnTo>
                <a:lnTo>
                  <a:pt x="464095" y="586808"/>
                </a:lnTo>
                <a:lnTo>
                  <a:pt x="454225" y="647484"/>
                </a:lnTo>
                <a:lnTo>
                  <a:pt x="435241" y="704570"/>
                </a:lnTo>
                <a:lnTo>
                  <a:pt x="407934" y="757279"/>
                </a:lnTo>
                <a:lnTo>
                  <a:pt x="373091" y="804820"/>
                </a:lnTo>
                <a:lnTo>
                  <a:pt x="331504" y="846404"/>
                </a:lnTo>
                <a:lnTo>
                  <a:pt x="283960" y="881244"/>
                </a:lnTo>
                <a:lnTo>
                  <a:pt x="231251" y="908549"/>
                </a:lnTo>
                <a:lnTo>
                  <a:pt x="174164" y="927530"/>
                </a:lnTo>
                <a:lnTo>
                  <a:pt x="113490" y="937399"/>
                </a:lnTo>
                <a:lnTo>
                  <a:pt x="82054" y="938669"/>
                </a:lnTo>
                <a:lnTo>
                  <a:pt x="483259" y="938669"/>
                </a:lnTo>
                <a:lnTo>
                  <a:pt x="530545" y="883164"/>
                </a:lnTo>
                <a:lnTo>
                  <a:pt x="554522" y="847777"/>
                </a:lnTo>
                <a:lnTo>
                  <a:pt x="575736" y="810495"/>
                </a:lnTo>
                <a:lnTo>
                  <a:pt x="594052" y="771456"/>
                </a:lnTo>
                <a:lnTo>
                  <a:pt x="609338" y="730798"/>
                </a:lnTo>
                <a:lnTo>
                  <a:pt x="621459" y="688662"/>
                </a:lnTo>
                <a:lnTo>
                  <a:pt x="630282" y="645184"/>
                </a:lnTo>
                <a:lnTo>
                  <a:pt x="635674" y="600504"/>
                </a:lnTo>
                <a:lnTo>
                  <a:pt x="637501" y="554761"/>
                </a:lnTo>
                <a:lnTo>
                  <a:pt x="635677" y="509036"/>
                </a:lnTo>
                <a:lnTo>
                  <a:pt x="630296" y="464374"/>
                </a:lnTo>
                <a:lnTo>
                  <a:pt x="621497" y="420913"/>
                </a:lnTo>
                <a:lnTo>
                  <a:pt x="609419" y="378791"/>
                </a:lnTo>
                <a:lnTo>
                  <a:pt x="594200" y="338147"/>
                </a:lnTo>
                <a:lnTo>
                  <a:pt x="575979" y="299119"/>
                </a:lnTo>
                <a:lnTo>
                  <a:pt x="554893" y="261847"/>
                </a:lnTo>
                <a:lnTo>
                  <a:pt x="531082" y="226467"/>
                </a:lnTo>
                <a:lnTo>
                  <a:pt x="504685" y="193119"/>
                </a:lnTo>
                <a:lnTo>
                  <a:pt x="475838" y="161942"/>
                </a:lnTo>
                <a:lnTo>
                  <a:pt x="444682" y="133073"/>
                </a:lnTo>
                <a:lnTo>
                  <a:pt x="411355" y="106652"/>
                </a:lnTo>
                <a:lnTo>
                  <a:pt x="375994" y="82816"/>
                </a:lnTo>
                <a:lnTo>
                  <a:pt x="338740" y="61705"/>
                </a:lnTo>
                <a:lnTo>
                  <a:pt x="299729" y="43456"/>
                </a:lnTo>
                <a:lnTo>
                  <a:pt x="259101" y="28208"/>
                </a:lnTo>
                <a:lnTo>
                  <a:pt x="216994" y="16100"/>
                </a:lnTo>
                <a:lnTo>
                  <a:pt x="173546" y="7271"/>
                </a:lnTo>
                <a:lnTo>
                  <a:pt x="128897" y="1858"/>
                </a:lnTo>
                <a:lnTo>
                  <a:pt x="83185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84467" y="3694484"/>
            <a:ext cx="637540" cy="1109980"/>
          </a:xfrm>
          <a:custGeom>
            <a:avLst/>
            <a:gdLst/>
            <a:ahLst/>
            <a:cxnLst/>
            <a:rect l="l" t="t" r="r" b="b"/>
            <a:pathLst>
              <a:path w="637539" h="1109979">
                <a:moveTo>
                  <a:pt x="83185" y="0"/>
                </a:moveTo>
                <a:lnTo>
                  <a:pt x="83032" y="172110"/>
                </a:lnTo>
                <a:lnTo>
                  <a:pt x="114402" y="173453"/>
                </a:lnTo>
                <a:lnTo>
                  <a:pt x="145072" y="177262"/>
                </a:lnTo>
                <a:lnTo>
                  <a:pt x="203915" y="191880"/>
                </a:lnTo>
                <a:lnTo>
                  <a:pt x="258778" y="215180"/>
                </a:lnTo>
                <a:lnTo>
                  <a:pt x="308874" y="246376"/>
                </a:lnTo>
                <a:lnTo>
                  <a:pt x="353418" y="284683"/>
                </a:lnTo>
                <a:lnTo>
                  <a:pt x="391625" y="329314"/>
                </a:lnTo>
                <a:lnTo>
                  <a:pt x="422708" y="379483"/>
                </a:lnTo>
                <a:lnTo>
                  <a:pt x="445883" y="434407"/>
                </a:lnTo>
                <a:lnTo>
                  <a:pt x="460364" y="493297"/>
                </a:lnTo>
                <a:lnTo>
                  <a:pt x="465366" y="555371"/>
                </a:lnTo>
                <a:lnTo>
                  <a:pt x="464095" y="586808"/>
                </a:lnTo>
                <a:lnTo>
                  <a:pt x="454225" y="647484"/>
                </a:lnTo>
                <a:lnTo>
                  <a:pt x="435241" y="704570"/>
                </a:lnTo>
                <a:lnTo>
                  <a:pt x="407934" y="757279"/>
                </a:lnTo>
                <a:lnTo>
                  <a:pt x="373091" y="804820"/>
                </a:lnTo>
                <a:lnTo>
                  <a:pt x="331504" y="846404"/>
                </a:lnTo>
                <a:lnTo>
                  <a:pt x="283960" y="881244"/>
                </a:lnTo>
                <a:lnTo>
                  <a:pt x="231251" y="908549"/>
                </a:lnTo>
                <a:lnTo>
                  <a:pt x="174164" y="927530"/>
                </a:lnTo>
                <a:lnTo>
                  <a:pt x="113490" y="937399"/>
                </a:lnTo>
                <a:lnTo>
                  <a:pt x="82054" y="938669"/>
                </a:lnTo>
                <a:lnTo>
                  <a:pt x="69194" y="938452"/>
                </a:lnTo>
                <a:lnTo>
                  <a:pt x="56442" y="937808"/>
                </a:lnTo>
                <a:lnTo>
                  <a:pt x="43803" y="936751"/>
                </a:lnTo>
                <a:lnTo>
                  <a:pt x="31283" y="935293"/>
                </a:lnTo>
                <a:lnTo>
                  <a:pt x="0" y="1103490"/>
                </a:lnTo>
                <a:lnTo>
                  <a:pt x="50251" y="1108583"/>
                </a:lnTo>
                <a:lnTo>
                  <a:pt x="75874" y="1109456"/>
                </a:lnTo>
                <a:lnTo>
                  <a:pt x="122596" y="1107636"/>
                </a:lnTo>
                <a:lnTo>
                  <a:pt x="168158" y="1102256"/>
                </a:lnTo>
                <a:lnTo>
                  <a:pt x="212426" y="1093454"/>
                </a:lnTo>
                <a:lnTo>
                  <a:pt x="255265" y="1081370"/>
                </a:lnTo>
                <a:lnTo>
                  <a:pt x="296543" y="1066142"/>
                </a:lnTo>
                <a:lnTo>
                  <a:pt x="336126" y="1047908"/>
                </a:lnTo>
                <a:lnTo>
                  <a:pt x="373880" y="1026808"/>
                </a:lnTo>
                <a:lnTo>
                  <a:pt x="409671" y="1002980"/>
                </a:lnTo>
                <a:lnTo>
                  <a:pt x="443367" y="976563"/>
                </a:lnTo>
                <a:lnTo>
                  <a:pt x="474834" y="947695"/>
                </a:lnTo>
                <a:lnTo>
                  <a:pt x="503938" y="916516"/>
                </a:lnTo>
                <a:lnTo>
                  <a:pt x="530545" y="883164"/>
                </a:lnTo>
                <a:lnTo>
                  <a:pt x="554522" y="847777"/>
                </a:lnTo>
                <a:lnTo>
                  <a:pt x="575736" y="810495"/>
                </a:lnTo>
                <a:lnTo>
                  <a:pt x="594052" y="771456"/>
                </a:lnTo>
                <a:lnTo>
                  <a:pt x="609338" y="730798"/>
                </a:lnTo>
                <a:lnTo>
                  <a:pt x="621459" y="688662"/>
                </a:lnTo>
                <a:lnTo>
                  <a:pt x="630282" y="645184"/>
                </a:lnTo>
                <a:lnTo>
                  <a:pt x="635674" y="600504"/>
                </a:lnTo>
                <a:lnTo>
                  <a:pt x="637501" y="554761"/>
                </a:lnTo>
                <a:lnTo>
                  <a:pt x="635677" y="509036"/>
                </a:lnTo>
                <a:lnTo>
                  <a:pt x="630296" y="464374"/>
                </a:lnTo>
                <a:lnTo>
                  <a:pt x="621497" y="420913"/>
                </a:lnTo>
                <a:lnTo>
                  <a:pt x="609419" y="378791"/>
                </a:lnTo>
                <a:lnTo>
                  <a:pt x="594200" y="338147"/>
                </a:lnTo>
                <a:lnTo>
                  <a:pt x="575979" y="299119"/>
                </a:lnTo>
                <a:lnTo>
                  <a:pt x="554893" y="261847"/>
                </a:lnTo>
                <a:lnTo>
                  <a:pt x="531082" y="226467"/>
                </a:lnTo>
                <a:lnTo>
                  <a:pt x="504685" y="193119"/>
                </a:lnTo>
                <a:lnTo>
                  <a:pt x="475838" y="161942"/>
                </a:lnTo>
                <a:lnTo>
                  <a:pt x="444682" y="133073"/>
                </a:lnTo>
                <a:lnTo>
                  <a:pt x="411355" y="106652"/>
                </a:lnTo>
                <a:lnTo>
                  <a:pt x="375994" y="82816"/>
                </a:lnTo>
                <a:lnTo>
                  <a:pt x="338740" y="61705"/>
                </a:lnTo>
                <a:lnTo>
                  <a:pt x="299729" y="43456"/>
                </a:lnTo>
                <a:lnTo>
                  <a:pt x="259101" y="28208"/>
                </a:lnTo>
                <a:lnTo>
                  <a:pt x="216994" y="16100"/>
                </a:lnTo>
                <a:lnTo>
                  <a:pt x="173546" y="7271"/>
                </a:lnTo>
                <a:lnTo>
                  <a:pt x="128897" y="1858"/>
                </a:lnTo>
                <a:lnTo>
                  <a:pt x="83185" y="0"/>
                </a:lnTo>
                <a:close/>
              </a:path>
            </a:pathLst>
          </a:custGeom>
          <a:ln w="21590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44324" y="3694484"/>
            <a:ext cx="554990" cy="992505"/>
          </a:xfrm>
          <a:custGeom>
            <a:avLst/>
            <a:gdLst/>
            <a:ahLst/>
            <a:cxnLst/>
            <a:rect l="l" t="t" r="r" b="b"/>
            <a:pathLst>
              <a:path w="554989" h="992504">
                <a:moveTo>
                  <a:pt x="401023" y="170840"/>
                </a:moveTo>
                <a:lnTo>
                  <a:pt x="952" y="170840"/>
                </a:lnTo>
                <a:lnTo>
                  <a:pt x="32386" y="172111"/>
                </a:lnTo>
                <a:lnTo>
                  <a:pt x="63120" y="175857"/>
                </a:lnTo>
                <a:lnTo>
                  <a:pt x="122097" y="190383"/>
                </a:lnTo>
                <a:lnTo>
                  <a:pt x="177091" y="213627"/>
                </a:lnTo>
                <a:lnTo>
                  <a:pt x="227315" y="244800"/>
                </a:lnTo>
                <a:lnTo>
                  <a:pt x="271978" y="283113"/>
                </a:lnTo>
                <a:lnTo>
                  <a:pt x="310291" y="327776"/>
                </a:lnTo>
                <a:lnTo>
                  <a:pt x="341464" y="377999"/>
                </a:lnTo>
                <a:lnTo>
                  <a:pt x="364708" y="432994"/>
                </a:lnTo>
                <a:lnTo>
                  <a:pt x="379233" y="491970"/>
                </a:lnTo>
                <a:lnTo>
                  <a:pt x="384251" y="554139"/>
                </a:lnTo>
                <a:lnTo>
                  <a:pt x="383820" y="572472"/>
                </a:lnTo>
                <a:lnTo>
                  <a:pt x="377507" y="626054"/>
                </a:lnTo>
                <a:lnTo>
                  <a:pt x="364074" y="677109"/>
                </a:lnTo>
                <a:lnTo>
                  <a:pt x="344044" y="725119"/>
                </a:lnTo>
                <a:lnTo>
                  <a:pt x="317943" y="769565"/>
                </a:lnTo>
                <a:lnTo>
                  <a:pt x="286294" y="809932"/>
                </a:lnTo>
                <a:lnTo>
                  <a:pt x="249591" y="845726"/>
                </a:lnTo>
                <a:lnTo>
                  <a:pt x="236372" y="856513"/>
                </a:lnTo>
                <a:lnTo>
                  <a:pt x="342633" y="992009"/>
                </a:lnTo>
                <a:lnTo>
                  <a:pt x="379977" y="959982"/>
                </a:lnTo>
                <a:lnTo>
                  <a:pt x="414302" y="924782"/>
                </a:lnTo>
                <a:lnTo>
                  <a:pt x="445393" y="886625"/>
                </a:lnTo>
                <a:lnTo>
                  <a:pt x="473051" y="845701"/>
                </a:lnTo>
                <a:lnTo>
                  <a:pt x="497016" y="802298"/>
                </a:lnTo>
                <a:lnTo>
                  <a:pt x="517117" y="756558"/>
                </a:lnTo>
                <a:lnTo>
                  <a:pt x="533125" y="708719"/>
                </a:lnTo>
                <a:lnTo>
                  <a:pt x="544825" y="658997"/>
                </a:lnTo>
                <a:lnTo>
                  <a:pt x="552003" y="607606"/>
                </a:lnTo>
                <a:lnTo>
                  <a:pt x="554443" y="554761"/>
                </a:lnTo>
                <a:lnTo>
                  <a:pt x="552619" y="509036"/>
                </a:lnTo>
                <a:lnTo>
                  <a:pt x="547239" y="464374"/>
                </a:lnTo>
                <a:lnTo>
                  <a:pt x="538440" y="420912"/>
                </a:lnTo>
                <a:lnTo>
                  <a:pt x="526363" y="378790"/>
                </a:lnTo>
                <a:lnTo>
                  <a:pt x="511144" y="338145"/>
                </a:lnTo>
                <a:lnTo>
                  <a:pt x="492923" y="299117"/>
                </a:lnTo>
                <a:lnTo>
                  <a:pt x="471839" y="261844"/>
                </a:lnTo>
                <a:lnTo>
                  <a:pt x="448029" y="226463"/>
                </a:lnTo>
                <a:lnTo>
                  <a:pt x="421632" y="193115"/>
                </a:lnTo>
                <a:lnTo>
                  <a:pt x="401023" y="170840"/>
                </a:lnTo>
                <a:close/>
              </a:path>
              <a:path w="554989" h="992504">
                <a:moveTo>
                  <a:pt x="139" y="0"/>
                </a:moveTo>
                <a:lnTo>
                  <a:pt x="0" y="170865"/>
                </a:lnTo>
                <a:lnTo>
                  <a:pt x="952" y="170840"/>
                </a:lnTo>
                <a:lnTo>
                  <a:pt x="401023" y="170840"/>
                </a:lnTo>
                <a:lnTo>
                  <a:pt x="361632" y="133068"/>
                </a:lnTo>
                <a:lnTo>
                  <a:pt x="328305" y="106646"/>
                </a:lnTo>
                <a:lnTo>
                  <a:pt x="292945" y="82811"/>
                </a:lnTo>
                <a:lnTo>
                  <a:pt x="255691" y="61699"/>
                </a:lnTo>
                <a:lnTo>
                  <a:pt x="216682" y="43451"/>
                </a:lnTo>
                <a:lnTo>
                  <a:pt x="176054" y="28203"/>
                </a:lnTo>
                <a:lnTo>
                  <a:pt x="133948" y="16096"/>
                </a:lnTo>
                <a:lnTo>
                  <a:pt x="90501" y="7268"/>
                </a:lnTo>
                <a:lnTo>
                  <a:pt x="45852" y="1856"/>
                </a:lnTo>
                <a:lnTo>
                  <a:pt x="13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44324" y="3694484"/>
            <a:ext cx="554990" cy="992505"/>
          </a:xfrm>
          <a:custGeom>
            <a:avLst/>
            <a:gdLst/>
            <a:ahLst/>
            <a:cxnLst/>
            <a:rect l="l" t="t" r="r" b="b"/>
            <a:pathLst>
              <a:path w="554989" h="992504">
                <a:moveTo>
                  <a:pt x="139" y="0"/>
                </a:moveTo>
                <a:lnTo>
                  <a:pt x="0" y="170865"/>
                </a:lnTo>
                <a:lnTo>
                  <a:pt x="304" y="170865"/>
                </a:lnTo>
                <a:lnTo>
                  <a:pt x="634" y="170840"/>
                </a:lnTo>
                <a:lnTo>
                  <a:pt x="952" y="170840"/>
                </a:lnTo>
                <a:lnTo>
                  <a:pt x="63120" y="175857"/>
                </a:lnTo>
                <a:lnTo>
                  <a:pt x="122097" y="190383"/>
                </a:lnTo>
                <a:lnTo>
                  <a:pt x="177091" y="213627"/>
                </a:lnTo>
                <a:lnTo>
                  <a:pt x="227315" y="244800"/>
                </a:lnTo>
                <a:lnTo>
                  <a:pt x="271978" y="283113"/>
                </a:lnTo>
                <a:lnTo>
                  <a:pt x="310291" y="327776"/>
                </a:lnTo>
                <a:lnTo>
                  <a:pt x="341464" y="377999"/>
                </a:lnTo>
                <a:lnTo>
                  <a:pt x="364708" y="432994"/>
                </a:lnTo>
                <a:lnTo>
                  <a:pt x="379233" y="491970"/>
                </a:lnTo>
                <a:lnTo>
                  <a:pt x="384251" y="554139"/>
                </a:lnTo>
                <a:lnTo>
                  <a:pt x="383820" y="572472"/>
                </a:lnTo>
                <a:lnTo>
                  <a:pt x="377507" y="626054"/>
                </a:lnTo>
                <a:lnTo>
                  <a:pt x="364074" y="677109"/>
                </a:lnTo>
                <a:lnTo>
                  <a:pt x="344044" y="725119"/>
                </a:lnTo>
                <a:lnTo>
                  <a:pt x="317943" y="769565"/>
                </a:lnTo>
                <a:lnTo>
                  <a:pt x="286294" y="809932"/>
                </a:lnTo>
                <a:lnTo>
                  <a:pt x="249622" y="845701"/>
                </a:lnTo>
                <a:lnTo>
                  <a:pt x="236372" y="856513"/>
                </a:lnTo>
                <a:lnTo>
                  <a:pt x="342633" y="992009"/>
                </a:lnTo>
                <a:lnTo>
                  <a:pt x="379977" y="959982"/>
                </a:lnTo>
                <a:lnTo>
                  <a:pt x="414302" y="924782"/>
                </a:lnTo>
                <a:lnTo>
                  <a:pt x="445393" y="886625"/>
                </a:lnTo>
                <a:lnTo>
                  <a:pt x="473036" y="845726"/>
                </a:lnTo>
                <a:lnTo>
                  <a:pt x="497016" y="802298"/>
                </a:lnTo>
                <a:lnTo>
                  <a:pt x="517117" y="756558"/>
                </a:lnTo>
                <a:lnTo>
                  <a:pt x="533125" y="708719"/>
                </a:lnTo>
                <a:lnTo>
                  <a:pt x="544825" y="658997"/>
                </a:lnTo>
                <a:lnTo>
                  <a:pt x="552003" y="607606"/>
                </a:lnTo>
                <a:lnTo>
                  <a:pt x="554443" y="554761"/>
                </a:lnTo>
                <a:lnTo>
                  <a:pt x="552619" y="509036"/>
                </a:lnTo>
                <a:lnTo>
                  <a:pt x="547239" y="464374"/>
                </a:lnTo>
                <a:lnTo>
                  <a:pt x="538440" y="420912"/>
                </a:lnTo>
                <a:lnTo>
                  <a:pt x="526363" y="378790"/>
                </a:lnTo>
                <a:lnTo>
                  <a:pt x="511144" y="338145"/>
                </a:lnTo>
                <a:lnTo>
                  <a:pt x="492923" y="299117"/>
                </a:lnTo>
                <a:lnTo>
                  <a:pt x="471839" y="261844"/>
                </a:lnTo>
                <a:lnTo>
                  <a:pt x="448029" y="226463"/>
                </a:lnTo>
                <a:lnTo>
                  <a:pt x="421632" y="193115"/>
                </a:lnTo>
                <a:lnTo>
                  <a:pt x="392787" y="161937"/>
                </a:lnTo>
                <a:lnTo>
                  <a:pt x="361632" y="133068"/>
                </a:lnTo>
                <a:lnTo>
                  <a:pt x="328305" y="106646"/>
                </a:lnTo>
                <a:lnTo>
                  <a:pt x="292945" y="82811"/>
                </a:lnTo>
                <a:lnTo>
                  <a:pt x="255691" y="61699"/>
                </a:lnTo>
                <a:lnTo>
                  <a:pt x="216682" y="43451"/>
                </a:lnTo>
                <a:lnTo>
                  <a:pt x="176054" y="28203"/>
                </a:lnTo>
                <a:lnTo>
                  <a:pt x="133948" y="16096"/>
                </a:lnTo>
                <a:lnTo>
                  <a:pt x="90501" y="7268"/>
                </a:lnTo>
                <a:lnTo>
                  <a:pt x="45852" y="1856"/>
                </a:lnTo>
                <a:lnTo>
                  <a:pt x="139" y="0"/>
                </a:lnTo>
                <a:close/>
              </a:path>
            </a:pathLst>
          </a:custGeom>
          <a:ln w="2159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89259" y="3694490"/>
            <a:ext cx="897890" cy="1109980"/>
          </a:xfrm>
          <a:custGeom>
            <a:avLst/>
            <a:gdLst/>
            <a:ahLst/>
            <a:cxnLst/>
            <a:rect l="l" t="t" r="r" b="b"/>
            <a:pathLst>
              <a:path w="897889" h="1109979">
                <a:moveTo>
                  <a:pt x="554316" y="0"/>
                </a:moveTo>
                <a:lnTo>
                  <a:pt x="508602" y="1854"/>
                </a:lnTo>
                <a:lnTo>
                  <a:pt x="463951" y="7264"/>
                </a:lnTo>
                <a:lnTo>
                  <a:pt x="420503" y="16091"/>
                </a:lnTo>
                <a:lnTo>
                  <a:pt x="378395" y="28197"/>
                </a:lnTo>
                <a:lnTo>
                  <a:pt x="337767" y="43443"/>
                </a:lnTo>
                <a:lnTo>
                  <a:pt x="298756" y="61691"/>
                </a:lnTo>
                <a:lnTo>
                  <a:pt x="261501" y="82802"/>
                </a:lnTo>
                <a:lnTo>
                  <a:pt x="226141" y="106637"/>
                </a:lnTo>
                <a:lnTo>
                  <a:pt x="192813" y="133059"/>
                </a:lnTo>
                <a:lnTo>
                  <a:pt x="161658" y="161928"/>
                </a:lnTo>
                <a:lnTo>
                  <a:pt x="132812" y="193106"/>
                </a:lnTo>
                <a:lnTo>
                  <a:pt x="106415" y="226454"/>
                </a:lnTo>
                <a:lnTo>
                  <a:pt x="82605" y="261835"/>
                </a:lnTo>
                <a:lnTo>
                  <a:pt x="61520" y="299109"/>
                </a:lnTo>
                <a:lnTo>
                  <a:pt x="43299" y="338138"/>
                </a:lnTo>
                <a:lnTo>
                  <a:pt x="28080" y="378784"/>
                </a:lnTo>
                <a:lnTo>
                  <a:pt x="16003" y="420907"/>
                </a:lnTo>
                <a:lnTo>
                  <a:pt x="7204" y="464370"/>
                </a:lnTo>
                <a:lnTo>
                  <a:pt x="1824" y="509034"/>
                </a:lnTo>
                <a:lnTo>
                  <a:pt x="0" y="554761"/>
                </a:lnTo>
                <a:lnTo>
                  <a:pt x="1825" y="600504"/>
                </a:lnTo>
                <a:lnTo>
                  <a:pt x="7211" y="645184"/>
                </a:lnTo>
                <a:lnTo>
                  <a:pt x="16017" y="688662"/>
                </a:lnTo>
                <a:lnTo>
                  <a:pt x="28105" y="730799"/>
                </a:lnTo>
                <a:lnTo>
                  <a:pt x="43336" y="771456"/>
                </a:lnTo>
                <a:lnTo>
                  <a:pt x="61572" y="810496"/>
                </a:lnTo>
                <a:lnTo>
                  <a:pt x="82675" y="847779"/>
                </a:lnTo>
                <a:lnTo>
                  <a:pt x="106505" y="883166"/>
                </a:lnTo>
                <a:lnTo>
                  <a:pt x="132924" y="916520"/>
                </a:lnTo>
                <a:lnTo>
                  <a:pt x="161793" y="947700"/>
                </a:lnTo>
                <a:lnTo>
                  <a:pt x="192973" y="976570"/>
                </a:lnTo>
                <a:lnTo>
                  <a:pt x="226327" y="1002989"/>
                </a:lnTo>
                <a:lnTo>
                  <a:pt x="261715" y="1026819"/>
                </a:lnTo>
                <a:lnTo>
                  <a:pt x="298999" y="1047922"/>
                </a:lnTo>
                <a:lnTo>
                  <a:pt x="338040" y="1066159"/>
                </a:lnTo>
                <a:lnTo>
                  <a:pt x="378699" y="1081391"/>
                </a:lnTo>
                <a:lnTo>
                  <a:pt x="420838" y="1093479"/>
                </a:lnTo>
                <a:lnTo>
                  <a:pt x="464319" y="1102285"/>
                </a:lnTo>
                <a:lnTo>
                  <a:pt x="509001" y="1107671"/>
                </a:lnTo>
                <a:lnTo>
                  <a:pt x="554748" y="1109497"/>
                </a:lnTo>
                <a:lnTo>
                  <a:pt x="574145" y="1109170"/>
                </a:lnTo>
                <a:lnTo>
                  <a:pt x="612405" y="1106589"/>
                </a:lnTo>
                <a:lnTo>
                  <a:pt x="668305" y="1098051"/>
                </a:lnTo>
                <a:lnTo>
                  <a:pt x="722168" y="1084164"/>
                </a:lnTo>
                <a:lnTo>
                  <a:pt x="773712" y="1065208"/>
                </a:lnTo>
                <a:lnTo>
                  <a:pt x="822658" y="1041463"/>
                </a:lnTo>
                <a:lnTo>
                  <a:pt x="868726" y="1013211"/>
                </a:lnTo>
                <a:lnTo>
                  <a:pt x="897699" y="992009"/>
                </a:lnTo>
                <a:lnTo>
                  <a:pt x="853161" y="935215"/>
                </a:lnTo>
                <a:lnTo>
                  <a:pt x="552475" y="935215"/>
                </a:lnTo>
                <a:lnTo>
                  <a:pt x="521039" y="933944"/>
                </a:lnTo>
                <a:lnTo>
                  <a:pt x="460365" y="924075"/>
                </a:lnTo>
                <a:lnTo>
                  <a:pt x="403278" y="905093"/>
                </a:lnTo>
                <a:lnTo>
                  <a:pt x="350569" y="877787"/>
                </a:lnTo>
                <a:lnTo>
                  <a:pt x="303025" y="842947"/>
                </a:lnTo>
                <a:lnTo>
                  <a:pt x="261438" y="801362"/>
                </a:lnTo>
                <a:lnTo>
                  <a:pt x="226596" y="753822"/>
                </a:lnTo>
                <a:lnTo>
                  <a:pt x="199288" y="701116"/>
                </a:lnTo>
                <a:lnTo>
                  <a:pt x="180304" y="644033"/>
                </a:lnTo>
                <a:lnTo>
                  <a:pt x="170434" y="583363"/>
                </a:lnTo>
                <a:lnTo>
                  <a:pt x="169164" y="551929"/>
                </a:lnTo>
                <a:lnTo>
                  <a:pt x="170434" y="520493"/>
                </a:lnTo>
                <a:lnTo>
                  <a:pt x="180304" y="459821"/>
                </a:lnTo>
                <a:lnTo>
                  <a:pt x="199288" y="402736"/>
                </a:lnTo>
                <a:lnTo>
                  <a:pt x="226596" y="350030"/>
                </a:lnTo>
                <a:lnTo>
                  <a:pt x="261438" y="302490"/>
                </a:lnTo>
                <a:lnTo>
                  <a:pt x="303025" y="260906"/>
                </a:lnTo>
                <a:lnTo>
                  <a:pt x="350569" y="226068"/>
                </a:lnTo>
                <a:lnTo>
                  <a:pt x="403278" y="198763"/>
                </a:lnTo>
                <a:lnTo>
                  <a:pt x="460365" y="179782"/>
                </a:lnTo>
                <a:lnTo>
                  <a:pt x="521039" y="169913"/>
                </a:lnTo>
                <a:lnTo>
                  <a:pt x="552475" y="168643"/>
                </a:lnTo>
                <a:lnTo>
                  <a:pt x="554431" y="168643"/>
                </a:lnTo>
                <a:lnTo>
                  <a:pt x="554316" y="0"/>
                </a:lnTo>
                <a:close/>
              </a:path>
              <a:path w="897889" h="1109979">
                <a:moveTo>
                  <a:pt x="789012" y="853414"/>
                </a:moveTo>
                <a:lnTo>
                  <a:pt x="747329" y="881958"/>
                </a:lnTo>
                <a:lnTo>
                  <a:pt x="713612" y="899725"/>
                </a:lnTo>
                <a:lnTo>
                  <a:pt x="678020" y="914134"/>
                </a:lnTo>
                <a:lnTo>
                  <a:pt x="640761" y="924974"/>
                </a:lnTo>
                <a:lnTo>
                  <a:pt x="602039" y="932032"/>
                </a:lnTo>
                <a:lnTo>
                  <a:pt x="562061" y="935097"/>
                </a:lnTo>
                <a:lnTo>
                  <a:pt x="552475" y="935215"/>
                </a:lnTo>
                <a:lnTo>
                  <a:pt x="853161" y="935215"/>
                </a:lnTo>
                <a:lnTo>
                  <a:pt x="789012" y="853414"/>
                </a:lnTo>
                <a:close/>
              </a:path>
              <a:path w="897889" h="1109979">
                <a:moveTo>
                  <a:pt x="554431" y="168643"/>
                </a:moveTo>
                <a:lnTo>
                  <a:pt x="552475" y="168643"/>
                </a:lnTo>
                <a:lnTo>
                  <a:pt x="554431" y="16868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90596" y="896143"/>
            <a:ext cx="3280410" cy="0"/>
          </a:xfrm>
          <a:custGeom>
            <a:avLst/>
            <a:gdLst/>
            <a:ahLst/>
            <a:cxnLst/>
            <a:rect l="l" t="t" r="r" b="b"/>
            <a:pathLst>
              <a:path w="3280409" h="0">
                <a:moveTo>
                  <a:pt x="0" y="0"/>
                </a:moveTo>
                <a:lnTo>
                  <a:pt x="328035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39389" y="6877304"/>
            <a:ext cx="10121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50"/>
              </a:lnSpc>
            </a:pPr>
            <a:r>
              <a:rPr dirty="0" sz="1000" spc="-10" b="1">
                <a:solidFill>
                  <a:srgbClr val="98B06C"/>
                </a:solidFill>
                <a:latin typeface="Calibri"/>
                <a:cs typeface="Calibri"/>
              </a:rPr>
              <a:t>Coa</a:t>
            </a:r>
            <a:r>
              <a:rPr dirty="0" sz="1000" spc="-20" b="1">
                <a:solidFill>
                  <a:srgbClr val="98B06C"/>
                </a:solidFill>
                <a:latin typeface="Calibri"/>
                <a:cs typeface="Calibri"/>
              </a:rPr>
              <a:t>s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98B06C"/>
                </a:solidFill>
                <a:latin typeface="Calibri"/>
                <a:cs typeface="Calibri"/>
              </a:rPr>
              <a:t>al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50"/>
              </a:lnSpc>
            </a:pP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Sho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eline Cou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98B06C"/>
                </a:solidFill>
                <a:latin typeface="Calibri"/>
                <a:cs typeface="Calibri"/>
              </a:rPr>
              <a:t>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67330" y="5690552"/>
            <a:ext cx="1160805" cy="1162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062443" y="6877989"/>
            <a:ext cx="732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4C4D4F"/>
                </a:solidFill>
                <a:latin typeface="Calibri"/>
                <a:cs typeface="Calibri"/>
              </a:rPr>
              <a:t>Uni</a:t>
            </a:r>
            <a:r>
              <a:rPr dirty="0" sz="1000" spc="-15" b="1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4C4D4F"/>
                </a:solidFill>
                <a:latin typeface="Calibri"/>
                <a:cs typeface="Calibri"/>
              </a:rPr>
              <a:t>ed S</a:t>
            </a:r>
            <a:r>
              <a:rPr dirty="0" sz="1000" spc="-15" b="1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dirty="0" sz="1000" spc="-10" b="1">
                <a:solidFill>
                  <a:srgbClr val="4C4D4F"/>
                </a:solidFill>
                <a:latin typeface="Calibri"/>
                <a:cs typeface="Calibri"/>
              </a:rPr>
              <a:t>a</a:t>
            </a:r>
            <a:r>
              <a:rPr dirty="0" sz="1000" spc="-15" b="1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4C4D4F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48214" y="5691238"/>
            <a:ext cx="1160805" cy="1162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980291" y="5734106"/>
            <a:ext cx="9302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4C4D4F"/>
                </a:solidFill>
                <a:latin typeface="Calibri"/>
                <a:cs typeface="Calibri"/>
              </a:rPr>
              <a:t>105</a:t>
            </a:r>
            <a:r>
              <a:rPr dirty="0" sz="1800" spc="-114" b="1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C4D4F"/>
                </a:solidFill>
                <a:latin typeface="Calibri"/>
                <a:cs typeface="Calibri"/>
              </a:rPr>
              <a:t>pe</a:t>
            </a:r>
            <a:r>
              <a:rPr dirty="0" sz="800" spc="-10" b="1">
                <a:solidFill>
                  <a:srgbClr val="4C4D4F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4C4D4F"/>
                </a:solidFill>
                <a:latin typeface="Calibri"/>
                <a:cs typeface="Calibri"/>
              </a:rPr>
              <a:t>sons/m</a:t>
            </a:r>
            <a:r>
              <a:rPr dirty="0" sz="800" spc="-5" b="1">
                <a:solidFill>
                  <a:srgbClr val="4C4D4F"/>
                </a:solidFill>
                <a:latin typeface="Calibri"/>
                <a:cs typeface="Calibri"/>
              </a:rPr>
              <a:t>i</a:t>
            </a:r>
            <a:r>
              <a:rPr dirty="0" baseline="35353" sz="825" spc="22" b="1">
                <a:solidFill>
                  <a:srgbClr val="4C4D4F"/>
                </a:solidFill>
                <a:latin typeface="Calibri"/>
                <a:cs typeface="Calibri"/>
              </a:rPr>
              <a:t>2</a:t>
            </a:r>
            <a:endParaRPr baseline="35353" sz="825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65123" y="5690552"/>
            <a:ext cx="1160805" cy="1162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205330" y="5733420"/>
            <a:ext cx="23037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5570" algn="l"/>
              </a:tabLst>
            </a:pPr>
            <a:r>
              <a:rPr dirty="0" sz="1800" spc="-5" b="1">
                <a:solidFill>
                  <a:srgbClr val="A5B97E"/>
                </a:solidFill>
                <a:latin typeface="Calibri"/>
                <a:cs typeface="Calibri"/>
              </a:rPr>
              <a:t>446</a:t>
            </a:r>
            <a:r>
              <a:rPr dirty="0" sz="1800" spc="-114" b="1">
                <a:solidFill>
                  <a:srgbClr val="A5B97E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A5B97E"/>
                </a:solidFill>
                <a:latin typeface="Calibri"/>
                <a:cs typeface="Calibri"/>
              </a:rPr>
              <a:t>pe</a:t>
            </a:r>
            <a:r>
              <a:rPr dirty="0" sz="800" spc="-10" b="1">
                <a:solidFill>
                  <a:srgbClr val="A5B97E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A5B97E"/>
                </a:solidFill>
                <a:latin typeface="Calibri"/>
                <a:cs typeface="Calibri"/>
              </a:rPr>
              <a:t>sons/m</a:t>
            </a:r>
            <a:r>
              <a:rPr dirty="0" sz="800" spc="-5" b="1">
                <a:solidFill>
                  <a:srgbClr val="A5B97E"/>
                </a:solidFill>
                <a:latin typeface="Calibri"/>
                <a:cs typeface="Calibri"/>
              </a:rPr>
              <a:t>i</a:t>
            </a:r>
            <a:r>
              <a:rPr dirty="0" baseline="35353" sz="825" spc="22" b="1">
                <a:solidFill>
                  <a:srgbClr val="A5B97E"/>
                </a:solidFill>
                <a:latin typeface="Calibri"/>
                <a:cs typeface="Calibri"/>
              </a:rPr>
              <a:t>2</a:t>
            </a:r>
            <a:r>
              <a:rPr dirty="0" baseline="35353" sz="825" b="1">
                <a:solidFill>
                  <a:srgbClr val="A5B97E"/>
                </a:solidFill>
                <a:latin typeface="Calibri"/>
                <a:cs typeface="Calibri"/>
              </a:rPr>
              <a:t>	</a:t>
            </a:r>
            <a:r>
              <a:rPr dirty="0" sz="1800" b="1">
                <a:solidFill>
                  <a:srgbClr val="0089A7"/>
                </a:solidFill>
                <a:latin typeface="Calibri"/>
                <a:cs typeface="Calibri"/>
              </a:rPr>
              <a:t>319</a:t>
            </a:r>
            <a:r>
              <a:rPr dirty="0" sz="1800" spc="-114" b="1">
                <a:solidFill>
                  <a:srgbClr val="0089A7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0089A7"/>
                </a:solidFill>
                <a:latin typeface="Calibri"/>
                <a:cs typeface="Calibri"/>
              </a:rPr>
              <a:t>pe</a:t>
            </a:r>
            <a:r>
              <a:rPr dirty="0" sz="800" spc="-10" b="1">
                <a:solidFill>
                  <a:srgbClr val="0089A7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0089A7"/>
                </a:solidFill>
                <a:latin typeface="Calibri"/>
                <a:cs typeface="Calibri"/>
              </a:rPr>
              <a:t>sons/m</a:t>
            </a:r>
            <a:r>
              <a:rPr dirty="0" sz="800" spc="-5" b="1">
                <a:solidFill>
                  <a:srgbClr val="0089A7"/>
                </a:solidFill>
                <a:latin typeface="Calibri"/>
                <a:cs typeface="Calibri"/>
              </a:rPr>
              <a:t>i</a:t>
            </a:r>
            <a:r>
              <a:rPr dirty="0" baseline="35353" sz="825" spc="22" b="1">
                <a:solidFill>
                  <a:srgbClr val="0089A7"/>
                </a:solidFill>
                <a:latin typeface="Calibri"/>
                <a:cs typeface="Calibri"/>
              </a:rPr>
              <a:t>2</a:t>
            </a:r>
            <a:endParaRPr baseline="35353" sz="825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04420" y="6877304"/>
            <a:ext cx="10871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50"/>
              </a:lnSpc>
            </a:pPr>
            <a:r>
              <a:rPr dirty="0" sz="1000" spc="-10" b="1">
                <a:solidFill>
                  <a:srgbClr val="409AB1"/>
                </a:solidFill>
                <a:latin typeface="Calibri"/>
                <a:cs typeface="Calibri"/>
              </a:rPr>
              <a:t>Coa</a:t>
            </a:r>
            <a:r>
              <a:rPr dirty="0" sz="1000" spc="-20" b="1">
                <a:solidFill>
                  <a:srgbClr val="409AB1"/>
                </a:solidFill>
                <a:latin typeface="Calibri"/>
                <a:cs typeface="Calibri"/>
              </a:rPr>
              <a:t>s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409AB1"/>
                </a:solidFill>
                <a:latin typeface="Calibri"/>
                <a:cs typeface="Calibri"/>
              </a:rPr>
              <a:t>al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50"/>
              </a:lnSpc>
            </a:pPr>
            <a:r>
              <a:rPr dirty="0" sz="1000" spc="-40" b="1">
                <a:solidFill>
                  <a:srgbClr val="409AB1"/>
                </a:solidFill>
                <a:latin typeface="Calibri"/>
                <a:cs typeface="Calibri"/>
              </a:rPr>
              <a:t>W</a:t>
            </a:r>
            <a:r>
              <a:rPr dirty="0" sz="1000" spc="-10" b="1">
                <a:solidFill>
                  <a:srgbClr val="409AB1"/>
                </a:solidFill>
                <a:latin typeface="Calibri"/>
                <a:cs typeface="Calibri"/>
              </a:rPr>
              <a:t>a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e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shed Cou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409AB1"/>
                </a:solidFill>
                <a:latin typeface="Calibri"/>
                <a:cs typeface="Calibri"/>
              </a:rPr>
              <a:t>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197094" y="5238558"/>
            <a:ext cx="396875" cy="397510"/>
          </a:xfrm>
          <a:custGeom>
            <a:avLst/>
            <a:gdLst/>
            <a:ahLst/>
            <a:cxnLst/>
            <a:rect l="l" t="t" r="r" b="b"/>
            <a:pathLst>
              <a:path w="396875" h="397510">
                <a:moveTo>
                  <a:pt x="198170" y="0"/>
                </a:moveTo>
                <a:lnTo>
                  <a:pt x="0" y="199885"/>
                </a:lnTo>
                <a:lnTo>
                  <a:pt x="198170" y="397510"/>
                </a:lnTo>
                <a:lnTo>
                  <a:pt x="396341" y="196418"/>
                </a:lnTo>
                <a:lnTo>
                  <a:pt x="198170" y="0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190032" y="658872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1970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47569" y="658872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1980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05108" y="658872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1990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86592" y="658872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45586" y="658872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13854" y="658872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49226" y="5023606"/>
            <a:ext cx="127000" cy="1022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sons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er Squa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 Mile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23887" y="4318680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23887" y="4745112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400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23887" y="5171542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300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23887" y="5597973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23887" y="6024405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50207" y="6450835"/>
            <a:ext cx="901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58268" y="6094704"/>
            <a:ext cx="3223895" cy="438784"/>
          </a:xfrm>
          <a:custGeom>
            <a:avLst/>
            <a:gdLst/>
            <a:ahLst/>
            <a:cxnLst/>
            <a:rect l="l" t="t" r="r" b="b"/>
            <a:pathLst>
              <a:path w="3223895" h="438784">
                <a:moveTo>
                  <a:pt x="0" y="438429"/>
                </a:moveTo>
                <a:lnTo>
                  <a:pt x="3223907" y="438429"/>
                </a:lnTo>
                <a:lnTo>
                  <a:pt x="3223907" y="0"/>
                </a:lnTo>
                <a:lnTo>
                  <a:pt x="0" y="0"/>
                </a:lnTo>
                <a:lnTo>
                  <a:pt x="0" y="43842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058268" y="5252821"/>
            <a:ext cx="3223895" cy="438784"/>
          </a:xfrm>
          <a:custGeom>
            <a:avLst/>
            <a:gdLst/>
            <a:ahLst/>
            <a:cxnLst/>
            <a:rect l="l" t="t" r="r" b="b"/>
            <a:pathLst>
              <a:path w="3223895" h="438785">
                <a:moveTo>
                  <a:pt x="0" y="438416"/>
                </a:moveTo>
                <a:lnTo>
                  <a:pt x="3223907" y="438416"/>
                </a:lnTo>
                <a:lnTo>
                  <a:pt x="3223907" y="0"/>
                </a:lnTo>
                <a:lnTo>
                  <a:pt x="0" y="0"/>
                </a:lnTo>
                <a:lnTo>
                  <a:pt x="0" y="438416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58268" y="4373384"/>
            <a:ext cx="3223895" cy="438784"/>
          </a:xfrm>
          <a:custGeom>
            <a:avLst/>
            <a:gdLst/>
            <a:ahLst/>
            <a:cxnLst/>
            <a:rect l="l" t="t" r="r" b="b"/>
            <a:pathLst>
              <a:path w="3223895" h="438785">
                <a:moveTo>
                  <a:pt x="0" y="438429"/>
                </a:moveTo>
                <a:lnTo>
                  <a:pt x="3223907" y="438429"/>
                </a:lnTo>
                <a:lnTo>
                  <a:pt x="3223907" y="0"/>
                </a:lnTo>
                <a:lnTo>
                  <a:pt x="0" y="0"/>
                </a:lnTo>
                <a:lnTo>
                  <a:pt x="0" y="43842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325063" y="4602652"/>
            <a:ext cx="2238375" cy="565150"/>
          </a:xfrm>
          <a:custGeom>
            <a:avLst/>
            <a:gdLst/>
            <a:ahLst/>
            <a:cxnLst/>
            <a:rect l="l" t="t" r="r" b="b"/>
            <a:pathLst>
              <a:path w="2238375" h="565150">
                <a:moveTo>
                  <a:pt x="2234920" y="0"/>
                </a:moveTo>
                <a:lnTo>
                  <a:pt x="1678330" y="106781"/>
                </a:lnTo>
                <a:lnTo>
                  <a:pt x="1121752" y="276072"/>
                </a:lnTo>
                <a:lnTo>
                  <a:pt x="566648" y="429475"/>
                </a:lnTo>
                <a:lnTo>
                  <a:pt x="9766" y="536041"/>
                </a:lnTo>
                <a:lnTo>
                  <a:pt x="4000" y="537222"/>
                </a:lnTo>
                <a:lnTo>
                  <a:pt x="0" y="544283"/>
                </a:lnTo>
                <a:lnTo>
                  <a:pt x="736" y="552107"/>
                </a:lnTo>
                <a:lnTo>
                  <a:pt x="1612" y="559752"/>
                </a:lnTo>
                <a:lnTo>
                  <a:pt x="6946" y="565048"/>
                </a:lnTo>
                <a:lnTo>
                  <a:pt x="12877" y="564070"/>
                </a:lnTo>
                <a:lnTo>
                  <a:pt x="569760" y="457492"/>
                </a:lnTo>
                <a:lnTo>
                  <a:pt x="1126032" y="303682"/>
                </a:lnTo>
                <a:lnTo>
                  <a:pt x="1683207" y="134416"/>
                </a:lnTo>
                <a:lnTo>
                  <a:pt x="2238032" y="28028"/>
                </a:lnTo>
                <a:lnTo>
                  <a:pt x="223492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579346" y="5045130"/>
            <a:ext cx="556260" cy="112395"/>
          </a:xfrm>
          <a:custGeom>
            <a:avLst/>
            <a:gdLst/>
            <a:ahLst/>
            <a:cxnLst/>
            <a:rect l="l" t="t" r="r" b="b"/>
            <a:pathLst>
              <a:path w="556259" h="112395">
                <a:moveTo>
                  <a:pt x="0" y="112179"/>
                </a:moveTo>
                <a:lnTo>
                  <a:pt x="555752" y="0"/>
                </a:lnTo>
              </a:path>
            </a:pathLst>
          </a:custGeom>
          <a:ln w="31750">
            <a:solidFill>
              <a:srgbClr val="0089A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578480" y="4464177"/>
            <a:ext cx="551815" cy="142875"/>
          </a:xfrm>
          <a:custGeom>
            <a:avLst/>
            <a:gdLst/>
            <a:ahLst/>
            <a:cxnLst/>
            <a:rect l="l" t="t" r="r" b="b"/>
            <a:pathLst>
              <a:path w="551815" h="142875">
                <a:moveTo>
                  <a:pt x="0" y="142608"/>
                </a:moveTo>
                <a:lnTo>
                  <a:pt x="551764" y="0"/>
                </a:lnTo>
              </a:path>
            </a:pathLst>
          </a:custGeom>
          <a:ln w="31749">
            <a:solidFill>
              <a:srgbClr val="8A995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324892" y="5146626"/>
            <a:ext cx="2238375" cy="452755"/>
          </a:xfrm>
          <a:custGeom>
            <a:avLst/>
            <a:gdLst/>
            <a:ahLst/>
            <a:cxnLst/>
            <a:rect l="l" t="t" r="r" b="b"/>
            <a:pathLst>
              <a:path w="2238375" h="452754">
                <a:moveTo>
                  <a:pt x="2235276" y="0"/>
                </a:moveTo>
                <a:lnTo>
                  <a:pt x="1679092" y="92684"/>
                </a:lnTo>
                <a:lnTo>
                  <a:pt x="1122311" y="221056"/>
                </a:lnTo>
                <a:lnTo>
                  <a:pt x="567016" y="337058"/>
                </a:lnTo>
                <a:lnTo>
                  <a:pt x="10071" y="423278"/>
                </a:lnTo>
                <a:lnTo>
                  <a:pt x="4292" y="424268"/>
                </a:lnTo>
                <a:lnTo>
                  <a:pt x="0" y="431126"/>
                </a:lnTo>
                <a:lnTo>
                  <a:pt x="1473" y="446620"/>
                </a:lnTo>
                <a:lnTo>
                  <a:pt x="6654" y="452285"/>
                </a:lnTo>
                <a:lnTo>
                  <a:pt x="569518" y="365099"/>
                </a:lnTo>
                <a:lnTo>
                  <a:pt x="1125715" y="249072"/>
                </a:lnTo>
                <a:lnTo>
                  <a:pt x="1682788" y="120319"/>
                </a:lnTo>
                <a:lnTo>
                  <a:pt x="2237943" y="28003"/>
                </a:lnTo>
                <a:lnTo>
                  <a:pt x="2235276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325341" y="6062188"/>
            <a:ext cx="2237105" cy="182245"/>
          </a:xfrm>
          <a:custGeom>
            <a:avLst/>
            <a:gdLst/>
            <a:ahLst/>
            <a:cxnLst/>
            <a:rect l="l" t="t" r="r" b="b"/>
            <a:pathLst>
              <a:path w="2237104" h="182245">
                <a:moveTo>
                  <a:pt x="2235720" y="0"/>
                </a:moveTo>
                <a:lnTo>
                  <a:pt x="1679816" y="39204"/>
                </a:lnTo>
                <a:lnTo>
                  <a:pt x="1123035" y="87820"/>
                </a:lnTo>
                <a:lnTo>
                  <a:pt x="10350" y="153657"/>
                </a:lnTo>
                <a:lnTo>
                  <a:pt x="4445" y="153847"/>
                </a:lnTo>
                <a:lnTo>
                  <a:pt x="0" y="160515"/>
                </a:lnTo>
                <a:lnTo>
                  <a:pt x="292" y="168363"/>
                </a:lnTo>
                <a:lnTo>
                  <a:pt x="431" y="176199"/>
                </a:lnTo>
                <a:lnTo>
                  <a:pt x="5486" y="182079"/>
                </a:lnTo>
                <a:lnTo>
                  <a:pt x="1124077" y="115836"/>
                </a:lnTo>
                <a:lnTo>
                  <a:pt x="1681162" y="67233"/>
                </a:lnTo>
                <a:lnTo>
                  <a:pt x="2236749" y="28041"/>
                </a:lnTo>
                <a:lnTo>
                  <a:pt x="2235720" y="0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576636" y="6046213"/>
            <a:ext cx="561340" cy="32384"/>
          </a:xfrm>
          <a:custGeom>
            <a:avLst/>
            <a:gdLst/>
            <a:ahLst/>
            <a:cxnLst/>
            <a:rect l="l" t="t" r="r" b="b"/>
            <a:pathLst>
              <a:path w="561340" h="32385">
                <a:moveTo>
                  <a:pt x="0" y="31953"/>
                </a:moveTo>
                <a:lnTo>
                  <a:pt x="561174" y="0"/>
                </a:lnTo>
              </a:path>
            </a:pathLst>
          </a:custGeom>
          <a:ln w="31750">
            <a:solidFill>
              <a:srgbClr val="4C4D4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03295" y="4733604"/>
            <a:ext cx="1303318" cy="3541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25904" y="5219042"/>
            <a:ext cx="1385592" cy="315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 rot="21360000">
            <a:off x="6320263" y="6039899"/>
            <a:ext cx="1285896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All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Uni</a:t>
            </a:r>
            <a:r>
              <a:rPr dirty="0" sz="950" spc="-10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e</a:t>
            </a:r>
            <a:r>
              <a:rPr dirty="0" sz="950" spc="5">
                <a:solidFill>
                  <a:srgbClr val="4C4D4F"/>
                </a:solidFill>
                <a:latin typeface="Calibri"/>
                <a:cs typeface="Calibri"/>
              </a:rPr>
              <a:t>d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S</a:t>
            </a:r>
            <a:r>
              <a:rPr dirty="0" sz="950" spc="-15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dirty="0" sz="950" spc="-10">
                <a:solidFill>
                  <a:srgbClr val="4C4D4F"/>
                </a:solidFill>
                <a:latin typeface="Calibri"/>
                <a:cs typeface="Calibri"/>
              </a:rPr>
              <a:t>a</a:t>
            </a:r>
            <a:r>
              <a:rPr dirty="0" sz="950" spc="-15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e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s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dirty="0" sz="950" spc="5">
                <a:solidFill>
                  <a:srgbClr val="4C4D4F"/>
                </a:solidFill>
                <a:latin typeface="Calibri"/>
                <a:cs typeface="Calibri"/>
              </a:rPr>
              <a:t>Cou</a:t>
            </a:r>
            <a:r>
              <a:rPr dirty="0" sz="950" spc="-5">
                <a:solidFill>
                  <a:srgbClr val="4C4D4F"/>
                </a:solidFill>
                <a:latin typeface="Calibri"/>
                <a:cs typeface="Calibri"/>
              </a:rPr>
              <a:t>n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ti</a:t>
            </a:r>
            <a:r>
              <a:rPr dirty="0" sz="950" spc="-5">
                <a:solidFill>
                  <a:srgbClr val="4C4D4F"/>
                </a:solidFill>
                <a:latin typeface="Calibri"/>
                <a:cs typeface="Calibri"/>
              </a:rPr>
              <a:t>e</a:t>
            </a:r>
            <a:r>
              <a:rPr dirty="0" sz="950">
                <a:solidFill>
                  <a:srgbClr val="4C4D4F"/>
                </a:solidFill>
                <a:latin typeface="Calibri"/>
                <a:cs typeface="Calibri"/>
              </a:rPr>
              <a:t>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30569" y="3314279"/>
            <a:ext cx="294132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98B06C"/>
                </a:solidFill>
                <a:latin typeface="Calibri"/>
                <a:cs typeface="Calibri"/>
              </a:rPr>
              <a:t>Coa</a:t>
            </a:r>
            <a:r>
              <a:rPr dirty="0" sz="1200" spc="-15">
                <a:solidFill>
                  <a:srgbClr val="98B06C"/>
                </a:solidFill>
                <a:latin typeface="Calibri"/>
                <a:cs typeface="Calibri"/>
              </a:rPr>
              <a:t>st</a:t>
            </a:r>
            <a:r>
              <a:rPr dirty="0" sz="1200">
                <a:solidFill>
                  <a:srgbClr val="98B06C"/>
                </a:solidFill>
                <a:latin typeface="Calibri"/>
                <a:cs typeface="Calibri"/>
              </a:rPr>
              <a:t>al Sho</a:t>
            </a:r>
            <a:r>
              <a:rPr dirty="0" sz="1200" spc="-15">
                <a:solidFill>
                  <a:srgbClr val="98B06C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98B06C"/>
                </a:solidFill>
                <a:latin typeface="Calibri"/>
                <a:cs typeface="Calibri"/>
              </a:rPr>
              <a:t>eline Cou</a:t>
            </a:r>
            <a:r>
              <a:rPr dirty="0" sz="1200" spc="-10">
                <a:solidFill>
                  <a:srgbClr val="98B06C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98B06C"/>
                </a:solidFill>
                <a:latin typeface="Calibri"/>
                <a:cs typeface="Calibri"/>
              </a:rPr>
              <a:t>ties</a:t>
            </a:r>
            <a:r>
              <a:rPr dirty="0" sz="1200">
                <a:solidFill>
                  <a:srgbClr val="98B06C"/>
                </a:solidFill>
                <a:latin typeface="Calibri"/>
                <a:cs typeface="Calibri"/>
              </a:rPr>
              <a:t> added </a:t>
            </a:r>
            <a:r>
              <a:rPr dirty="0" sz="1500" b="1">
                <a:solidFill>
                  <a:srgbClr val="98B06C"/>
                </a:solidFill>
                <a:latin typeface="Calibri"/>
                <a:cs typeface="Calibri"/>
              </a:rPr>
              <a:t>125</a:t>
            </a:r>
            <a:r>
              <a:rPr dirty="0" sz="1500" spc="-5" b="1">
                <a:solidFill>
                  <a:srgbClr val="98B06C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98B06C"/>
                </a:solidFill>
                <a:latin typeface="Calibri"/>
                <a:cs typeface="Calibri"/>
              </a:rPr>
              <a:t>pe</a:t>
            </a:r>
            <a:r>
              <a:rPr dirty="0" sz="800" spc="-10" b="1">
                <a:solidFill>
                  <a:srgbClr val="98B06C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98B06C"/>
                </a:solidFill>
                <a:latin typeface="Calibri"/>
                <a:cs typeface="Calibri"/>
              </a:rPr>
              <a:t>sons/mi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45783" y="3329986"/>
            <a:ext cx="74295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98B06C"/>
                </a:solidFill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30569" y="3632492"/>
            <a:ext cx="293433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94B1"/>
                </a:solidFill>
                <a:latin typeface="Calibri"/>
                <a:cs typeface="Calibri"/>
              </a:rPr>
              <a:t>Coa</a:t>
            </a:r>
            <a:r>
              <a:rPr dirty="0" sz="1200" spc="-15">
                <a:solidFill>
                  <a:srgbClr val="0094B1"/>
                </a:solidFill>
                <a:latin typeface="Calibri"/>
                <a:cs typeface="Calibri"/>
              </a:rPr>
              <a:t>st</a:t>
            </a:r>
            <a:r>
              <a:rPr dirty="0" sz="1200">
                <a:solidFill>
                  <a:srgbClr val="0094B1"/>
                </a:solidFill>
                <a:latin typeface="Calibri"/>
                <a:cs typeface="Calibri"/>
              </a:rPr>
              <a:t>al </a:t>
            </a:r>
            <a:r>
              <a:rPr dirty="0" sz="1200" spc="-45">
                <a:solidFill>
                  <a:srgbClr val="0094B1"/>
                </a:solidFill>
                <a:latin typeface="Calibri"/>
                <a:cs typeface="Calibri"/>
              </a:rPr>
              <a:t>W</a:t>
            </a:r>
            <a:r>
              <a:rPr dirty="0" sz="1200" spc="-15">
                <a:solidFill>
                  <a:srgbClr val="0094B1"/>
                </a:solidFill>
                <a:latin typeface="Calibri"/>
                <a:cs typeface="Calibri"/>
              </a:rPr>
              <a:t>at</a:t>
            </a:r>
            <a:r>
              <a:rPr dirty="0" sz="1200">
                <a:solidFill>
                  <a:srgbClr val="0094B1"/>
                </a:solidFill>
                <a:latin typeface="Calibri"/>
                <a:cs typeface="Calibri"/>
              </a:rPr>
              <a:t>e</a:t>
            </a:r>
            <a:r>
              <a:rPr dirty="0" sz="1200" spc="-25">
                <a:solidFill>
                  <a:srgbClr val="0094B1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0094B1"/>
                </a:solidFill>
                <a:latin typeface="Calibri"/>
                <a:cs typeface="Calibri"/>
              </a:rPr>
              <a:t>shed Cou</a:t>
            </a:r>
            <a:r>
              <a:rPr dirty="0" sz="1200" spc="-10">
                <a:solidFill>
                  <a:srgbClr val="0094B1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0094B1"/>
                </a:solidFill>
                <a:latin typeface="Calibri"/>
                <a:cs typeface="Calibri"/>
              </a:rPr>
              <a:t>ties</a:t>
            </a:r>
            <a:r>
              <a:rPr dirty="0" sz="1200">
                <a:solidFill>
                  <a:srgbClr val="0094B1"/>
                </a:solidFill>
                <a:latin typeface="Calibri"/>
                <a:cs typeface="Calibri"/>
              </a:rPr>
              <a:t> added </a:t>
            </a:r>
            <a:r>
              <a:rPr dirty="0" sz="1500" b="1">
                <a:solidFill>
                  <a:srgbClr val="0094B1"/>
                </a:solidFill>
                <a:latin typeface="Calibri"/>
                <a:cs typeface="Calibri"/>
              </a:rPr>
              <a:t>99</a:t>
            </a:r>
            <a:r>
              <a:rPr dirty="0" sz="1500" spc="-5" b="1">
                <a:solidFill>
                  <a:srgbClr val="0094B1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0094B1"/>
                </a:solidFill>
                <a:latin typeface="Calibri"/>
                <a:cs typeface="Calibri"/>
              </a:rPr>
              <a:t>pe</a:t>
            </a:r>
            <a:r>
              <a:rPr dirty="0" sz="800" spc="-10" b="1">
                <a:solidFill>
                  <a:srgbClr val="0094B1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0094B1"/>
                </a:solidFill>
                <a:latin typeface="Calibri"/>
                <a:cs typeface="Calibri"/>
              </a:rPr>
              <a:t>sons/mi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39198" y="3648198"/>
            <a:ext cx="74295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0094B1"/>
                </a:solidFill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30569" y="3973297"/>
            <a:ext cx="271907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C4D4F"/>
                </a:solidFill>
                <a:latin typeface="Calibri"/>
                <a:cs typeface="Calibri"/>
              </a:rPr>
              <a:t>Uni</a:t>
            </a:r>
            <a:r>
              <a:rPr dirty="0" sz="1200" spc="-15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4C4D4F"/>
                </a:solidFill>
                <a:latin typeface="Calibri"/>
                <a:cs typeface="Calibri"/>
              </a:rPr>
              <a:t>ed S</a:t>
            </a:r>
            <a:r>
              <a:rPr dirty="0" sz="1200" spc="-15">
                <a:solidFill>
                  <a:srgbClr val="4C4D4F"/>
                </a:solidFill>
                <a:latin typeface="Calibri"/>
                <a:cs typeface="Calibri"/>
              </a:rPr>
              <a:t>tat</a:t>
            </a:r>
            <a:r>
              <a:rPr dirty="0" sz="1200">
                <a:solidFill>
                  <a:srgbClr val="4C4D4F"/>
                </a:solidFill>
                <a:latin typeface="Calibri"/>
                <a:cs typeface="Calibri"/>
              </a:rPr>
              <a:t>es as a whole added </a:t>
            </a:r>
            <a:r>
              <a:rPr dirty="0" sz="1500" b="1">
                <a:solidFill>
                  <a:srgbClr val="4C4D4F"/>
                </a:solidFill>
                <a:latin typeface="Calibri"/>
                <a:cs typeface="Calibri"/>
              </a:rPr>
              <a:t>36</a:t>
            </a:r>
            <a:r>
              <a:rPr dirty="0" sz="1500" spc="-5" b="1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C4D4F"/>
                </a:solidFill>
                <a:latin typeface="Calibri"/>
                <a:cs typeface="Calibri"/>
              </a:rPr>
              <a:t>pe</a:t>
            </a:r>
            <a:r>
              <a:rPr dirty="0" sz="800" spc="-10" b="1">
                <a:solidFill>
                  <a:srgbClr val="4C4D4F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4C4D4F"/>
                </a:solidFill>
                <a:latin typeface="Calibri"/>
                <a:cs typeface="Calibri"/>
              </a:rPr>
              <a:t>sons/mi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24067" y="3989004"/>
            <a:ext cx="74295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4C4D4F"/>
                </a:solidFill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246827" y="1515630"/>
            <a:ext cx="4354830" cy="1217295"/>
          </a:xfrm>
          <a:custGeom>
            <a:avLst/>
            <a:gdLst/>
            <a:ahLst/>
            <a:cxnLst/>
            <a:rect l="l" t="t" r="r" b="b"/>
            <a:pathLst>
              <a:path w="4354830" h="1217295">
                <a:moveTo>
                  <a:pt x="0" y="1216901"/>
                </a:moveTo>
                <a:lnTo>
                  <a:pt x="4354372" y="1216901"/>
                </a:lnTo>
                <a:lnTo>
                  <a:pt x="4354372" y="0"/>
                </a:lnTo>
                <a:lnTo>
                  <a:pt x="0" y="0"/>
                </a:lnTo>
                <a:lnTo>
                  <a:pt x="0" y="1216901"/>
                </a:lnTo>
                <a:close/>
              </a:path>
            </a:pathLst>
          </a:custGeom>
          <a:solidFill>
            <a:srgbClr val="A360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528483" y="1529190"/>
            <a:ext cx="3836035" cy="1056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5819" algn="l"/>
              </a:tabLst>
            </a:pPr>
            <a:r>
              <a:rPr dirty="0" sz="1300" spc="30" b="1">
                <a:solidFill>
                  <a:srgbClr val="BCBEC0"/>
                </a:solidFill>
                <a:latin typeface="Calibri"/>
                <a:cs typeface="Calibri"/>
              </a:rPr>
              <a:t>I</a:t>
            </a:r>
            <a:r>
              <a:rPr dirty="0" sz="1300" b="1">
                <a:solidFill>
                  <a:srgbClr val="BCBEC0"/>
                </a:solidFill>
                <a:latin typeface="Calibri"/>
                <a:cs typeface="Calibri"/>
              </a:rPr>
              <a:t>n</a:t>
            </a:r>
            <a:r>
              <a:rPr dirty="0" sz="1300" spc="65" b="1">
                <a:solidFill>
                  <a:srgbClr val="BCBEC0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BCBEC0"/>
                </a:solidFill>
                <a:latin typeface="Calibri"/>
                <a:cs typeface="Calibri"/>
              </a:rPr>
              <a:t>2010</a:t>
            </a:r>
            <a:r>
              <a:rPr dirty="0" sz="1300" b="1">
                <a:solidFill>
                  <a:srgbClr val="BCBEC0"/>
                </a:solidFill>
                <a:latin typeface="Calibri"/>
                <a:cs typeface="Calibri"/>
              </a:rPr>
              <a:t>:	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millio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baseline="47619" sz="1050" b="1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dirty="0" baseline="47619" sz="1050" spc="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600">
              <a:latin typeface="Times New Roman"/>
              <a:cs typeface="Times New Roman"/>
            </a:endParaRPr>
          </a:p>
          <a:p>
            <a:pPr marL="839469">
              <a:lnSpc>
                <a:spcPct val="100000"/>
              </a:lnSpc>
              <a:tabLst>
                <a:tab pos="3082290" algn="l"/>
              </a:tabLst>
            </a:pPr>
            <a:r>
              <a:rPr dirty="0" sz="2600" b="1">
                <a:solidFill>
                  <a:srgbClr val="98B06C"/>
                </a:solidFill>
                <a:latin typeface="Calibri"/>
                <a:cs typeface="Calibri"/>
              </a:rPr>
              <a:t>&lt;10%	</a:t>
            </a:r>
            <a:r>
              <a:rPr dirty="0" sz="2600" b="1">
                <a:solidFill>
                  <a:srgbClr val="0089A7"/>
                </a:solidFill>
                <a:latin typeface="Calibri"/>
                <a:cs typeface="Calibri"/>
              </a:rPr>
              <a:t>&lt;20%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0349" y="3387966"/>
            <a:ext cx="4747260" cy="247015"/>
          </a:xfrm>
          <a:prstGeom prst="rect">
            <a:avLst/>
          </a:prstGeom>
          <a:solidFill>
            <a:srgbClr val="4C4D4F"/>
          </a:solidFill>
        </p:spPr>
        <p:txBody>
          <a:bodyPr wrap="square" lIns="0" tIns="0" rIns="0" bIns="0" rtlCol="0" vert="horz">
            <a:spAutoFit/>
          </a:bodyPr>
          <a:lstStyle/>
          <a:p>
            <a:pPr marL="80645">
              <a:lnSpc>
                <a:spcPct val="100000"/>
              </a:lnSpc>
            </a:pPr>
            <a:r>
              <a:rPr dirty="0" sz="1300" spc="30" b="1">
                <a:solidFill>
                  <a:srgbClr val="BCBEC0"/>
                </a:solidFill>
                <a:latin typeface="Calibri"/>
                <a:cs typeface="Calibri"/>
              </a:rPr>
              <a:t>I</a:t>
            </a:r>
            <a:r>
              <a:rPr dirty="0" sz="1300" b="1">
                <a:solidFill>
                  <a:srgbClr val="BCBEC0"/>
                </a:solidFill>
                <a:latin typeface="Calibri"/>
                <a:cs typeface="Calibri"/>
              </a:rPr>
              <a:t>n</a:t>
            </a:r>
            <a:r>
              <a:rPr dirty="0" sz="1300" spc="65" b="1">
                <a:solidFill>
                  <a:srgbClr val="BCBEC0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BCBEC0"/>
                </a:solidFill>
                <a:latin typeface="Calibri"/>
                <a:cs typeface="Calibri"/>
              </a:rPr>
              <a:t>2010</a:t>
            </a:r>
            <a:r>
              <a:rPr dirty="0" sz="1300" b="1">
                <a:solidFill>
                  <a:srgbClr val="BCBEC0"/>
                </a:solidFill>
                <a:latin typeface="Calibri"/>
                <a:cs typeface="Calibri"/>
              </a:rPr>
              <a:t>: </a:t>
            </a:r>
            <a:r>
              <a:rPr dirty="0" sz="1300" spc="80" b="1">
                <a:solidFill>
                  <a:srgbClr val="BCBEC0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millio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peopl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livin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25875" y="2972863"/>
            <a:ext cx="14255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930">
              <a:lnSpc>
                <a:spcPts val="126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275,351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mi</a:t>
            </a:r>
            <a:r>
              <a:rPr dirty="0" baseline="29914" sz="975" spc="-7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dirty="0" baseline="29914" sz="9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29914" sz="975" spc="-104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omprise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40"/>
              </a:lnSpc>
            </a:pP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Coa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98B06C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al Sho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98B06C"/>
                </a:solidFill>
                <a:latin typeface="Calibri"/>
                <a:cs typeface="Calibri"/>
              </a:rPr>
              <a:t>eline Cou</a:t>
            </a:r>
            <a:r>
              <a:rPr dirty="0" sz="1000" spc="-15" b="1">
                <a:solidFill>
                  <a:srgbClr val="98B06C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98B06C"/>
                </a:solidFill>
                <a:latin typeface="Calibri"/>
                <a:cs typeface="Calibri"/>
              </a:rPr>
              <a:t>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31681" y="2972863"/>
            <a:ext cx="149987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26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511,971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mi</a:t>
            </a:r>
            <a:r>
              <a:rPr dirty="0" baseline="29914" sz="975" spc="-7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dirty="0" baseline="29914" sz="9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29914" sz="975" spc="-104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omprise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40"/>
              </a:lnSpc>
            </a:pP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Coa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409AB1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al </a:t>
            </a:r>
            <a:r>
              <a:rPr dirty="0" sz="1000" spc="-40" b="1">
                <a:solidFill>
                  <a:srgbClr val="409AB1"/>
                </a:solidFill>
                <a:latin typeface="Calibri"/>
                <a:cs typeface="Calibri"/>
              </a:rPr>
              <a:t>W</a:t>
            </a:r>
            <a:r>
              <a:rPr dirty="0" sz="1000" spc="-10" b="1">
                <a:solidFill>
                  <a:srgbClr val="409AB1"/>
                </a:solidFill>
                <a:latin typeface="Calibri"/>
                <a:cs typeface="Calibri"/>
              </a:rPr>
              <a:t>a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t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e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409AB1"/>
                </a:solidFill>
                <a:latin typeface="Calibri"/>
                <a:cs typeface="Calibri"/>
              </a:rPr>
              <a:t>shed Cou</a:t>
            </a:r>
            <a:r>
              <a:rPr dirty="0" sz="1000" spc="-15" b="1">
                <a:solidFill>
                  <a:srgbClr val="409AB1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409AB1"/>
                </a:solidFill>
                <a:latin typeface="Calibri"/>
                <a:cs typeface="Calibri"/>
              </a:rPr>
              <a:t>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457164" y="2856290"/>
            <a:ext cx="19767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Ju</a:t>
            </a:r>
            <a:r>
              <a:rPr dirty="0" sz="1300" spc="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7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z="1300" spc="1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Calibri"/>
                <a:cs typeface="Calibri"/>
              </a:rPr>
              <a:t>1970-2010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457784" y="1562342"/>
            <a:ext cx="3721100" cy="1092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6129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Within the limi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ed space of the 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200" spc="-8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t, popul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density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ceeds the 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as a whole, and this 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tinue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 the futu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e.  This situ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mana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 with the challen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 of p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ecting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both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yst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ems f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om a g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wing popul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and p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ecting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wing popul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om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 ha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8483" y="5263962"/>
            <a:ext cx="60896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30" b="1">
                <a:solidFill>
                  <a:srgbClr val="BCBEC0"/>
                </a:solidFill>
                <a:latin typeface="Calibri"/>
                <a:cs typeface="Calibri"/>
              </a:rPr>
              <a:t>I</a:t>
            </a:r>
            <a:r>
              <a:rPr dirty="0" sz="1300" b="1">
                <a:solidFill>
                  <a:srgbClr val="BCBEC0"/>
                </a:solidFill>
                <a:latin typeface="Calibri"/>
                <a:cs typeface="Calibri"/>
              </a:rPr>
              <a:t>n</a:t>
            </a:r>
            <a:r>
              <a:rPr dirty="0" sz="1300" spc="65" b="1">
                <a:solidFill>
                  <a:srgbClr val="BCBEC0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BCBEC0"/>
                </a:solidFill>
                <a:latin typeface="Calibri"/>
                <a:cs typeface="Calibri"/>
              </a:rPr>
              <a:t>2010: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7213" y="6467902"/>
            <a:ext cx="63500" cy="123189"/>
          </a:xfrm>
          <a:custGeom>
            <a:avLst/>
            <a:gdLst/>
            <a:ahLst/>
            <a:cxnLst/>
            <a:rect l="l" t="t" r="r" b="b"/>
            <a:pathLst>
              <a:path w="63500" h="123190">
                <a:moveTo>
                  <a:pt x="58776" y="21094"/>
                </a:moveTo>
                <a:lnTo>
                  <a:pt x="14795" y="21094"/>
                </a:lnTo>
                <a:lnTo>
                  <a:pt x="14666" y="25120"/>
                </a:lnTo>
                <a:lnTo>
                  <a:pt x="14592" y="36702"/>
                </a:lnTo>
                <a:lnTo>
                  <a:pt x="15283" y="114260"/>
                </a:lnTo>
                <a:lnTo>
                  <a:pt x="15382" y="120014"/>
                </a:lnTo>
                <a:lnTo>
                  <a:pt x="17183" y="122262"/>
                </a:lnTo>
                <a:lnTo>
                  <a:pt x="20904" y="123037"/>
                </a:lnTo>
                <a:lnTo>
                  <a:pt x="21247" y="123177"/>
                </a:lnTo>
                <a:lnTo>
                  <a:pt x="23774" y="123151"/>
                </a:lnTo>
                <a:lnTo>
                  <a:pt x="25069" y="122770"/>
                </a:lnTo>
                <a:lnTo>
                  <a:pt x="26598" y="122770"/>
                </a:lnTo>
                <a:lnTo>
                  <a:pt x="29464" y="120014"/>
                </a:lnTo>
                <a:lnTo>
                  <a:pt x="30137" y="117855"/>
                </a:lnTo>
                <a:lnTo>
                  <a:pt x="29641" y="62318"/>
                </a:lnTo>
                <a:lnTo>
                  <a:pt x="29730" y="60261"/>
                </a:lnTo>
                <a:lnTo>
                  <a:pt x="30175" y="59728"/>
                </a:lnTo>
                <a:lnTo>
                  <a:pt x="34048" y="59410"/>
                </a:lnTo>
                <a:lnTo>
                  <a:pt x="49003" y="59410"/>
                </a:lnTo>
                <a:lnTo>
                  <a:pt x="48726" y="27623"/>
                </a:lnTo>
                <a:lnTo>
                  <a:pt x="48629" y="26900"/>
                </a:lnTo>
                <a:lnTo>
                  <a:pt x="48361" y="22631"/>
                </a:lnTo>
                <a:lnTo>
                  <a:pt x="59040" y="22631"/>
                </a:lnTo>
                <a:lnTo>
                  <a:pt x="58776" y="21094"/>
                </a:lnTo>
                <a:close/>
              </a:path>
              <a:path w="63500" h="123190">
                <a:moveTo>
                  <a:pt x="49003" y="59410"/>
                </a:moveTo>
                <a:lnTo>
                  <a:pt x="34048" y="59410"/>
                </a:lnTo>
                <a:lnTo>
                  <a:pt x="34161" y="59728"/>
                </a:lnTo>
                <a:lnTo>
                  <a:pt x="34278" y="62318"/>
                </a:lnTo>
                <a:lnTo>
                  <a:pt x="34439" y="88860"/>
                </a:lnTo>
                <a:lnTo>
                  <a:pt x="34615" y="107894"/>
                </a:lnTo>
                <a:lnTo>
                  <a:pt x="34632" y="117132"/>
                </a:lnTo>
                <a:lnTo>
                  <a:pt x="35712" y="120954"/>
                </a:lnTo>
                <a:lnTo>
                  <a:pt x="37541" y="122720"/>
                </a:lnTo>
                <a:lnTo>
                  <a:pt x="40652" y="122999"/>
                </a:lnTo>
                <a:lnTo>
                  <a:pt x="43167" y="122986"/>
                </a:lnTo>
                <a:lnTo>
                  <a:pt x="47536" y="122123"/>
                </a:lnTo>
                <a:lnTo>
                  <a:pt x="49288" y="120014"/>
                </a:lnTo>
                <a:lnTo>
                  <a:pt x="49415" y="117855"/>
                </a:lnTo>
                <a:lnTo>
                  <a:pt x="49426" y="107894"/>
                </a:lnTo>
                <a:lnTo>
                  <a:pt x="49003" y="59410"/>
                </a:lnTo>
                <a:close/>
              </a:path>
              <a:path w="63500" h="123190">
                <a:moveTo>
                  <a:pt x="26598" y="122770"/>
                </a:moveTo>
                <a:lnTo>
                  <a:pt x="25069" y="122770"/>
                </a:lnTo>
                <a:lnTo>
                  <a:pt x="26466" y="122897"/>
                </a:lnTo>
                <a:lnTo>
                  <a:pt x="26598" y="122770"/>
                </a:lnTo>
                <a:close/>
              </a:path>
              <a:path w="63500" h="123190">
                <a:moveTo>
                  <a:pt x="59040" y="22631"/>
                </a:moveTo>
                <a:lnTo>
                  <a:pt x="48361" y="22631"/>
                </a:lnTo>
                <a:lnTo>
                  <a:pt x="48704" y="25120"/>
                </a:lnTo>
                <a:lnTo>
                  <a:pt x="48726" y="27623"/>
                </a:lnTo>
                <a:lnTo>
                  <a:pt x="49758" y="32334"/>
                </a:lnTo>
                <a:lnTo>
                  <a:pt x="51549" y="43294"/>
                </a:lnTo>
                <a:lnTo>
                  <a:pt x="54394" y="59893"/>
                </a:lnTo>
                <a:lnTo>
                  <a:pt x="59283" y="60667"/>
                </a:lnTo>
                <a:lnTo>
                  <a:pt x="63157" y="57657"/>
                </a:lnTo>
                <a:lnTo>
                  <a:pt x="63119" y="56362"/>
                </a:lnTo>
                <a:lnTo>
                  <a:pt x="63392" y="55486"/>
                </a:lnTo>
                <a:lnTo>
                  <a:pt x="63461" y="52920"/>
                </a:lnTo>
                <a:lnTo>
                  <a:pt x="63258" y="52654"/>
                </a:lnTo>
                <a:lnTo>
                  <a:pt x="63272" y="51523"/>
                </a:lnTo>
                <a:lnTo>
                  <a:pt x="63111" y="49783"/>
                </a:lnTo>
                <a:lnTo>
                  <a:pt x="63042" y="47091"/>
                </a:lnTo>
                <a:lnTo>
                  <a:pt x="61328" y="36702"/>
                </a:lnTo>
                <a:lnTo>
                  <a:pt x="60083" y="28727"/>
                </a:lnTo>
                <a:lnTo>
                  <a:pt x="59040" y="22631"/>
                </a:lnTo>
                <a:close/>
              </a:path>
              <a:path w="63500" h="123190">
                <a:moveTo>
                  <a:pt x="49263" y="0"/>
                </a:moveTo>
                <a:lnTo>
                  <a:pt x="9309" y="4521"/>
                </a:lnTo>
                <a:lnTo>
                  <a:pt x="429" y="47686"/>
                </a:lnTo>
                <a:lnTo>
                  <a:pt x="183" y="52057"/>
                </a:lnTo>
                <a:lnTo>
                  <a:pt x="76" y="52654"/>
                </a:lnTo>
                <a:lnTo>
                  <a:pt x="0" y="55486"/>
                </a:lnTo>
                <a:lnTo>
                  <a:pt x="393" y="56489"/>
                </a:lnTo>
                <a:lnTo>
                  <a:pt x="215" y="57657"/>
                </a:lnTo>
                <a:lnTo>
                  <a:pt x="2603" y="60045"/>
                </a:lnTo>
                <a:lnTo>
                  <a:pt x="4432" y="60490"/>
                </a:lnTo>
                <a:lnTo>
                  <a:pt x="8597" y="59105"/>
                </a:lnTo>
                <a:lnTo>
                  <a:pt x="9855" y="57391"/>
                </a:lnTo>
                <a:lnTo>
                  <a:pt x="10807" y="49136"/>
                </a:lnTo>
                <a:lnTo>
                  <a:pt x="11899" y="43256"/>
                </a:lnTo>
                <a:lnTo>
                  <a:pt x="13436" y="31762"/>
                </a:lnTo>
                <a:lnTo>
                  <a:pt x="14404" y="27292"/>
                </a:lnTo>
                <a:lnTo>
                  <a:pt x="14630" y="23190"/>
                </a:lnTo>
                <a:lnTo>
                  <a:pt x="14795" y="21094"/>
                </a:lnTo>
                <a:lnTo>
                  <a:pt x="58776" y="21094"/>
                </a:lnTo>
                <a:lnTo>
                  <a:pt x="58051" y="16598"/>
                </a:lnTo>
                <a:lnTo>
                  <a:pt x="57505" y="12395"/>
                </a:lnTo>
                <a:lnTo>
                  <a:pt x="53949" y="3428"/>
                </a:lnTo>
                <a:lnTo>
                  <a:pt x="49263" y="0"/>
                </a:lnTo>
                <a:close/>
              </a:path>
              <a:path w="63500" h="123190">
                <a:moveTo>
                  <a:pt x="48361" y="22631"/>
                </a:moveTo>
                <a:lnTo>
                  <a:pt x="48629" y="26900"/>
                </a:lnTo>
                <a:lnTo>
                  <a:pt x="48726" y="27623"/>
                </a:lnTo>
                <a:lnTo>
                  <a:pt x="48704" y="25120"/>
                </a:lnTo>
                <a:lnTo>
                  <a:pt x="48361" y="22631"/>
                </a:lnTo>
                <a:close/>
              </a:path>
              <a:path w="63500" h="123190">
                <a:moveTo>
                  <a:pt x="14795" y="21094"/>
                </a:moveTo>
                <a:lnTo>
                  <a:pt x="14630" y="23190"/>
                </a:lnTo>
                <a:lnTo>
                  <a:pt x="14517" y="25120"/>
                </a:lnTo>
                <a:lnTo>
                  <a:pt x="14489" y="26900"/>
                </a:lnTo>
                <a:lnTo>
                  <a:pt x="14630" y="26250"/>
                </a:lnTo>
                <a:lnTo>
                  <a:pt x="14795" y="2109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76214" y="6441612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9855" y="279"/>
                </a:moveTo>
                <a:lnTo>
                  <a:pt x="4444" y="1270"/>
                </a:lnTo>
                <a:lnTo>
                  <a:pt x="101" y="6438"/>
                </a:lnTo>
                <a:lnTo>
                  <a:pt x="0" y="18681"/>
                </a:lnTo>
                <a:lnTo>
                  <a:pt x="5067" y="23964"/>
                </a:lnTo>
                <a:lnTo>
                  <a:pt x="16789" y="24511"/>
                </a:lnTo>
                <a:lnTo>
                  <a:pt x="21615" y="21386"/>
                </a:lnTo>
                <a:lnTo>
                  <a:pt x="25349" y="11976"/>
                </a:lnTo>
                <a:lnTo>
                  <a:pt x="23964" y="6388"/>
                </a:lnTo>
                <a:lnTo>
                  <a:pt x="18199" y="1371"/>
                </a:lnTo>
                <a:lnTo>
                  <a:pt x="15938" y="584"/>
                </a:lnTo>
                <a:lnTo>
                  <a:pt x="14842" y="317"/>
                </a:lnTo>
                <a:lnTo>
                  <a:pt x="10363" y="317"/>
                </a:lnTo>
                <a:lnTo>
                  <a:pt x="9855" y="279"/>
                </a:lnTo>
                <a:close/>
              </a:path>
              <a:path w="25400" h="24764">
                <a:moveTo>
                  <a:pt x="13538" y="0"/>
                </a:moveTo>
                <a:lnTo>
                  <a:pt x="10528" y="38"/>
                </a:lnTo>
                <a:lnTo>
                  <a:pt x="10363" y="317"/>
                </a:lnTo>
                <a:lnTo>
                  <a:pt x="14842" y="317"/>
                </a:lnTo>
                <a:lnTo>
                  <a:pt x="135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546102" y="6459735"/>
            <a:ext cx="4838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= 10 pe</a:t>
            </a:r>
            <a:r>
              <a:rPr dirty="0" sz="7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sons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820135" y="7480157"/>
            <a:ext cx="17964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eport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759167" y="7480157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03553" y="6043228"/>
            <a:ext cx="47498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4769">
              <a:lnSpc>
                <a:spcPts val="800"/>
              </a:lnSpc>
            </a:pPr>
            <a:r>
              <a:rPr dirty="0" sz="7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ach b</a:t>
            </a:r>
            <a:r>
              <a:rPr dirty="0" sz="700" spc="-15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ep</a:t>
            </a:r>
            <a:r>
              <a:rPr dirty="0" sz="7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ese</a:t>
            </a:r>
            <a:r>
              <a:rPr dirty="0" sz="7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ts 1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 squa</a:t>
            </a:r>
            <a:r>
              <a:rPr dirty="0" sz="7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700">
                <a:solidFill>
                  <a:srgbClr val="231F20"/>
                </a:solidFill>
                <a:latin typeface="Calibri"/>
                <a:cs typeface="Calibri"/>
              </a:rPr>
              <a:t>e mile.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461009"/>
          </a:xfrm>
          <a:custGeom>
            <a:avLst/>
            <a:gdLst/>
            <a:ahLst/>
            <a:cxnLst/>
            <a:rect l="l" t="t" r="r" b="b"/>
            <a:pathLst>
              <a:path w="10058400" h="461009">
                <a:moveTo>
                  <a:pt x="10058400" y="460692"/>
                </a:moveTo>
                <a:lnTo>
                  <a:pt x="10058400" y="0"/>
                </a:lnTo>
                <a:lnTo>
                  <a:pt x="0" y="0"/>
                </a:lnTo>
                <a:lnTo>
                  <a:pt x="0" y="460692"/>
                </a:lnTo>
                <a:lnTo>
                  <a:pt x="10058400" y="460692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58000"/>
            <a:ext cx="1936750" cy="914400"/>
          </a:xfrm>
          <a:custGeom>
            <a:avLst/>
            <a:gdLst/>
            <a:ahLst/>
            <a:cxnLst/>
            <a:rect l="l" t="t" r="r" b="b"/>
            <a:pathLst>
              <a:path w="1936750" h="914400">
                <a:moveTo>
                  <a:pt x="0" y="0"/>
                </a:moveTo>
                <a:lnTo>
                  <a:pt x="0" y="914400"/>
                </a:lnTo>
                <a:lnTo>
                  <a:pt x="1936750" y="914400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57200"/>
            <a:ext cx="1936750" cy="4400550"/>
          </a:xfrm>
          <a:custGeom>
            <a:avLst/>
            <a:gdLst/>
            <a:ahLst/>
            <a:cxnLst/>
            <a:rect l="l" t="t" r="r" b="b"/>
            <a:pathLst>
              <a:path w="1936750" h="4400550">
                <a:moveTo>
                  <a:pt x="0" y="0"/>
                </a:moveTo>
                <a:lnTo>
                  <a:pt x="0" y="4400550"/>
                </a:lnTo>
                <a:lnTo>
                  <a:pt x="1936750" y="4400550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36750" y="460692"/>
            <a:ext cx="8121650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6750" y="7308850"/>
            <a:ext cx="8121650" cy="0"/>
          </a:xfrm>
          <a:custGeom>
            <a:avLst/>
            <a:gdLst/>
            <a:ahLst/>
            <a:cxnLst/>
            <a:rect l="l" t="t" r="r" b="b"/>
            <a:pathLst>
              <a:path w="8121650" h="0">
                <a:moveTo>
                  <a:pt x="0" y="0"/>
                </a:moveTo>
                <a:lnTo>
                  <a:pt x="8121650" y="0"/>
                </a:lnTo>
              </a:path>
            </a:pathLst>
          </a:custGeom>
          <a:ln w="635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5926" y="2835275"/>
            <a:ext cx="7958810" cy="4442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3452" y="1615956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4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12200" y="90733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12200" y="291090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2387" y="6695426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006B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02387" y="6695426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02387" y="6813565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54B9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02387" y="6813565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02387" y="6919004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001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02387" y="6919004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02387" y="7037142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A8E8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02387" y="7037142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02387" y="7155281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99668" y="0"/>
                </a:moveTo>
                <a:lnTo>
                  <a:pt x="58051" y="1633"/>
                </a:lnTo>
                <a:lnTo>
                  <a:pt x="15689" y="10729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lnTo>
                  <a:pt x="100788" y="51801"/>
                </a:lnTo>
                <a:lnTo>
                  <a:pt x="146645" y="41900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close/>
              </a:path>
            </a:pathLst>
          </a:custGeom>
          <a:solidFill>
            <a:srgbClr val="52BA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02387" y="7155281"/>
            <a:ext cx="161925" cy="52705"/>
          </a:xfrm>
          <a:custGeom>
            <a:avLst/>
            <a:gdLst/>
            <a:ahLst/>
            <a:cxnLst/>
            <a:rect l="l" t="t" r="r" b="b"/>
            <a:pathLst>
              <a:path w="161925" h="52704">
                <a:moveTo>
                  <a:pt x="81438" y="52556"/>
                </a:moveTo>
                <a:lnTo>
                  <a:pt x="133937" y="46295"/>
                </a:lnTo>
                <a:lnTo>
                  <a:pt x="161600" y="30716"/>
                </a:lnTo>
                <a:lnTo>
                  <a:pt x="159917" y="22811"/>
                </a:lnTo>
                <a:lnTo>
                  <a:pt x="116902" y="2077"/>
                </a:lnTo>
                <a:lnTo>
                  <a:pt x="99668" y="0"/>
                </a:lnTo>
                <a:lnTo>
                  <a:pt x="77594" y="300"/>
                </a:lnTo>
                <a:lnTo>
                  <a:pt x="26990" y="6956"/>
                </a:lnTo>
                <a:lnTo>
                  <a:pt x="0" y="25183"/>
                </a:lnTo>
                <a:lnTo>
                  <a:pt x="2285" y="31775"/>
                </a:lnTo>
                <a:lnTo>
                  <a:pt x="48396" y="50263"/>
                </a:lnTo>
                <a:lnTo>
                  <a:pt x="81438" y="52556"/>
                </a:lnTo>
                <a:close/>
              </a:path>
            </a:pathLst>
          </a:custGeom>
          <a:ln w="6350">
            <a:solidFill>
              <a:srgbClr val="964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89911" y="5866345"/>
            <a:ext cx="246379" cy="114300"/>
          </a:xfrm>
          <a:custGeom>
            <a:avLst/>
            <a:gdLst/>
            <a:ahLst/>
            <a:cxnLst/>
            <a:rect l="l" t="t" r="r" b="b"/>
            <a:pathLst>
              <a:path w="246379" h="114300">
                <a:moveTo>
                  <a:pt x="0" y="113753"/>
                </a:moveTo>
                <a:lnTo>
                  <a:pt x="246113" y="113753"/>
                </a:lnTo>
                <a:lnTo>
                  <a:pt x="246113" y="0"/>
                </a:lnTo>
                <a:lnTo>
                  <a:pt x="0" y="0"/>
                </a:lnTo>
                <a:lnTo>
                  <a:pt x="0" y="11375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1775" y="214708"/>
            <a:ext cx="26377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944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7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60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93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15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815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625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86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415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409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4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86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944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60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415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869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705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750" y="1412139"/>
            <a:ext cx="3136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39%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750" y="1697889"/>
            <a:ext cx="172910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esides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750" y="2475029"/>
            <a:ext cx="1701164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34.8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illion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chan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1970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2010, a 39% inc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52%)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750" y="580382"/>
            <a:ext cx="1439545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123.3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illion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750" y="6940550"/>
            <a:ext cx="167449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Humpback Whale 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 Marine Sanctua</a:t>
            </a:r>
            <a:r>
              <a:rPr dirty="0" sz="700" spc="5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700" spc="-35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 Credit: Fiona Langenberger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750" y="3663070"/>
            <a:ext cx="1668145" cy="110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ojec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chan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2010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2020, an 8%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10%)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00531" y="894638"/>
            <a:ext cx="3133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ties: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1970-2010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42288" y="894638"/>
            <a:ext cx="48005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00531" y="2898202"/>
            <a:ext cx="49422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in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ties,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Highlig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ting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ties: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1970-2010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2288" y="2898202"/>
            <a:ext cx="48005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0040" y="6388100"/>
            <a:ext cx="3035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58534" y="5991225"/>
            <a:ext cx="2895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Alas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72500" y="5815814"/>
            <a:ext cx="1024255" cy="1052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720" marR="5080">
              <a:lnSpc>
                <a:spcPts val="8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eline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ty A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ea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800" spc="-15" b="1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 b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5" b="1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b="1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800" spc="-10" b="1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b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-45 - 0</a:t>
            </a:r>
            <a:endParaRPr sz="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9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1 - 49</a:t>
            </a:r>
            <a:endParaRPr sz="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9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50 - 99</a:t>
            </a:r>
            <a:endParaRPr sz="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90"/>
              </a:spcBef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100 - 299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59404" y="6925337"/>
            <a:ext cx="23114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300+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72993" y="6899519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05600" y="6899519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83086" y="6892059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65216" y="6539445"/>
            <a:ext cx="768985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325" marR="5080" indent="-48260">
              <a:lnSpc>
                <a:spcPct val="96000"/>
              </a:lnSpc>
            </a:pP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800" spc="-7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ories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Ameri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 Samoa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Guam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13342" y="6887922"/>
            <a:ext cx="756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CNMI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Puer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 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.S. Vi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gin Islands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89018" y="6892718"/>
            <a:ext cx="641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16650" y="6892718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81176" y="6892718"/>
            <a:ext cx="14160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67228" y="6892718"/>
            <a:ext cx="25781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dirty="0" sz="600" spc="-5">
                <a:solidFill>
                  <a:srgbClr val="231F20"/>
                </a:solidFill>
                <a:latin typeface="Calibri"/>
                <a:cs typeface="Calibri"/>
              </a:rPr>
              <a:t>    </a:t>
            </a:r>
            <a:r>
              <a:rPr dirty="0" sz="6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55449" y="7191050"/>
            <a:ext cx="2487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68222" y="7191050"/>
            <a:ext cx="11029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Includes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4911725"/>
            <a:ext cx="1936750" cy="188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92708" y="2180361"/>
            <a:ext cx="227329" cy="227965"/>
          </a:xfrm>
          <a:custGeom>
            <a:avLst/>
            <a:gdLst/>
            <a:ahLst/>
            <a:cxnLst/>
            <a:rect l="l" t="t" r="r" b="b"/>
            <a:pathLst>
              <a:path w="227329" h="227964">
                <a:moveTo>
                  <a:pt x="0" y="227736"/>
                </a:moveTo>
                <a:lnTo>
                  <a:pt x="227126" y="227736"/>
                </a:lnTo>
                <a:lnTo>
                  <a:pt x="227126" y="0"/>
                </a:lnTo>
                <a:lnTo>
                  <a:pt x="0" y="0"/>
                </a:lnTo>
                <a:lnTo>
                  <a:pt x="0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233998" y="2180361"/>
            <a:ext cx="455930" cy="227965"/>
          </a:xfrm>
          <a:custGeom>
            <a:avLst/>
            <a:gdLst/>
            <a:ahLst/>
            <a:cxnLst/>
            <a:rect l="l" t="t" r="r" b="b"/>
            <a:pathLst>
              <a:path w="455929" h="227964">
                <a:moveTo>
                  <a:pt x="0" y="227736"/>
                </a:moveTo>
                <a:lnTo>
                  <a:pt x="455485" y="227736"/>
                </a:lnTo>
                <a:lnTo>
                  <a:pt x="455485" y="0"/>
                </a:lnTo>
                <a:lnTo>
                  <a:pt x="0" y="0"/>
                </a:lnTo>
                <a:lnTo>
                  <a:pt x="0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476544" y="2180361"/>
            <a:ext cx="454659" cy="227965"/>
          </a:xfrm>
          <a:custGeom>
            <a:avLst/>
            <a:gdLst/>
            <a:ahLst/>
            <a:cxnLst/>
            <a:rect l="l" t="t" r="r" b="b"/>
            <a:pathLst>
              <a:path w="454660" h="227964">
                <a:moveTo>
                  <a:pt x="0" y="227736"/>
                </a:moveTo>
                <a:lnTo>
                  <a:pt x="454240" y="227736"/>
                </a:lnTo>
                <a:lnTo>
                  <a:pt x="454240" y="0"/>
                </a:lnTo>
                <a:lnTo>
                  <a:pt x="0" y="0"/>
                </a:lnTo>
                <a:lnTo>
                  <a:pt x="0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717846" y="2180361"/>
            <a:ext cx="455930" cy="227965"/>
          </a:xfrm>
          <a:custGeom>
            <a:avLst/>
            <a:gdLst/>
            <a:ahLst/>
            <a:cxnLst/>
            <a:rect l="l" t="t" r="r" b="b"/>
            <a:pathLst>
              <a:path w="455929" h="227964">
                <a:moveTo>
                  <a:pt x="0" y="227736"/>
                </a:moveTo>
                <a:lnTo>
                  <a:pt x="455460" y="227736"/>
                </a:lnTo>
                <a:lnTo>
                  <a:pt x="455460" y="0"/>
                </a:lnTo>
                <a:lnTo>
                  <a:pt x="0" y="0"/>
                </a:lnTo>
                <a:lnTo>
                  <a:pt x="0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60367" y="2180361"/>
            <a:ext cx="454659" cy="227965"/>
          </a:xfrm>
          <a:custGeom>
            <a:avLst/>
            <a:gdLst/>
            <a:ahLst/>
            <a:cxnLst/>
            <a:rect l="l" t="t" r="r" b="b"/>
            <a:pathLst>
              <a:path w="454660" h="227964">
                <a:moveTo>
                  <a:pt x="0" y="227736"/>
                </a:moveTo>
                <a:lnTo>
                  <a:pt x="454240" y="227736"/>
                </a:lnTo>
                <a:lnTo>
                  <a:pt x="454240" y="0"/>
                </a:lnTo>
                <a:lnTo>
                  <a:pt x="0" y="0"/>
                </a:lnTo>
                <a:lnTo>
                  <a:pt x="0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01670" y="2180361"/>
            <a:ext cx="455930" cy="227965"/>
          </a:xfrm>
          <a:custGeom>
            <a:avLst/>
            <a:gdLst/>
            <a:ahLst/>
            <a:cxnLst/>
            <a:rect l="l" t="t" r="r" b="b"/>
            <a:pathLst>
              <a:path w="455929" h="227964">
                <a:moveTo>
                  <a:pt x="0" y="227736"/>
                </a:moveTo>
                <a:lnTo>
                  <a:pt x="455472" y="227736"/>
                </a:lnTo>
                <a:lnTo>
                  <a:pt x="455472" y="0"/>
                </a:lnTo>
                <a:lnTo>
                  <a:pt x="0" y="0"/>
                </a:lnTo>
                <a:lnTo>
                  <a:pt x="0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671330" y="2180361"/>
            <a:ext cx="227329" cy="227965"/>
          </a:xfrm>
          <a:custGeom>
            <a:avLst/>
            <a:gdLst/>
            <a:ahLst/>
            <a:cxnLst/>
            <a:rect l="l" t="t" r="r" b="b"/>
            <a:pathLst>
              <a:path w="227330" h="227964">
                <a:moveTo>
                  <a:pt x="0" y="227736"/>
                </a:moveTo>
                <a:lnTo>
                  <a:pt x="227101" y="227736"/>
                </a:lnTo>
                <a:lnTo>
                  <a:pt x="227101" y="0"/>
                </a:lnTo>
                <a:lnTo>
                  <a:pt x="0" y="0"/>
                </a:lnTo>
                <a:lnTo>
                  <a:pt x="0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992708" y="1721357"/>
            <a:ext cx="227329" cy="227965"/>
          </a:xfrm>
          <a:custGeom>
            <a:avLst/>
            <a:gdLst/>
            <a:ahLst/>
            <a:cxnLst/>
            <a:rect l="l" t="t" r="r" b="b"/>
            <a:pathLst>
              <a:path w="227329" h="227964">
                <a:moveTo>
                  <a:pt x="0" y="227723"/>
                </a:moveTo>
                <a:lnTo>
                  <a:pt x="227126" y="227723"/>
                </a:lnTo>
                <a:lnTo>
                  <a:pt x="227126" y="0"/>
                </a:lnTo>
                <a:lnTo>
                  <a:pt x="0" y="0"/>
                </a:lnTo>
                <a:lnTo>
                  <a:pt x="0" y="2277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233998" y="1721357"/>
            <a:ext cx="455930" cy="227965"/>
          </a:xfrm>
          <a:custGeom>
            <a:avLst/>
            <a:gdLst/>
            <a:ahLst/>
            <a:cxnLst/>
            <a:rect l="l" t="t" r="r" b="b"/>
            <a:pathLst>
              <a:path w="455929" h="227964">
                <a:moveTo>
                  <a:pt x="0" y="227723"/>
                </a:moveTo>
                <a:lnTo>
                  <a:pt x="455485" y="227723"/>
                </a:lnTo>
                <a:lnTo>
                  <a:pt x="455485" y="0"/>
                </a:lnTo>
                <a:lnTo>
                  <a:pt x="0" y="0"/>
                </a:lnTo>
                <a:lnTo>
                  <a:pt x="0" y="2277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671330" y="1721357"/>
            <a:ext cx="3259454" cy="227965"/>
          </a:xfrm>
          <a:custGeom>
            <a:avLst/>
            <a:gdLst/>
            <a:ahLst/>
            <a:cxnLst/>
            <a:rect l="l" t="t" r="r" b="b"/>
            <a:pathLst>
              <a:path w="3259454" h="227964">
                <a:moveTo>
                  <a:pt x="0" y="227723"/>
                </a:moveTo>
                <a:lnTo>
                  <a:pt x="3259454" y="227723"/>
                </a:lnTo>
                <a:lnTo>
                  <a:pt x="3259454" y="0"/>
                </a:lnTo>
                <a:lnTo>
                  <a:pt x="0" y="0"/>
                </a:lnTo>
                <a:lnTo>
                  <a:pt x="0" y="22772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898432" y="1899843"/>
            <a:ext cx="303530" cy="508634"/>
          </a:xfrm>
          <a:custGeom>
            <a:avLst/>
            <a:gdLst/>
            <a:ahLst/>
            <a:cxnLst/>
            <a:rect l="l" t="t" r="r" b="b"/>
            <a:pathLst>
              <a:path w="303530" h="508635">
                <a:moveTo>
                  <a:pt x="303237" y="0"/>
                </a:moveTo>
                <a:lnTo>
                  <a:pt x="0" y="0"/>
                </a:lnTo>
                <a:lnTo>
                  <a:pt x="0" y="508520"/>
                </a:lnTo>
                <a:lnTo>
                  <a:pt x="303237" y="508520"/>
                </a:lnTo>
                <a:lnTo>
                  <a:pt x="30323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57142" y="1859851"/>
            <a:ext cx="303530" cy="548640"/>
          </a:xfrm>
          <a:custGeom>
            <a:avLst/>
            <a:gdLst/>
            <a:ahLst/>
            <a:cxnLst/>
            <a:rect l="l" t="t" r="r" b="b"/>
            <a:pathLst>
              <a:path w="303529" h="548639">
                <a:moveTo>
                  <a:pt x="303225" y="0"/>
                </a:moveTo>
                <a:lnTo>
                  <a:pt x="0" y="0"/>
                </a:lnTo>
                <a:lnTo>
                  <a:pt x="0" y="548500"/>
                </a:lnTo>
                <a:lnTo>
                  <a:pt x="303225" y="548500"/>
                </a:lnTo>
                <a:lnTo>
                  <a:pt x="30322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414608" y="1802549"/>
            <a:ext cx="303530" cy="606425"/>
          </a:xfrm>
          <a:custGeom>
            <a:avLst/>
            <a:gdLst/>
            <a:ahLst/>
            <a:cxnLst/>
            <a:rect l="l" t="t" r="r" b="b"/>
            <a:pathLst>
              <a:path w="303529" h="606425">
                <a:moveTo>
                  <a:pt x="303237" y="0"/>
                </a:moveTo>
                <a:lnTo>
                  <a:pt x="0" y="0"/>
                </a:lnTo>
                <a:lnTo>
                  <a:pt x="0" y="605815"/>
                </a:lnTo>
                <a:lnTo>
                  <a:pt x="303237" y="605815"/>
                </a:lnTo>
                <a:lnTo>
                  <a:pt x="30323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173306" y="1739887"/>
            <a:ext cx="303530" cy="668655"/>
          </a:xfrm>
          <a:custGeom>
            <a:avLst/>
            <a:gdLst/>
            <a:ahLst/>
            <a:cxnLst/>
            <a:rect l="l" t="t" r="r" b="b"/>
            <a:pathLst>
              <a:path w="303529" h="668655">
                <a:moveTo>
                  <a:pt x="303237" y="0"/>
                </a:moveTo>
                <a:lnTo>
                  <a:pt x="0" y="0"/>
                </a:lnTo>
                <a:lnTo>
                  <a:pt x="0" y="668477"/>
                </a:lnTo>
                <a:lnTo>
                  <a:pt x="303237" y="668477"/>
                </a:lnTo>
                <a:lnTo>
                  <a:pt x="30323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930785" y="1699895"/>
            <a:ext cx="303530" cy="708660"/>
          </a:xfrm>
          <a:custGeom>
            <a:avLst/>
            <a:gdLst/>
            <a:ahLst/>
            <a:cxnLst/>
            <a:rect l="l" t="t" r="r" b="b"/>
            <a:pathLst>
              <a:path w="303529" h="708660">
                <a:moveTo>
                  <a:pt x="303212" y="0"/>
                </a:moveTo>
                <a:lnTo>
                  <a:pt x="0" y="0"/>
                </a:lnTo>
                <a:lnTo>
                  <a:pt x="0" y="708469"/>
                </a:lnTo>
                <a:lnTo>
                  <a:pt x="303212" y="708469"/>
                </a:lnTo>
                <a:lnTo>
                  <a:pt x="30321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671330" y="1270495"/>
            <a:ext cx="4548505" cy="227965"/>
          </a:xfrm>
          <a:custGeom>
            <a:avLst/>
            <a:gdLst/>
            <a:ahLst/>
            <a:cxnLst/>
            <a:rect l="l" t="t" r="r" b="b"/>
            <a:pathLst>
              <a:path w="4548505" h="227965">
                <a:moveTo>
                  <a:pt x="4548505" y="227736"/>
                </a:moveTo>
                <a:lnTo>
                  <a:pt x="0" y="227736"/>
                </a:lnTo>
                <a:lnTo>
                  <a:pt x="0" y="0"/>
                </a:lnTo>
                <a:lnTo>
                  <a:pt x="4548505" y="0"/>
                </a:lnTo>
                <a:lnTo>
                  <a:pt x="4548505" y="227736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2434589" y="1177928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34589" y="1659073"/>
            <a:ext cx="199390" cy="603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740"/>
              </a:spcBef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50"/>
              </a:spcBef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34589" y="1426300"/>
            <a:ext cx="199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56223" y="235953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13415" y="1489198"/>
            <a:ext cx="139700" cy="6915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Million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eople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251602" y="1190652"/>
            <a:ext cx="281305" cy="36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51602" y="2137078"/>
            <a:ext cx="223520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51602" y="1665255"/>
            <a:ext cx="223520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611829" y="1305269"/>
            <a:ext cx="139700" cy="111442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689483" y="1640801"/>
            <a:ext cx="303530" cy="767715"/>
          </a:xfrm>
          <a:custGeom>
            <a:avLst/>
            <a:gdLst/>
            <a:ahLst/>
            <a:cxnLst/>
            <a:rect l="l" t="t" r="r" b="b"/>
            <a:pathLst>
              <a:path w="303529" h="767714">
                <a:moveTo>
                  <a:pt x="0" y="0"/>
                </a:moveTo>
                <a:lnTo>
                  <a:pt x="303225" y="0"/>
                </a:lnTo>
                <a:lnTo>
                  <a:pt x="303225" y="767562"/>
                </a:lnTo>
                <a:lnTo>
                  <a:pt x="0" y="767562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33653" y="1640801"/>
            <a:ext cx="53340" cy="25400"/>
          </a:xfrm>
          <a:custGeom>
            <a:avLst/>
            <a:gdLst/>
            <a:ahLst/>
            <a:cxnLst/>
            <a:rect l="l" t="t" r="r" b="b"/>
            <a:pathLst>
              <a:path w="53340" h="25400">
                <a:moveTo>
                  <a:pt x="0" y="0"/>
                </a:moveTo>
                <a:lnTo>
                  <a:pt x="53225" y="2481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766618" y="1640801"/>
            <a:ext cx="220345" cy="102870"/>
          </a:xfrm>
          <a:custGeom>
            <a:avLst/>
            <a:gdLst/>
            <a:ahLst/>
            <a:cxnLst/>
            <a:rect l="l" t="t" r="r" b="b"/>
            <a:pathLst>
              <a:path w="220345" h="102869">
                <a:moveTo>
                  <a:pt x="0" y="0"/>
                </a:moveTo>
                <a:lnTo>
                  <a:pt x="220260" y="10270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689483" y="1682717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689483" y="1760608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689483" y="1838500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6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689483" y="1916377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689483" y="1994277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689483" y="2072159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689483" y="2150041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689483" y="2227932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689483" y="2305810"/>
            <a:ext cx="220345" cy="102870"/>
          </a:xfrm>
          <a:custGeom>
            <a:avLst/>
            <a:gdLst/>
            <a:ahLst/>
            <a:cxnLst/>
            <a:rect l="l" t="t" r="r" b="b"/>
            <a:pathLst>
              <a:path w="220345" h="102869">
                <a:moveTo>
                  <a:pt x="0" y="0"/>
                </a:moveTo>
                <a:lnTo>
                  <a:pt x="219931" y="10255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689483" y="2383704"/>
            <a:ext cx="53340" cy="24765"/>
          </a:xfrm>
          <a:custGeom>
            <a:avLst/>
            <a:gdLst/>
            <a:ahLst/>
            <a:cxnLst/>
            <a:rect l="l" t="t" r="r" b="b"/>
            <a:pathLst>
              <a:path w="53340" h="24764">
                <a:moveTo>
                  <a:pt x="0" y="0"/>
                </a:moveTo>
                <a:lnTo>
                  <a:pt x="52885" y="246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933653" y="1640801"/>
            <a:ext cx="53340" cy="25400"/>
          </a:xfrm>
          <a:custGeom>
            <a:avLst/>
            <a:gdLst/>
            <a:ahLst/>
            <a:cxnLst/>
            <a:rect l="l" t="t" r="r" b="b"/>
            <a:pathLst>
              <a:path w="53340" h="25400">
                <a:moveTo>
                  <a:pt x="0" y="0"/>
                </a:moveTo>
                <a:lnTo>
                  <a:pt x="53225" y="2481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766618" y="1640801"/>
            <a:ext cx="220345" cy="102870"/>
          </a:xfrm>
          <a:custGeom>
            <a:avLst/>
            <a:gdLst/>
            <a:ahLst/>
            <a:cxnLst/>
            <a:rect l="l" t="t" r="r" b="b"/>
            <a:pathLst>
              <a:path w="220345" h="102869">
                <a:moveTo>
                  <a:pt x="0" y="0"/>
                </a:moveTo>
                <a:lnTo>
                  <a:pt x="220260" y="10270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689483" y="1682717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689483" y="1760608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689483" y="1838500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6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689483" y="1916377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689483" y="1994277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689483" y="2072159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689483" y="2150041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689483" y="2227932"/>
            <a:ext cx="297815" cy="139065"/>
          </a:xfrm>
          <a:custGeom>
            <a:avLst/>
            <a:gdLst/>
            <a:ahLst/>
            <a:cxnLst/>
            <a:rect l="l" t="t" r="r" b="b"/>
            <a:pathLst>
              <a:path w="297815" h="139064">
                <a:moveTo>
                  <a:pt x="0" y="0"/>
                </a:moveTo>
                <a:lnTo>
                  <a:pt x="297395" y="13867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689483" y="2305810"/>
            <a:ext cx="220345" cy="102870"/>
          </a:xfrm>
          <a:custGeom>
            <a:avLst/>
            <a:gdLst/>
            <a:ahLst/>
            <a:cxnLst/>
            <a:rect l="l" t="t" r="r" b="b"/>
            <a:pathLst>
              <a:path w="220345" h="102869">
                <a:moveTo>
                  <a:pt x="0" y="0"/>
                </a:moveTo>
                <a:lnTo>
                  <a:pt x="219931" y="10255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050127" y="1929575"/>
            <a:ext cx="2757805" cy="28575"/>
          </a:xfrm>
          <a:custGeom>
            <a:avLst/>
            <a:gdLst/>
            <a:ahLst/>
            <a:cxnLst/>
            <a:rect l="l" t="t" r="r" b="b"/>
            <a:pathLst>
              <a:path w="2757804" h="28575">
                <a:moveTo>
                  <a:pt x="0" y="28141"/>
                </a:moveTo>
                <a:lnTo>
                  <a:pt x="2757298" y="28141"/>
                </a:lnTo>
                <a:lnTo>
                  <a:pt x="2757298" y="0"/>
                </a:lnTo>
                <a:lnTo>
                  <a:pt x="0" y="0"/>
                </a:lnTo>
                <a:lnTo>
                  <a:pt x="0" y="28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50127" y="1929575"/>
            <a:ext cx="3784600" cy="38735"/>
          </a:xfrm>
          <a:custGeom>
            <a:avLst/>
            <a:gdLst/>
            <a:ahLst/>
            <a:cxnLst/>
            <a:rect l="l" t="t" r="r" b="b"/>
            <a:pathLst>
              <a:path w="3784600" h="38735">
                <a:moveTo>
                  <a:pt x="0" y="0"/>
                </a:moveTo>
                <a:lnTo>
                  <a:pt x="757643" y="13055"/>
                </a:lnTo>
                <a:lnTo>
                  <a:pt x="1513903" y="10795"/>
                </a:lnTo>
                <a:lnTo>
                  <a:pt x="2270163" y="20459"/>
                </a:lnTo>
                <a:lnTo>
                  <a:pt x="3026410" y="32384"/>
                </a:lnTo>
                <a:lnTo>
                  <a:pt x="3784066" y="38620"/>
                </a:lnTo>
              </a:path>
            </a:pathLst>
          </a:custGeom>
          <a:ln w="27432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057221" y="1929358"/>
            <a:ext cx="2757805" cy="28575"/>
          </a:xfrm>
          <a:custGeom>
            <a:avLst/>
            <a:gdLst/>
            <a:ahLst/>
            <a:cxnLst/>
            <a:rect l="l" t="t" r="r" b="b"/>
            <a:pathLst>
              <a:path w="2757804" h="28575">
                <a:moveTo>
                  <a:pt x="0" y="28141"/>
                </a:moveTo>
                <a:lnTo>
                  <a:pt x="2757298" y="28141"/>
                </a:lnTo>
                <a:lnTo>
                  <a:pt x="2757298" y="0"/>
                </a:lnTo>
                <a:lnTo>
                  <a:pt x="0" y="0"/>
                </a:lnTo>
                <a:lnTo>
                  <a:pt x="0" y="28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057221" y="1929358"/>
            <a:ext cx="3784600" cy="38735"/>
          </a:xfrm>
          <a:custGeom>
            <a:avLst/>
            <a:gdLst/>
            <a:ahLst/>
            <a:cxnLst/>
            <a:rect l="l" t="t" r="r" b="b"/>
            <a:pathLst>
              <a:path w="3784600" h="38735">
                <a:moveTo>
                  <a:pt x="0" y="0"/>
                </a:moveTo>
                <a:lnTo>
                  <a:pt x="757643" y="13055"/>
                </a:lnTo>
                <a:lnTo>
                  <a:pt x="1513903" y="10795"/>
                </a:lnTo>
                <a:lnTo>
                  <a:pt x="2270163" y="20459"/>
                </a:lnTo>
                <a:lnTo>
                  <a:pt x="3026410" y="32384"/>
                </a:lnTo>
                <a:lnTo>
                  <a:pt x="3784066" y="3862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2006072" y="473472"/>
            <a:ext cx="88391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738884" y="634504"/>
            <a:ext cx="2319655" cy="2839720"/>
          </a:xfrm>
          <a:custGeom>
            <a:avLst/>
            <a:gdLst/>
            <a:ahLst/>
            <a:cxnLst/>
            <a:rect l="l" t="t" r="r" b="b"/>
            <a:pathLst>
              <a:path w="2319654" h="2839720">
                <a:moveTo>
                  <a:pt x="2319515" y="2839211"/>
                </a:moveTo>
                <a:lnTo>
                  <a:pt x="0" y="2839211"/>
                </a:lnTo>
                <a:lnTo>
                  <a:pt x="0" y="0"/>
                </a:lnTo>
                <a:lnTo>
                  <a:pt x="2319515" y="0"/>
                </a:lnTo>
                <a:lnTo>
                  <a:pt x="2319515" y="28392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817905" y="1532180"/>
            <a:ext cx="764540" cy="764540"/>
          </a:xfrm>
          <a:custGeom>
            <a:avLst/>
            <a:gdLst/>
            <a:ahLst/>
            <a:cxnLst/>
            <a:rect l="l" t="t" r="r" b="b"/>
            <a:pathLst>
              <a:path w="764540" h="764539">
                <a:moveTo>
                  <a:pt x="368338" y="0"/>
                </a:moveTo>
                <a:lnTo>
                  <a:pt x="0" y="368338"/>
                </a:lnTo>
                <a:lnTo>
                  <a:pt x="396024" y="764362"/>
                </a:lnTo>
                <a:lnTo>
                  <a:pt x="764362" y="396036"/>
                </a:lnTo>
                <a:lnTo>
                  <a:pt x="36833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047228" y="891552"/>
            <a:ext cx="2011680" cy="2484755"/>
          </a:xfrm>
          <a:custGeom>
            <a:avLst/>
            <a:gdLst/>
            <a:ahLst/>
            <a:cxnLst/>
            <a:rect l="l" t="t" r="r" b="b"/>
            <a:pathLst>
              <a:path w="2011679" h="2484754">
                <a:moveTo>
                  <a:pt x="0" y="2484246"/>
                </a:moveTo>
                <a:lnTo>
                  <a:pt x="2011172" y="2484246"/>
                </a:lnTo>
                <a:lnTo>
                  <a:pt x="2011172" y="0"/>
                </a:lnTo>
                <a:lnTo>
                  <a:pt x="0" y="0"/>
                </a:lnTo>
                <a:lnTo>
                  <a:pt x="0" y="2484246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047240" y="676922"/>
            <a:ext cx="2011680" cy="214629"/>
          </a:xfrm>
          <a:custGeom>
            <a:avLst/>
            <a:gdLst/>
            <a:ahLst/>
            <a:cxnLst/>
            <a:rect l="l" t="t" r="r" b="b"/>
            <a:pathLst>
              <a:path w="2011679" h="214630">
                <a:moveTo>
                  <a:pt x="0" y="214629"/>
                </a:moveTo>
                <a:lnTo>
                  <a:pt x="2011159" y="214629"/>
                </a:lnTo>
                <a:lnTo>
                  <a:pt x="2011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8577276" y="701668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34925" y="746125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8119478" y="936326"/>
            <a:ext cx="1766570" cy="238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123.3 million people, or 39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wth in these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a 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than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as a whole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1970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2010. The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34.8 million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people, a 39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while the 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52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the same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period.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545387" y="6683959"/>
            <a:ext cx="9144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102" name="object 102"/>
          <p:cNvGraphicFramePr>
            <a:graphicFrameLocks noGrp="1"/>
          </p:cNvGraphicFramePr>
          <p:nvPr/>
        </p:nvGraphicFramePr>
        <p:xfrm>
          <a:off x="2898432" y="1899843"/>
          <a:ext cx="4094479" cy="68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706"/>
                <a:gridCol w="442004"/>
                <a:gridCol w="315192"/>
                <a:gridCol w="442273"/>
                <a:gridCol w="315253"/>
                <a:gridCol w="443444"/>
                <a:gridCol w="325328"/>
                <a:gridCol w="432150"/>
                <a:gridCol w="323921"/>
                <a:gridCol w="434776"/>
                <a:gridCol w="303225"/>
              </a:tblGrid>
              <a:tr h="28051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</a:tr>
              <a:tr h="227869"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1F2349"/>
                    </a:solidFill>
                  </a:tcPr>
                </a:tc>
              </a:tr>
              <a:tr h="17457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28" y="0"/>
            <a:ext cx="10043160" cy="461009"/>
          </a:xfrm>
          <a:custGeom>
            <a:avLst/>
            <a:gdLst/>
            <a:ahLst/>
            <a:cxnLst/>
            <a:rect l="l" t="t" r="r" b="b"/>
            <a:pathLst>
              <a:path w="10043160" h="461009">
                <a:moveTo>
                  <a:pt x="0" y="460692"/>
                </a:moveTo>
                <a:lnTo>
                  <a:pt x="10043071" y="460692"/>
                </a:lnTo>
                <a:lnTo>
                  <a:pt x="10043071" y="0"/>
                </a:lnTo>
                <a:lnTo>
                  <a:pt x="0" y="0"/>
                </a:lnTo>
                <a:lnTo>
                  <a:pt x="0" y="460692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64" y="0"/>
            <a:ext cx="0" cy="461009"/>
          </a:xfrm>
          <a:custGeom>
            <a:avLst/>
            <a:gdLst/>
            <a:ahLst/>
            <a:cxnLst/>
            <a:rect l="l" t="t" r="r" b="b"/>
            <a:pathLst>
              <a:path w="0" h="461009">
                <a:moveTo>
                  <a:pt x="0" y="0"/>
                </a:moveTo>
                <a:lnTo>
                  <a:pt x="0" y="460692"/>
                </a:lnTo>
              </a:path>
            </a:pathLst>
          </a:custGeom>
          <a:ln w="15328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858000"/>
            <a:ext cx="1981835" cy="914400"/>
          </a:xfrm>
          <a:custGeom>
            <a:avLst/>
            <a:gdLst/>
            <a:ahLst/>
            <a:cxnLst/>
            <a:rect l="l" t="t" r="r" b="b"/>
            <a:pathLst>
              <a:path w="1981835" h="914400">
                <a:moveTo>
                  <a:pt x="0" y="914399"/>
                </a:moveTo>
                <a:lnTo>
                  <a:pt x="1981365" y="914400"/>
                </a:lnTo>
                <a:lnTo>
                  <a:pt x="198136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60692"/>
            <a:ext cx="1981835" cy="4397375"/>
          </a:xfrm>
          <a:custGeom>
            <a:avLst/>
            <a:gdLst/>
            <a:ahLst/>
            <a:cxnLst/>
            <a:rect l="l" t="t" r="r" b="b"/>
            <a:pathLst>
              <a:path w="1981835" h="4397375">
                <a:moveTo>
                  <a:pt x="0" y="4397057"/>
                </a:moveTo>
                <a:lnTo>
                  <a:pt x="1981365" y="4397057"/>
                </a:lnTo>
                <a:lnTo>
                  <a:pt x="1981365" y="0"/>
                </a:lnTo>
                <a:lnTo>
                  <a:pt x="0" y="0"/>
                </a:lnTo>
                <a:lnTo>
                  <a:pt x="0" y="4397057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81366" y="730885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 h="0">
                <a:moveTo>
                  <a:pt x="0" y="0"/>
                </a:moveTo>
                <a:lnTo>
                  <a:pt x="8077033" y="0"/>
                </a:lnTo>
              </a:path>
            </a:pathLst>
          </a:custGeom>
          <a:ln w="635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60692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214629"/>
                </a:moveTo>
                <a:lnTo>
                  <a:pt x="0" y="0"/>
                </a:lnTo>
                <a:lnTo>
                  <a:pt x="0" y="21462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81365" y="460692"/>
            <a:ext cx="8077034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96185" y="4691011"/>
            <a:ext cx="4071620" cy="300990"/>
          </a:xfrm>
          <a:custGeom>
            <a:avLst/>
            <a:gdLst/>
            <a:ahLst/>
            <a:cxnLst/>
            <a:rect l="l" t="t" r="r" b="b"/>
            <a:pathLst>
              <a:path w="4071620" h="300989">
                <a:moveTo>
                  <a:pt x="4071073" y="300913"/>
                </a:moveTo>
                <a:lnTo>
                  <a:pt x="0" y="300913"/>
                </a:lnTo>
                <a:lnTo>
                  <a:pt x="0" y="0"/>
                </a:lnTo>
                <a:lnTo>
                  <a:pt x="4071073" y="0"/>
                </a:lnTo>
                <a:lnTo>
                  <a:pt x="4071073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96185" y="6543750"/>
            <a:ext cx="4071620" cy="300990"/>
          </a:xfrm>
          <a:custGeom>
            <a:avLst/>
            <a:gdLst/>
            <a:ahLst/>
            <a:cxnLst/>
            <a:rect l="l" t="t" r="r" b="b"/>
            <a:pathLst>
              <a:path w="4071620" h="300990">
                <a:moveTo>
                  <a:pt x="4071073" y="300913"/>
                </a:moveTo>
                <a:lnTo>
                  <a:pt x="0" y="300913"/>
                </a:lnTo>
                <a:lnTo>
                  <a:pt x="0" y="0"/>
                </a:lnTo>
                <a:lnTo>
                  <a:pt x="4071073" y="0"/>
                </a:lnTo>
                <a:lnTo>
                  <a:pt x="4071073" y="30091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51777" y="5917463"/>
            <a:ext cx="115570" cy="314325"/>
          </a:xfrm>
          <a:custGeom>
            <a:avLst/>
            <a:gdLst/>
            <a:ahLst/>
            <a:cxnLst/>
            <a:rect l="l" t="t" r="r" b="b"/>
            <a:pathLst>
              <a:path w="115570" h="314325">
                <a:moveTo>
                  <a:pt x="0" y="314071"/>
                </a:moveTo>
                <a:lnTo>
                  <a:pt x="115481" y="314071"/>
                </a:lnTo>
                <a:lnTo>
                  <a:pt x="115481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42838" y="5917463"/>
            <a:ext cx="218440" cy="314325"/>
          </a:xfrm>
          <a:custGeom>
            <a:avLst/>
            <a:gdLst/>
            <a:ahLst/>
            <a:cxnLst/>
            <a:rect l="l" t="t" r="r" b="b"/>
            <a:pathLst>
              <a:path w="218439" h="314325">
                <a:moveTo>
                  <a:pt x="0" y="314071"/>
                </a:moveTo>
                <a:lnTo>
                  <a:pt x="218312" y="314071"/>
                </a:lnTo>
                <a:lnTo>
                  <a:pt x="218312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33872" y="5917463"/>
            <a:ext cx="218440" cy="314325"/>
          </a:xfrm>
          <a:custGeom>
            <a:avLst/>
            <a:gdLst/>
            <a:ahLst/>
            <a:cxnLst/>
            <a:rect l="l" t="t" r="r" b="b"/>
            <a:pathLst>
              <a:path w="218439" h="314325">
                <a:moveTo>
                  <a:pt x="0" y="314071"/>
                </a:moveTo>
                <a:lnTo>
                  <a:pt x="218338" y="314071"/>
                </a:lnTo>
                <a:lnTo>
                  <a:pt x="218338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24933" y="5917463"/>
            <a:ext cx="218440" cy="314325"/>
          </a:xfrm>
          <a:custGeom>
            <a:avLst/>
            <a:gdLst/>
            <a:ahLst/>
            <a:cxnLst/>
            <a:rect l="l" t="t" r="r" b="b"/>
            <a:pathLst>
              <a:path w="218439" h="314325">
                <a:moveTo>
                  <a:pt x="0" y="314071"/>
                </a:moveTo>
                <a:lnTo>
                  <a:pt x="218325" y="314071"/>
                </a:lnTo>
                <a:lnTo>
                  <a:pt x="218325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15980" y="5917463"/>
            <a:ext cx="217170" cy="314325"/>
          </a:xfrm>
          <a:custGeom>
            <a:avLst/>
            <a:gdLst/>
            <a:ahLst/>
            <a:cxnLst/>
            <a:rect l="l" t="t" r="r" b="b"/>
            <a:pathLst>
              <a:path w="217170" h="314325">
                <a:moveTo>
                  <a:pt x="0" y="314071"/>
                </a:moveTo>
                <a:lnTo>
                  <a:pt x="216865" y="314071"/>
                </a:lnTo>
                <a:lnTo>
                  <a:pt x="216865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96185" y="5917463"/>
            <a:ext cx="1628139" cy="314325"/>
          </a:xfrm>
          <a:custGeom>
            <a:avLst/>
            <a:gdLst/>
            <a:ahLst/>
            <a:cxnLst/>
            <a:rect l="l" t="t" r="r" b="b"/>
            <a:pathLst>
              <a:path w="1628139" h="314325">
                <a:moveTo>
                  <a:pt x="0" y="314071"/>
                </a:moveTo>
                <a:lnTo>
                  <a:pt x="1627708" y="314071"/>
                </a:lnTo>
                <a:lnTo>
                  <a:pt x="1627708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51777" y="5304231"/>
            <a:ext cx="115570" cy="314325"/>
          </a:xfrm>
          <a:custGeom>
            <a:avLst/>
            <a:gdLst/>
            <a:ahLst/>
            <a:cxnLst/>
            <a:rect l="l" t="t" r="r" b="b"/>
            <a:pathLst>
              <a:path w="115570" h="314325">
                <a:moveTo>
                  <a:pt x="0" y="314071"/>
                </a:moveTo>
                <a:lnTo>
                  <a:pt x="115481" y="314071"/>
                </a:lnTo>
                <a:lnTo>
                  <a:pt x="115481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42838" y="5304231"/>
            <a:ext cx="218440" cy="314325"/>
          </a:xfrm>
          <a:custGeom>
            <a:avLst/>
            <a:gdLst/>
            <a:ahLst/>
            <a:cxnLst/>
            <a:rect l="l" t="t" r="r" b="b"/>
            <a:pathLst>
              <a:path w="218439" h="314325">
                <a:moveTo>
                  <a:pt x="0" y="314071"/>
                </a:moveTo>
                <a:lnTo>
                  <a:pt x="218312" y="314071"/>
                </a:lnTo>
                <a:lnTo>
                  <a:pt x="218312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33872" y="5304231"/>
            <a:ext cx="363220" cy="314325"/>
          </a:xfrm>
          <a:custGeom>
            <a:avLst/>
            <a:gdLst/>
            <a:ahLst/>
            <a:cxnLst/>
            <a:rect l="l" t="t" r="r" b="b"/>
            <a:pathLst>
              <a:path w="363220" h="314325">
                <a:moveTo>
                  <a:pt x="0" y="314071"/>
                </a:moveTo>
                <a:lnTo>
                  <a:pt x="362927" y="314071"/>
                </a:lnTo>
                <a:lnTo>
                  <a:pt x="362927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24933" y="5304231"/>
            <a:ext cx="363220" cy="314325"/>
          </a:xfrm>
          <a:custGeom>
            <a:avLst/>
            <a:gdLst/>
            <a:ahLst/>
            <a:cxnLst/>
            <a:rect l="l" t="t" r="r" b="b"/>
            <a:pathLst>
              <a:path w="363220" h="314325">
                <a:moveTo>
                  <a:pt x="0" y="314071"/>
                </a:moveTo>
                <a:lnTo>
                  <a:pt x="362915" y="314071"/>
                </a:lnTo>
                <a:lnTo>
                  <a:pt x="362915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96185" y="5304231"/>
            <a:ext cx="2282825" cy="314325"/>
          </a:xfrm>
          <a:custGeom>
            <a:avLst/>
            <a:gdLst/>
            <a:ahLst/>
            <a:cxnLst/>
            <a:rect l="l" t="t" r="r" b="b"/>
            <a:pathLst>
              <a:path w="2282825" h="314325">
                <a:moveTo>
                  <a:pt x="0" y="314071"/>
                </a:moveTo>
                <a:lnTo>
                  <a:pt x="2282710" y="314071"/>
                </a:lnTo>
                <a:lnTo>
                  <a:pt x="2282710" y="0"/>
                </a:lnTo>
                <a:lnTo>
                  <a:pt x="0" y="0"/>
                </a:lnTo>
                <a:lnTo>
                  <a:pt x="0" y="314071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97061" y="6465557"/>
            <a:ext cx="146050" cy="78740"/>
          </a:xfrm>
          <a:custGeom>
            <a:avLst/>
            <a:gdLst/>
            <a:ahLst/>
            <a:cxnLst/>
            <a:rect l="l" t="t" r="r" b="b"/>
            <a:pathLst>
              <a:path w="146050" h="78740">
                <a:moveTo>
                  <a:pt x="146024" y="0"/>
                </a:moveTo>
                <a:lnTo>
                  <a:pt x="0" y="0"/>
                </a:lnTo>
                <a:lnTo>
                  <a:pt x="0" y="78473"/>
                </a:lnTo>
                <a:lnTo>
                  <a:pt x="146024" y="78473"/>
                </a:lnTo>
                <a:lnTo>
                  <a:pt x="14602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06013" y="6544030"/>
            <a:ext cx="146050" cy="105410"/>
          </a:xfrm>
          <a:custGeom>
            <a:avLst/>
            <a:gdLst/>
            <a:ahLst/>
            <a:cxnLst/>
            <a:rect l="l" t="t" r="r" b="b"/>
            <a:pathLst>
              <a:path w="146050" h="105409">
                <a:moveTo>
                  <a:pt x="146037" y="0"/>
                </a:moveTo>
                <a:lnTo>
                  <a:pt x="0" y="0"/>
                </a:lnTo>
                <a:lnTo>
                  <a:pt x="0" y="105067"/>
                </a:lnTo>
                <a:lnTo>
                  <a:pt x="146037" y="105067"/>
                </a:lnTo>
                <a:lnTo>
                  <a:pt x="14603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14966" y="6222149"/>
            <a:ext cx="146050" cy="321945"/>
          </a:xfrm>
          <a:custGeom>
            <a:avLst/>
            <a:gdLst/>
            <a:ahLst/>
            <a:cxnLst/>
            <a:rect l="l" t="t" r="r" b="b"/>
            <a:pathLst>
              <a:path w="146050" h="321945">
                <a:moveTo>
                  <a:pt x="146037" y="0"/>
                </a:moveTo>
                <a:lnTo>
                  <a:pt x="0" y="0"/>
                </a:lnTo>
                <a:lnTo>
                  <a:pt x="0" y="321881"/>
                </a:lnTo>
                <a:lnTo>
                  <a:pt x="146037" y="321881"/>
                </a:lnTo>
                <a:lnTo>
                  <a:pt x="146037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23893" y="5745988"/>
            <a:ext cx="146050" cy="798195"/>
          </a:xfrm>
          <a:custGeom>
            <a:avLst/>
            <a:gdLst/>
            <a:ahLst/>
            <a:cxnLst/>
            <a:rect l="l" t="t" r="r" b="b"/>
            <a:pathLst>
              <a:path w="146050" h="798195">
                <a:moveTo>
                  <a:pt x="146062" y="0"/>
                </a:moveTo>
                <a:lnTo>
                  <a:pt x="0" y="0"/>
                </a:lnTo>
                <a:lnTo>
                  <a:pt x="0" y="798029"/>
                </a:lnTo>
                <a:lnTo>
                  <a:pt x="146062" y="798029"/>
                </a:lnTo>
                <a:lnTo>
                  <a:pt x="14606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32845" y="5587720"/>
            <a:ext cx="146050" cy="956310"/>
          </a:xfrm>
          <a:custGeom>
            <a:avLst/>
            <a:gdLst/>
            <a:ahLst/>
            <a:cxnLst/>
            <a:rect l="l" t="t" r="r" b="b"/>
            <a:pathLst>
              <a:path w="146050" h="956309">
                <a:moveTo>
                  <a:pt x="146050" y="0"/>
                </a:moveTo>
                <a:lnTo>
                  <a:pt x="0" y="0"/>
                </a:lnTo>
                <a:lnTo>
                  <a:pt x="0" y="956310"/>
                </a:lnTo>
                <a:lnTo>
                  <a:pt x="146050" y="956310"/>
                </a:lnTo>
                <a:lnTo>
                  <a:pt x="14605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43258" y="5398858"/>
            <a:ext cx="144780" cy="1145540"/>
          </a:xfrm>
          <a:custGeom>
            <a:avLst/>
            <a:gdLst/>
            <a:ahLst/>
            <a:cxnLst/>
            <a:rect l="l" t="t" r="r" b="b"/>
            <a:pathLst>
              <a:path w="144779" h="1145540">
                <a:moveTo>
                  <a:pt x="144602" y="0"/>
                </a:moveTo>
                <a:lnTo>
                  <a:pt x="0" y="0"/>
                </a:lnTo>
                <a:lnTo>
                  <a:pt x="0" y="1145171"/>
                </a:lnTo>
                <a:lnTo>
                  <a:pt x="144602" y="1145171"/>
                </a:lnTo>
                <a:lnTo>
                  <a:pt x="14460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52211" y="5348313"/>
            <a:ext cx="144780" cy="1195705"/>
          </a:xfrm>
          <a:custGeom>
            <a:avLst/>
            <a:gdLst/>
            <a:ahLst/>
            <a:cxnLst/>
            <a:rect l="l" t="t" r="r" b="b"/>
            <a:pathLst>
              <a:path w="144779" h="1195704">
                <a:moveTo>
                  <a:pt x="144589" y="0"/>
                </a:moveTo>
                <a:lnTo>
                  <a:pt x="0" y="0"/>
                </a:lnTo>
                <a:lnTo>
                  <a:pt x="0" y="1195717"/>
                </a:lnTo>
                <a:lnTo>
                  <a:pt x="144589" y="1195717"/>
                </a:lnTo>
                <a:lnTo>
                  <a:pt x="14458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61151" y="5174081"/>
            <a:ext cx="144780" cy="1370330"/>
          </a:xfrm>
          <a:custGeom>
            <a:avLst/>
            <a:gdLst/>
            <a:ahLst/>
            <a:cxnLst/>
            <a:rect l="l" t="t" r="r" b="b"/>
            <a:pathLst>
              <a:path w="144779" h="1370329">
                <a:moveTo>
                  <a:pt x="144589" y="0"/>
                </a:moveTo>
                <a:lnTo>
                  <a:pt x="0" y="0"/>
                </a:lnTo>
                <a:lnTo>
                  <a:pt x="0" y="1369948"/>
                </a:lnTo>
                <a:lnTo>
                  <a:pt x="144589" y="1369948"/>
                </a:lnTo>
                <a:lnTo>
                  <a:pt x="14458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43085" y="6123724"/>
            <a:ext cx="144780" cy="420370"/>
          </a:xfrm>
          <a:custGeom>
            <a:avLst/>
            <a:gdLst/>
            <a:ahLst/>
            <a:cxnLst/>
            <a:rect l="l" t="t" r="r" b="b"/>
            <a:pathLst>
              <a:path w="144780" h="420370">
                <a:moveTo>
                  <a:pt x="144589" y="0"/>
                </a:moveTo>
                <a:lnTo>
                  <a:pt x="0" y="0"/>
                </a:lnTo>
                <a:lnTo>
                  <a:pt x="0" y="420306"/>
                </a:lnTo>
                <a:lnTo>
                  <a:pt x="144589" y="420306"/>
                </a:lnTo>
                <a:lnTo>
                  <a:pt x="14458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52050" y="6413677"/>
            <a:ext cx="144780" cy="130810"/>
          </a:xfrm>
          <a:custGeom>
            <a:avLst/>
            <a:gdLst/>
            <a:ahLst/>
            <a:cxnLst/>
            <a:rect l="l" t="t" r="r" b="b"/>
            <a:pathLst>
              <a:path w="144779" h="130809">
                <a:moveTo>
                  <a:pt x="144589" y="0"/>
                </a:moveTo>
                <a:lnTo>
                  <a:pt x="0" y="0"/>
                </a:lnTo>
                <a:lnTo>
                  <a:pt x="0" y="130352"/>
                </a:lnTo>
                <a:lnTo>
                  <a:pt x="144589" y="130352"/>
                </a:lnTo>
                <a:lnTo>
                  <a:pt x="14458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61003" y="5952159"/>
            <a:ext cx="144780" cy="592455"/>
          </a:xfrm>
          <a:custGeom>
            <a:avLst/>
            <a:gdLst/>
            <a:ahLst/>
            <a:cxnLst/>
            <a:rect l="l" t="t" r="r" b="b"/>
            <a:pathLst>
              <a:path w="144779" h="592454">
                <a:moveTo>
                  <a:pt x="144589" y="0"/>
                </a:moveTo>
                <a:lnTo>
                  <a:pt x="0" y="0"/>
                </a:lnTo>
                <a:lnTo>
                  <a:pt x="0" y="591870"/>
                </a:lnTo>
                <a:lnTo>
                  <a:pt x="144589" y="591870"/>
                </a:lnTo>
                <a:lnTo>
                  <a:pt x="14458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69956" y="5382907"/>
            <a:ext cx="146050" cy="1161415"/>
          </a:xfrm>
          <a:custGeom>
            <a:avLst/>
            <a:gdLst/>
            <a:ahLst/>
            <a:cxnLst/>
            <a:rect l="l" t="t" r="r" b="b"/>
            <a:pathLst>
              <a:path w="146050" h="1161415">
                <a:moveTo>
                  <a:pt x="146024" y="0"/>
                </a:moveTo>
                <a:lnTo>
                  <a:pt x="0" y="0"/>
                </a:lnTo>
                <a:lnTo>
                  <a:pt x="0" y="1161122"/>
                </a:lnTo>
                <a:lnTo>
                  <a:pt x="146024" y="1161122"/>
                </a:lnTo>
                <a:lnTo>
                  <a:pt x="146024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78895" y="5171427"/>
            <a:ext cx="146050" cy="1372870"/>
          </a:xfrm>
          <a:custGeom>
            <a:avLst/>
            <a:gdLst/>
            <a:ahLst/>
            <a:cxnLst/>
            <a:rect l="l" t="t" r="r" b="b"/>
            <a:pathLst>
              <a:path w="146050" h="1372870">
                <a:moveTo>
                  <a:pt x="146037" y="0"/>
                </a:moveTo>
                <a:lnTo>
                  <a:pt x="0" y="0"/>
                </a:lnTo>
                <a:lnTo>
                  <a:pt x="0" y="1372603"/>
                </a:lnTo>
                <a:lnTo>
                  <a:pt x="146037" y="1372603"/>
                </a:lnTo>
                <a:lnTo>
                  <a:pt x="146037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87848" y="4857534"/>
            <a:ext cx="146050" cy="1686560"/>
          </a:xfrm>
          <a:custGeom>
            <a:avLst/>
            <a:gdLst/>
            <a:ahLst/>
            <a:cxnLst/>
            <a:rect l="l" t="t" r="r" b="b"/>
            <a:pathLst>
              <a:path w="146050" h="1686559">
                <a:moveTo>
                  <a:pt x="146024" y="0"/>
                </a:moveTo>
                <a:lnTo>
                  <a:pt x="0" y="0"/>
                </a:lnTo>
                <a:lnTo>
                  <a:pt x="0" y="1686496"/>
                </a:lnTo>
                <a:lnTo>
                  <a:pt x="146024" y="1686496"/>
                </a:lnTo>
                <a:lnTo>
                  <a:pt x="146024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96800" y="4873497"/>
            <a:ext cx="146050" cy="1670685"/>
          </a:xfrm>
          <a:custGeom>
            <a:avLst/>
            <a:gdLst/>
            <a:ahLst/>
            <a:cxnLst/>
            <a:rect l="l" t="t" r="r" b="b"/>
            <a:pathLst>
              <a:path w="146050" h="1670684">
                <a:moveTo>
                  <a:pt x="146037" y="0"/>
                </a:moveTo>
                <a:lnTo>
                  <a:pt x="0" y="0"/>
                </a:lnTo>
                <a:lnTo>
                  <a:pt x="0" y="1670532"/>
                </a:lnTo>
                <a:lnTo>
                  <a:pt x="146037" y="1670532"/>
                </a:lnTo>
                <a:lnTo>
                  <a:pt x="146037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05740" y="4881473"/>
            <a:ext cx="146050" cy="1663064"/>
          </a:xfrm>
          <a:custGeom>
            <a:avLst/>
            <a:gdLst/>
            <a:ahLst/>
            <a:cxnLst/>
            <a:rect l="l" t="t" r="r" b="b"/>
            <a:pathLst>
              <a:path w="146050" h="1663065">
                <a:moveTo>
                  <a:pt x="146037" y="0"/>
                </a:moveTo>
                <a:lnTo>
                  <a:pt x="0" y="0"/>
                </a:lnTo>
                <a:lnTo>
                  <a:pt x="0" y="1662557"/>
                </a:lnTo>
                <a:lnTo>
                  <a:pt x="146037" y="1662557"/>
                </a:lnTo>
                <a:lnTo>
                  <a:pt x="146037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520622" y="1043343"/>
            <a:ext cx="2538095" cy="2235835"/>
          </a:xfrm>
          <a:custGeom>
            <a:avLst/>
            <a:gdLst/>
            <a:ahLst/>
            <a:cxnLst/>
            <a:rect l="l" t="t" r="r" b="b"/>
            <a:pathLst>
              <a:path w="2538095" h="2235835">
                <a:moveTo>
                  <a:pt x="2537777" y="2235707"/>
                </a:moveTo>
                <a:lnTo>
                  <a:pt x="0" y="2235707"/>
                </a:lnTo>
                <a:lnTo>
                  <a:pt x="0" y="0"/>
                </a:lnTo>
                <a:lnTo>
                  <a:pt x="2537777" y="0"/>
                </a:lnTo>
                <a:lnTo>
                  <a:pt x="2537777" y="22357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599644" y="1809465"/>
            <a:ext cx="764540" cy="764540"/>
          </a:xfrm>
          <a:custGeom>
            <a:avLst/>
            <a:gdLst/>
            <a:ahLst/>
            <a:cxnLst/>
            <a:rect l="l" t="t" r="r" b="b"/>
            <a:pathLst>
              <a:path w="764540" h="764539">
                <a:moveTo>
                  <a:pt x="368338" y="0"/>
                </a:moveTo>
                <a:lnTo>
                  <a:pt x="0" y="368338"/>
                </a:lnTo>
                <a:lnTo>
                  <a:pt x="396024" y="764362"/>
                </a:lnTo>
                <a:lnTo>
                  <a:pt x="764362" y="396036"/>
                </a:lnTo>
                <a:lnTo>
                  <a:pt x="36833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905622" y="1300403"/>
            <a:ext cx="2153285" cy="1883410"/>
          </a:xfrm>
          <a:custGeom>
            <a:avLst/>
            <a:gdLst/>
            <a:ahLst/>
            <a:cxnLst/>
            <a:rect l="l" t="t" r="r" b="b"/>
            <a:pathLst>
              <a:path w="2153284" h="1883410">
                <a:moveTo>
                  <a:pt x="0" y="1883244"/>
                </a:moveTo>
                <a:lnTo>
                  <a:pt x="2152777" y="1883244"/>
                </a:lnTo>
                <a:lnTo>
                  <a:pt x="2152777" y="0"/>
                </a:lnTo>
                <a:lnTo>
                  <a:pt x="0" y="0"/>
                </a:lnTo>
                <a:lnTo>
                  <a:pt x="0" y="1883244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905622" y="1085773"/>
            <a:ext cx="2153285" cy="214629"/>
          </a:xfrm>
          <a:custGeom>
            <a:avLst/>
            <a:gdLst/>
            <a:ahLst/>
            <a:cxnLst/>
            <a:rect l="l" t="t" r="r" b="b"/>
            <a:pathLst>
              <a:path w="2153284" h="214630">
                <a:moveTo>
                  <a:pt x="0" y="214629"/>
                </a:moveTo>
                <a:lnTo>
                  <a:pt x="2152777" y="214629"/>
                </a:lnTo>
                <a:lnTo>
                  <a:pt x="2152777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04787" y="214708"/>
            <a:ext cx="26377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Shorelin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81365" y="3821696"/>
            <a:ext cx="8077034" cy="214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653595" y="4189690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64292" y="2037642"/>
            <a:ext cx="1743710" cy="274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763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ojec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density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2010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2020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cluding Alas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a).</a:t>
            </a:r>
            <a:endParaRPr sz="11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680"/>
              </a:spcBef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89% </a:t>
            </a:r>
            <a:endParaRPr sz="1300">
              <a:latin typeface="Calibri"/>
              <a:cs typeface="Calibri"/>
            </a:endParaRPr>
          </a:p>
          <a:p>
            <a:pPr marL="17145" marR="5080">
              <a:lnSpc>
                <a:spcPts val="1300"/>
              </a:lnSpc>
              <a:spcBef>
                <a:spcPts val="800"/>
              </a:spcBef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the 65 and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older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1970</a:t>
            </a:r>
            <a:endParaRPr sz="1100">
              <a:latin typeface="Calibri"/>
              <a:cs typeface="Calibri"/>
            </a:endParaRPr>
          </a:p>
          <a:p>
            <a:pPr marL="17145" marR="137160">
              <a:lnSpc>
                <a:spcPts val="1300"/>
              </a:lnSpc>
            </a:pP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100%)</a:t>
            </a:r>
            <a:endParaRPr sz="9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625"/>
              </a:spcBef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-4% </a:t>
            </a:r>
            <a:endParaRPr sz="1300">
              <a:latin typeface="Calibri"/>
              <a:cs typeface="Calibri"/>
            </a:endParaRPr>
          </a:p>
          <a:p>
            <a:pPr marL="17145" marR="137160">
              <a:lnSpc>
                <a:spcPts val="1300"/>
              </a:lnSpc>
              <a:spcBef>
                <a:spcPts val="800"/>
              </a:spcBef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chan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in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sons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than 18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 1970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6%)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8916" y="6940550"/>
            <a:ext cx="12884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Chatham, MA. Credit: Louis 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Cafiero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54626" y="4176989"/>
            <a:ext cx="385889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Coa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Coun-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f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 1970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83682" y="4176989"/>
            <a:ext cx="48005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29209" y="474301"/>
            <a:ext cx="15240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Density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47824" y="3834389"/>
            <a:ext cx="3194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76998" y="336308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1970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74903" y="336308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1980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83560" y="336308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1990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83416" y="336308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2000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99784" y="336308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25428" y="3363088"/>
            <a:ext cx="283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05682" y="1808596"/>
            <a:ext cx="139700" cy="1147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sons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er Squa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Mile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53595" y="80898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2559162" y="1184355"/>
            <a:ext cx="219075" cy="2256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450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400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350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300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250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150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1000">
              <a:latin typeface="Calibri"/>
              <a:cs typeface="Calibri"/>
            </a:endParaRPr>
          </a:p>
          <a:p>
            <a:pPr algn="ctr" marL="64135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endParaRPr sz="1000">
              <a:latin typeface="Calibri"/>
              <a:cs typeface="Calibri"/>
            </a:endParaRPr>
          </a:p>
          <a:p>
            <a:pPr algn="ctr" marL="128270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54626" y="796282"/>
            <a:ext cx="35064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Density Chan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f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 1970 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 2020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83682" y="796282"/>
            <a:ext cx="48005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31343" y="3515452"/>
            <a:ext cx="2247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6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3539" y="580382"/>
            <a:ext cx="1711960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 b="1" u="sng">
                <a:solidFill>
                  <a:srgbClr val="FFFFFF"/>
                </a:solidFill>
                <a:latin typeface="Calibri"/>
                <a:cs typeface="Calibri"/>
              </a:rPr>
              <a:t>446</a:t>
            </a:r>
            <a:r>
              <a:rPr dirty="0" sz="1300" spc="-5" b="1" u="sng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u="sng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1100" spc="-20" u="sng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u="sng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/mi</a:t>
            </a:r>
            <a:r>
              <a:rPr dirty="0" baseline="29914" sz="975" spc="-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29914" sz="975">
              <a:latin typeface="Calibri"/>
              <a:cs typeface="Calibri"/>
            </a:endParaRPr>
          </a:p>
          <a:p>
            <a:pPr marL="12700" marR="42545">
              <a:lnSpc>
                <a:spcPts val="1300"/>
              </a:lnSpc>
              <a:spcBef>
                <a:spcPts val="800"/>
              </a:spcBef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density of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2010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cluding Alas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a).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900"/>
              </a:lnSpc>
              <a:spcBef>
                <a:spcPts val="12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105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9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s/mi</a:t>
            </a:r>
            <a:r>
              <a:rPr dirty="0" baseline="33333" sz="750" spc="1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33333" sz="750" spc="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900" spc="-25" i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cluding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 Alas</a:t>
            </a:r>
            <a:r>
              <a:rPr dirty="0" sz="900" spc="-30" i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900" spc="-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4292" y="1751892"/>
            <a:ext cx="71310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s/mi</a:t>
            </a:r>
            <a:r>
              <a:rPr dirty="0" baseline="29914" sz="975" spc="-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29914" sz="975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77001" y="1939784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5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159309" y="3135757"/>
            <a:ext cx="311150" cy="214629"/>
          </a:xfrm>
          <a:custGeom>
            <a:avLst/>
            <a:gdLst/>
            <a:ahLst/>
            <a:cxnLst/>
            <a:rect l="l" t="t" r="r" b="b"/>
            <a:pathLst>
              <a:path w="311150" h="214629">
                <a:moveTo>
                  <a:pt x="0" y="214629"/>
                </a:moveTo>
                <a:lnTo>
                  <a:pt x="310705" y="214629"/>
                </a:lnTo>
                <a:lnTo>
                  <a:pt x="31070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814929" y="3135757"/>
            <a:ext cx="3169285" cy="214629"/>
          </a:xfrm>
          <a:custGeom>
            <a:avLst/>
            <a:gdLst/>
            <a:ahLst/>
            <a:cxnLst/>
            <a:rect l="l" t="t" r="r" b="b"/>
            <a:pathLst>
              <a:path w="3169285" h="214629">
                <a:moveTo>
                  <a:pt x="0" y="214629"/>
                </a:moveTo>
                <a:lnTo>
                  <a:pt x="3169221" y="214629"/>
                </a:lnTo>
                <a:lnTo>
                  <a:pt x="3169221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814929" y="1249076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 h="0">
                <a:moveTo>
                  <a:pt x="0" y="0"/>
                </a:moveTo>
                <a:lnTo>
                  <a:pt x="3655085" y="0"/>
                </a:lnTo>
              </a:path>
            </a:pathLst>
          </a:custGeom>
          <a:ln w="18605">
            <a:solidFill>
              <a:srgbClr val="BCD6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159309" y="2715005"/>
            <a:ext cx="311150" cy="214629"/>
          </a:xfrm>
          <a:custGeom>
            <a:avLst/>
            <a:gdLst/>
            <a:ahLst/>
            <a:cxnLst/>
            <a:rect l="l" t="t" r="r" b="b"/>
            <a:pathLst>
              <a:path w="311150" h="214630">
                <a:moveTo>
                  <a:pt x="0" y="214629"/>
                </a:moveTo>
                <a:lnTo>
                  <a:pt x="310705" y="214629"/>
                </a:lnTo>
                <a:lnTo>
                  <a:pt x="31070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549481" y="2715005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70" y="214629"/>
                </a:lnTo>
                <a:lnTo>
                  <a:pt x="43467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940947" y="2715005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70" y="214629"/>
                </a:lnTo>
                <a:lnTo>
                  <a:pt x="43467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31118" y="2715005"/>
            <a:ext cx="436245" cy="214629"/>
          </a:xfrm>
          <a:custGeom>
            <a:avLst/>
            <a:gdLst/>
            <a:ahLst/>
            <a:cxnLst/>
            <a:rect l="l" t="t" r="r" b="b"/>
            <a:pathLst>
              <a:path w="436245" h="214630">
                <a:moveTo>
                  <a:pt x="0" y="214629"/>
                </a:moveTo>
                <a:lnTo>
                  <a:pt x="435965" y="214629"/>
                </a:lnTo>
                <a:lnTo>
                  <a:pt x="43596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722598" y="2715005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57" y="214629"/>
                </a:lnTo>
                <a:lnTo>
                  <a:pt x="434657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112757" y="2715005"/>
            <a:ext cx="436245" cy="214629"/>
          </a:xfrm>
          <a:custGeom>
            <a:avLst/>
            <a:gdLst/>
            <a:ahLst/>
            <a:cxnLst/>
            <a:rect l="l" t="t" r="r" b="b"/>
            <a:pathLst>
              <a:path w="436245" h="214630">
                <a:moveTo>
                  <a:pt x="0" y="214629"/>
                </a:moveTo>
                <a:lnTo>
                  <a:pt x="435978" y="214629"/>
                </a:lnTo>
                <a:lnTo>
                  <a:pt x="435978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814929" y="2715005"/>
            <a:ext cx="124460" cy="214629"/>
          </a:xfrm>
          <a:custGeom>
            <a:avLst/>
            <a:gdLst/>
            <a:ahLst/>
            <a:cxnLst/>
            <a:rect l="l" t="t" r="r" b="b"/>
            <a:pathLst>
              <a:path w="124460" h="214630">
                <a:moveTo>
                  <a:pt x="0" y="214629"/>
                </a:moveTo>
                <a:lnTo>
                  <a:pt x="123964" y="214629"/>
                </a:lnTo>
                <a:lnTo>
                  <a:pt x="123964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159309" y="2294267"/>
            <a:ext cx="311150" cy="214629"/>
          </a:xfrm>
          <a:custGeom>
            <a:avLst/>
            <a:gdLst/>
            <a:ahLst/>
            <a:cxnLst/>
            <a:rect l="l" t="t" r="r" b="b"/>
            <a:pathLst>
              <a:path w="311150" h="214630">
                <a:moveTo>
                  <a:pt x="0" y="214629"/>
                </a:moveTo>
                <a:lnTo>
                  <a:pt x="310705" y="214629"/>
                </a:lnTo>
                <a:lnTo>
                  <a:pt x="31070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549481" y="2294267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70" y="214629"/>
                </a:lnTo>
                <a:lnTo>
                  <a:pt x="43467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940947" y="2294267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70" y="214629"/>
                </a:lnTo>
                <a:lnTo>
                  <a:pt x="43467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331118" y="2294267"/>
            <a:ext cx="436245" cy="214629"/>
          </a:xfrm>
          <a:custGeom>
            <a:avLst/>
            <a:gdLst/>
            <a:ahLst/>
            <a:cxnLst/>
            <a:rect l="l" t="t" r="r" b="b"/>
            <a:pathLst>
              <a:path w="436245" h="214630">
                <a:moveTo>
                  <a:pt x="0" y="214629"/>
                </a:moveTo>
                <a:lnTo>
                  <a:pt x="435965" y="214629"/>
                </a:lnTo>
                <a:lnTo>
                  <a:pt x="43596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722598" y="2294267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57" y="214629"/>
                </a:lnTo>
                <a:lnTo>
                  <a:pt x="434657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112757" y="2294267"/>
            <a:ext cx="436245" cy="214629"/>
          </a:xfrm>
          <a:custGeom>
            <a:avLst/>
            <a:gdLst/>
            <a:ahLst/>
            <a:cxnLst/>
            <a:rect l="l" t="t" r="r" b="b"/>
            <a:pathLst>
              <a:path w="436245" h="214630">
                <a:moveTo>
                  <a:pt x="0" y="214629"/>
                </a:moveTo>
                <a:lnTo>
                  <a:pt x="435978" y="214629"/>
                </a:lnTo>
                <a:lnTo>
                  <a:pt x="435978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814929" y="2294267"/>
            <a:ext cx="124460" cy="214629"/>
          </a:xfrm>
          <a:custGeom>
            <a:avLst/>
            <a:gdLst/>
            <a:ahLst/>
            <a:cxnLst/>
            <a:rect l="l" t="t" r="r" b="b"/>
            <a:pathLst>
              <a:path w="124460" h="214630">
                <a:moveTo>
                  <a:pt x="0" y="214629"/>
                </a:moveTo>
                <a:lnTo>
                  <a:pt x="123964" y="214629"/>
                </a:lnTo>
                <a:lnTo>
                  <a:pt x="123964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159309" y="1873516"/>
            <a:ext cx="311150" cy="214629"/>
          </a:xfrm>
          <a:custGeom>
            <a:avLst/>
            <a:gdLst/>
            <a:ahLst/>
            <a:cxnLst/>
            <a:rect l="l" t="t" r="r" b="b"/>
            <a:pathLst>
              <a:path w="311150" h="214630">
                <a:moveTo>
                  <a:pt x="0" y="214629"/>
                </a:moveTo>
                <a:lnTo>
                  <a:pt x="310705" y="214629"/>
                </a:lnTo>
                <a:lnTo>
                  <a:pt x="31070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549481" y="1873516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70" y="214629"/>
                </a:lnTo>
                <a:lnTo>
                  <a:pt x="43467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940947" y="1873516"/>
            <a:ext cx="434975" cy="214629"/>
          </a:xfrm>
          <a:custGeom>
            <a:avLst/>
            <a:gdLst/>
            <a:ahLst/>
            <a:cxnLst/>
            <a:rect l="l" t="t" r="r" b="b"/>
            <a:pathLst>
              <a:path w="434975" h="214630">
                <a:moveTo>
                  <a:pt x="0" y="214629"/>
                </a:moveTo>
                <a:lnTo>
                  <a:pt x="434670" y="214629"/>
                </a:lnTo>
                <a:lnTo>
                  <a:pt x="43467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31118" y="1873516"/>
            <a:ext cx="436245" cy="214629"/>
          </a:xfrm>
          <a:custGeom>
            <a:avLst/>
            <a:gdLst/>
            <a:ahLst/>
            <a:cxnLst/>
            <a:rect l="l" t="t" r="r" b="b"/>
            <a:pathLst>
              <a:path w="436245" h="214630">
                <a:moveTo>
                  <a:pt x="0" y="214629"/>
                </a:moveTo>
                <a:lnTo>
                  <a:pt x="435965" y="214629"/>
                </a:lnTo>
                <a:lnTo>
                  <a:pt x="43596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814929" y="1873516"/>
            <a:ext cx="1342390" cy="214629"/>
          </a:xfrm>
          <a:custGeom>
            <a:avLst/>
            <a:gdLst/>
            <a:ahLst/>
            <a:cxnLst/>
            <a:rect l="l" t="t" r="r" b="b"/>
            <a:pathLst>
              <a:path w="1342389" h="214630">
                <a:moveTo>
                  <a:pt x="0" y="214629"/>
                </a:moveTo>
                <a:lnTo>
                  <a:pt x="1342326" y="214629"/>
                </a:lnTo>
                <a:lnTo>
                  <a:pt x="1342326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159309" y="1452765"/>
            <a:ext cx="311150" cy="214629"/>
          </a:xfrm>
          <a:custGeom>
            <a:avLst/>
            <a:gdLst/>
            <a:ahLst/>
            <a:cxnLst/>
            <a:rect l="l" t="t" r="r" b="b"/>
            <a:pathLst>
              <a:path w="311150" h="214630">
                <a:moveTo>
                  <a:pt x="0" y="214629"/>
                </a:moveTo>
                <a:lnTo>
                  <a:pt x="310705" y="214629"/>
                </a:lnTo>
                <a:lnTo>
                  <a:pt x="310705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814929" y="1452765"/>
            <a:ext cx="3169285" cy="214629"/>
          </a:xfrm>
          <a:custGeom>
            <a:avLst/>
            <a:gdLst/>
            <a:ahLst/>
            <a:cxnLst/>
            <a:rect l="l" t="t" r="r" b="b"/>
            <a:pathLst>
              <a:path w="3169285" h="214630">
                <a:moveTo>
                  <a:pt x="0" y="214629"/>
                </a:moveTo>
                <a:lnTo>
                  <a:pt x="3169221" y="214629"/>
                </a:lnTo>
                <a:lnTo>
                  <a:pt x="3169221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938894" y="1998573"/>
            <a:ext cx="173990" cy="1347470"/>
          </a:xfrm>
          <a:custGeom>
            <a:avLst/>
            <a:gdLst/>
            <a:ahLst/>
            <a:cxnLst/>
            <a:rect l="l" t="t" r="r" b="b"/>
            <a:pathLst>
              <a:path w="173989" h="1347470">
                <a:moveTo>
                  <a:pt x="173862" y="0"/>
                </a:moveTo>
                <a:lnTo>
                  <a:pt x="0" y="0"/>
                </a:lnTo>
                <a:lnTo>
                  <a:pt x="0" y="1347254"/>
                </a:lnTo>
                <a:lnTo>
                  <a:pt x="173862" y="1347254"/>
                </a:lnTo>
                <a:lnTo>
                  <a:pt x="17386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548735" y="1893239"/>
            <a:ext cx="173990" cy="1452880"/>
          </a:xfrm>
          <a:custGeom>
            <a:avLst/>
            <a:gdLst/>
            <a:ahLst/>
            <a:cxnLst/>
            <a:rect l="l" t="t" r="r" b="b"/>
            <a:pathLst>
              <a:path w="173989" h="1452879">
                <a:moveTo>
                  <a:pt x="173862" y="0"/>
                </a:moveTo>
                <a:lnTo>
                  <a:pt x="0" y="0"/>
                </a:lnTo>
                <a:lnTo>
                  <a:pt x="0" y="1452600"/>
                </a:lnTo>
                <a:lnTo>
                  <a:pt x="173862" y="1452600"/>
                </a:lnTo>
                <a:lnTo>
                  <a:pt x="17386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157255" y="1742389"/>
            <a:ext cx="173990" cy="1604010"/>
          </a:xfrm>
          <a:custGeom>
            <a:avLst/>
            <a:gdLst/>
            <a:ahLst/>
            <a:cxnLst/>
            <a:rect l="l" t="t" r="r" b="b"/>
            <a:pathLst>
              <a:path w="173989" h="1604010">
                <a:moveTo>
                  <a:pt x="173862" y="0"/>
                </a:moveTo>
                <a:lnTo>
                  <a:pt x="0" y="0"/>
                </a:lnTo>
                <a:lnTo>
                  <a:pt x="0" y="1603438"/>
                </a:lnTo>
                <a:lnTo>
                  <a:pt x="173862" y="1603438"/>
                </a:lnTo>
                <a:lnTo>
                  <a:pt x="17386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767084" y="1577238"/>
            <a:ext cx="173990" cy="1769110"/>
          </a:xfrm>
          <a:custGeom>
            <a:avLst/>
            <a:gdLst/>
            <a:ahLst/>
            <a:cxnLst/>
            <a:rect l="l" t="t" r="r" b="b"/>
            <a:pathLst>
              <a:path w="173989" h="1769110">
                <a:moveTo>
                  <a:pt x="173862" y="0"/>
                </a:moveTo>
                <a:lnTo>
                  <a:pt x="0" y="0"/>
                </a:lnTo>
                <a:lnTo>
                  <a:pt x="0" y="1768602"/>
                </a:lnTo>
                <a:lnTo>
                  <a:pt x="173862" y="1768602"/>
                </a:lnTo>
                <a:lnTo>
                  <a:pt x="17386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375618" y="1471891"/>
            <a:ext cx="173990" cy="1874520"/>
          </a:xfrm>
          <a:custGeom>
            <a:avLst/>
            <a:gdLst/>
            <a:ahLst/>
            <a:cxnLst/>
            <a:rect l="l" t="t" r="r" b="b"/>
            <a:pathLst>
              <a:path w="173989" h="1874520">
                <a:moveTo>
                  <a:pt x="173862" y="0"/>
                </a:moveTo>
                <a:lnTo>
                  <a:pt x="0" y="0"/>
                </a:lnTo>
                <a:lnTo>
                  <a:pt x="0" y="1873935"/>
                </a:lnTo>
                <a:lnTo>
                  <a:pt x="173862" y="1873935"/>
                </a:lnTo>
                <a:lnTo>
                  <a:pt x="17386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984151" y="1315847"/>
            <a:ext cx="0" cy="2030095"/>
          </a:xfrm>
          <a:custGeom>
            <a:avLst/>
            <a:gdLst/>
            <a:ahLst/>
            <a:cxnLst/>
            <a:rect l="l" t="t" r="r" b="b"/>
            <a:pathLst>
              <a:path w="0" h="2030095">
                <a:moveTo>
                  <a:pt x="0" y="2029993"/>
                </a:moveTo>
                <a:lnTo>
                  <a:pt x="0" y="0"/>
                </a:lnTo>
                <a:lnTo>
                  <a:pt x="0" y="2029993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112770" y="3162465"/>
            <a:ext cx="175260" cy="183515"/>
          </a:xfrm>
          <a:custGeom>
            <a:avLst/>
            <a:gdLst/>
            <a:ahLst/>
            <a:cxnLst/>
            <a:rect l="l" t="t" r="r" b="b"/>
            <a:pathLst>
              <a:path w="175260" h="183514">
                <a:moveTo>
                  <a:pt x="175158" y="0"/>
                </a:moveTo>
                <a:lnTo>
                  <a:pt x="0" y="0"/>
                </a:lnTo>
                <a:lnTo>
                  <a:pt x="0" y="183362"/>
                </a:lnTo>
                <a:lnTo>
                  <a:pt x="175158" y="183362"/>
                </a:lnTo>
                <a:lnTo>
                  <a:pt x="17515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722598" y="3136455"/>
            <a:ext cx="173990" cy="209550"/>
          </a:xfrm>
          <a:custGeom>
            <a:avLst/>
            <a:gdLst/>
            <a:ahLst/>
            <a:cxnLst/>
            <a:rect l="l" t="t" r="r" b="b"/>
            <a:pathLst>
              <a:path w="173989" h="209550">
                <a:moveTo>
                  <a:pt x="173862" y="0"/>
                </a:moveTo>
                <a:lnTo>
                  <a:pt x="0" y="0"/>
                </a:lnTo>
                <a:lnTo>
                  <a:pt x="0" y="209372"/>
                </a:lnTo>
                <a:lnTo>
                  <a:pt x="173862" y="209372"/>
                </a:lnTo>
                <a:lnTo>
                  <a:pt x="17386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331118" y="3116948"/>
            <a:ext cx="173990" cy="229235"/>
          </a:xfrm>
          <a:custGeom>
            <a:avLst/>
            <a:gdLst/>
            <a:ahLst/>
            <a:cxnLst/>
            <a:rect l="l" t="t" r="r" b="b"/>
            <a:pathLst>
              <a:path w="173989" h="229235">
                <a:moveTo>
                  <a:pt x="173862" y="0"/>
                </a:moveTo>
                <a:lnTo>
                  <a:pt x="0" y="0"/>
                </a:lnTo>
                <a:lnTo>
                  <a:pt x="0" y="228879"/>
                </a:lnTo>
                <a:lnTo>
                  <a:pt x="173862" y="228879"/>
                </a:lnTo>
                <a:lnTo>
                  <a:pt x="17386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940960" y="3081832"/>
            <a:ext cx="173990" cy="264160"/>
          </a:xfrm>
          <a:custGeom>
            <a:avLst/>
            <a:gdLst/>
            <a:ahLst/>
            <a:cxnLst/>
            <a:rect l="l" t="t" r="r" b="b"/>
            <a:pathLst>
              <a:path w="173989" h="264160">
                <a:moveTo>
                  <a:pt x="173862" y="0"/>
                </a:moveTo>
                <a:lnTo>
                  <a:pt x="0" y="0"/>
                </a:lnTo>
                <a:lnTo>
                  <a:pt x="0" y="263994"/>
                </a:lnTo>
                <a:lnTo>
                  <a:pt x="173862" y="263994"/>
                </a:lnTo>
                <a:lnTo>
                  <a:pt x="17386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549481" y="3050628"/>
            <a:ext cx="173990" cy="295275"/>
          </a:xfrm>
          <a:custGeom>
            <a:avLst/>
            <a:gdLst/>
            <a:ahLst/>
            <a:cxnLst/>
            <a:rect l="l" t="t" r="r" b="b"/>
            <a:pathLst>
              <a:path w="173989" h="295275">
                <a:moveTo>
                  <a:pt x="173862" y="0"/>
                </a:moveTo>
                <a:lnTo>
                  <a:pt x="0" y="0"/>
                </a:lnTo>
                <a:lnTo>
                  <a:pt x="0" y="295198"/>
                </a:lnTo>
                <a:lnTo>
                  <a:pt x="173862" y="295198"/>
                </a:lnTo>
                <a:lnTo>
                  <a:pt x="17386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3124385" y="1249075"/>
            <a:ext cx="1202055" cy="24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33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elin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949854" y="141340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949854" y="131719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159309" y="3016821"/>
            <a:ext cx="173990" cy="330200"/>
          </a:xfrm>
          <a:custGeom>
            <a:avLst/>
            <a:gdLst/>
            <a:ahLst/>
            <a:cxnLst/>
            <a:rect l="l" t="t" r="r" b="b"/>
            <a:pathLst>
              <a:path w="173989" h="330200">
                <a:moveTo>
                  <a:pt x="0" y="0"/>
                </a:moveTo>
                <a:lnTo>
                  <a:pt x="173862" y="0"/>
                </a:lnTo>
                <a:lnTo>
                  <a:pt x="173862" y="329704"/>
                </a:lnTo>
                <a:lnTo>
                  <a:pt x="0" y="329704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226689" y="3016821"/>
            <a:ext cx="106680" cy="50165"/>
          </a:xfrm>
          <a:custGeom>
            <a:avLst/>
            <a:gdLst/>
            <a:ahLst/>
            <a:cxnLst/>
            <a:rect l="l" t="t" r="r" b="b"/>
            <a:pathLst>
              <a:path w="106679" h="50164">
                <a:moveTo>
                  <a:pt x="0" y="0"/>
                </a:moveTo>
                <a:lnTo>
                  <a:pt x="106495" y="4965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59322" y="3063294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89" h="81280">
                <a:moveTo>
                  <a:pt x="0" y="0"/>
                </a:moveTo>
                <a:lnTo>
                  <a:pt x="173862" y="810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159322" y="3141181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89" h="81280">
                <a:moveTo>
                  <a:pt x="0" y="0"/>
                </a:moveTo>
                <a:lnTo>
                  <a:pt x="173862" y="8107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159322" y="3219068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89" h="81279">
                <a:moveTo>
                  <a:pt x="0" y="0"/>
                </a:moveTo>
                <a:lnTo>
                  <a:pt x="173862" y="810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159322" y="3296954"/>
            <a:ext cx="106680" cy="50165"/>
          </a:xfrm>
          <a:custGeom>
            <a:avLst/>
            <a:gdLst/>
            <a:ahLst/>
            <a:cxnLst/>
            <a:rect l="l" t="t" r="r" b="b"/>
            <a:pathLst>
              <a:path w="106679" h="50164">
                <a:moveTo>
                  <a:pt x="0" y="0"/>
                </a:moveTo>
                <a:lnTo>
                  <a:pt x="106307" y="4957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84151" y="1320406"/>
            <a:ext cx="175260" cy="2030095"/>
          </a:xfrm>
          <a:custGeom>
            <a:avLst/>
            <a:gdLst/>
            <a:ahLst/>
            <a:cxnLst/>
            <a:rect l="l" t="t" r="r" b="b"/>
            <a:pathLst>
              <a:path w="175260" h="2030095">
                <a:moveTo>
                  <a:pt x="0" y="0"/>
                </a:moveTo>
                <a:lnTo>
                  <a:pt x="175158" y="0"/>
                </a:lnTo>
                <a:lnTo>
                  <a:pt x="175158" y="2029993"/>
                </a:lnTo>
                <a:lnTo>
                  <a:pt x="0" y="2029993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43117" y="1320406"/>
            <a:ext cx="116205" cy="54610"/>
          </a:xfrm>
          <a:custGeom>
            <a:avLst/>
            <a:gdLst/>
            <a:ahLst/>
            <a:cxnLst/>
            <a:rect l="l" t="t" r="r" b="b"/>
            <a:pathLst>
              <a:path w="116204" h="54609">
                <a:moveTo>
                  <a:pt x="0" y="0"/>
                </a:moveTo>
                <a:lnTo>
                  <a:pt x="116191" y="541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984151" y="137079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5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984151" y="1448685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5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984151" y="1526571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5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984151" y="160445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984151" y="168234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984151" y="1760231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984151" y="1838118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984151" y="191600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984151" y="1993891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84151" y="2071778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984151" y="2152682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84151" y="223056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5984151" y="230845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984151" y="2386341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984151" y="2464228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984151" y="2542113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984151" y="2620000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984151" y="269788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984151" y="277577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984151" y="2853660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984151" y="293154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984151" y="300943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984151" y="3087321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984151" y="3165207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984151" y="3243094"/>
            <a:ext cx="175260" cy="81915"/>
          </a:xfrm>
          <a:custGeom>
            <a:avLst/>
            <a:gdLst/>
            <a:ahLst/>
            <a:cxnLst/>
            <a:rect l="l" t="t" r="r" b="b"/>
            <a:pathLst>
              <a:path w="175260" h="81914">
                <a:moveTo>
                  <a:pt x="0" y="0"/>
                </a:moveTo>
                <a:lnTo>
                  <a:pt x="175158" y="816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984151" y="3320981"/>
            <a:ext cx="63500" cy="29845"/>
          </a:xfrm>
          <a:custGeom>
            <a:avLst/>
            <a:gdLst/>
            <a:ahLst/>
            <a:cxnLst/>
            <a:rect l="l" t="t" r="r" b="b"/>
            <a:pathLst>
              <a:path w="63500" h="29845">
                <a:moveTo>
                  <a:pt x="0" y="0"/>
                </a:moveTo>
                <a:lnTo>
                  <a:pt x="63062" y="294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7105638" y="6960612"/>
            <a:ext cx="24872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inlcuded.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105638" y="3476152"/>
            <a:ext cx="248729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8299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Density values include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and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spc="-20" i="1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clude Alas</a:t>
            </a:r>
            <a:r>
              <a:rPr dirty="0" sz="700" spc="-25" i="1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521827" y="1111134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049866" y="1390681"/>
            <a:ext cx="1771014" cy="148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7305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39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(less than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10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land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cluding Alas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a). The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density of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is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six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than the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esponding inland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736130" y="4266260"/>
            <a:ext cx="3322320" cy="2624455"/>
          </a:xfrm>
          <a:custGeom>
            <a:avLst/>
            <a:gdLst/>
            <a:ahLst/>
            <a:cxnLst/>
            <a:rect l="l" t="t" r="r" b="b"/>
            <a:pathLst>
              <a:path w="3322320" h="2624454">
                <a:moveTo>
                  <a:pt x="0" y="0"/>
                </a:moveTo>
                <a:lnTo>
                  <a:pt x="3322269" y="0"/>
                </a:lnTo>
                <a:lnTo>
                  <a:pt x="3322269" y="2624328"/>
                </a:lnTo>
                <a:lnTo>
                  <a:pt x="0" y="262432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815157" y="5310308"/>
            <a:ext cx="536575" cy="536575"/>
          </a:xfrm>
          <a:custGeom>
            <a:avLst/>
            <a:gdLst/>
            <a:ahLst/>
            <a:cxnLst/>
            <a:rect l="l" t="t" r="r" b="b"/>
            <a:pathLst>
              <a:path w="536575" h="536575">
                <a:moveTo>
                  <a:pt x="247967" y="0"/>
                </a:moveTo>
                <a:lnTo>
                  <a:pt x="0" y="247967"/>
                </a:lnTo>
                <a:lnTo>
                  <a:pt x="288391" y="536359"/>
                </a:lnTo>
                <a:lnTo>
                  <a:pt x="536371" y="288391"/>
                </a:lnTo>
                <a:lnTo>
                  <a:pt x="247967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031735" y="4308652"/>
            <a:ext cx="3027045" cy="1270"/>
          </a:xfrm>
          <a:custGeom>
            <a:avLst/>
            <a:gdLst/>
            <a:ahLst/>
            <a:cxnLst/>
            <a:rect l="l" t="t" r="r" b="b"/>
            <a:pathLst>
              <a:path w="3027045" h="1270">
                <a:moveTo>
                  <a:pt x="0" y="736"/>
                </a:moveTo>
                <a:lnTo>
                  <a:pt x="3026664" y="736"/>
                </a:lnTo>
                <a:lnTo>
                  <a:pt x="3026664" y="0"/>
                </a:lnTo>
                <a:lnTo>
                  <a:pt x="0" y="0"/>
                </a:lnTo>
                <a:lnTo>
                  <a:pt x="0" y="736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031735" y="4524019"/>
            <a:ext cx="3027045" cy="2268220"/>
          </a:xfrm>
          <a:custGeom>
            <a:avLst/>
            <a:gdLst/>
            <a:ahLst/>
            <a:cxnLst/>
            <a:rect l="l" t="t" r="r" b="b"/>
            <a:pathLst>
              <a:path w="3027045" h="2268220">
                <a:moveTo>
                  <a:pt x="0" y="2268105"/>
                </a:moveTo>
                <a:lnTo>
                  <a:pt x="3026664" y="2268105"/>
                </a:lnTo>
                <a:lnTo>
                  <a:pt x="3026664" y="0"/>
                </a:lnTo>
                <a:lnTo>
                  <a:pt x="0" y="0"/>
                </a:lnTo>
                <a:lnTo>
                  <a:pt x="0" y="2268105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031735" y="4309389"/>
            <a:ext cx="3027045" cy="214629"/>
          </a:xfrm>
          <a:custGeom>
            <a:avLst/>
            <a:gdLst/>
            <a:ahLst/>
            <a:cxnLst/>
            <a:rect l="l" t="t" r="r" b="b"/>
            <a:pathLst>
              <a:path w="3027045" h="214629">
                <a:moveTo>
                  <a:pt x="0" y="214630"/>
                </a:moveTo>
                <a:lnTo>
                  <a:pt x="3026664" y="214630"/>
                </a:lnTo>
                <a:lnTo>
                  <a:pt x="3026664" y="0"/>
                </a:lnTo>
                <a:lnTo>
                  <a:pt x="0" y="0"/>
                </a:lnTo>
                <a:lnTo>
                  <a:pt x="0" y="21463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8026595" y="4345924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128403" y="4666570"/>
            <a:ext cx="2709545" cy="198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6322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di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tribution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within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and inland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dif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only slig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tly and the 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living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onsi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with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the 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H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,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1970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2010, the 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wth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among the 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ories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dif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su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tiall</a:t>
            </a:r>
            <a:r>
              <a:rPr dirty="0" sz="1100" spc="-8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, demon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 aging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both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and inland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with inland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wing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within each 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7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477293" y="6877964"/>
            <a:ext cx="20148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93470" algn="l"/>
                <a:tab pos="1621155" algn="l"/>
              </a:tabLst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 and Under</a:t>
            </a:r>
            <a:r>
              <a:rPr dirty="0" sz="900" spc="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17	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24	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34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587669" y="6877964"/>
            <a:ext cx="211201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97330" algn="l"/>
              </a:tabLst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44  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54   </a:t>
            </a:r>
            <a:r>
              <a:rPr dirty="0" sz="9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55 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 64	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65 and Older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173832" y="7045481"/>
            <a:ext cx="6413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190032" y="4949710"/>
            <a:ext cx="281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301951" y="6472866"/>
            <a:ext cx="1651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244020" y="6166305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244020" y="5859744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244020" y="5553184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244020" y="5246622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209026" y="6779427"/>
            <a:ext cx="2584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-20%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190032" y="4643149"/>
            <a:ext cx="281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068934" y="5176971"/>
            <a:ext cx="139700" cy="1278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Chan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981763" y="4715139"/>
            <a:ext cx="1202055" cy="24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33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elin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807233" y="487946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807233" y="4783270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6676" y="634504"/>
            <a:ext cx="0" cy="2839720"/>
          </a:xfrm>
          <a:custGeom>
            <a:avLst/>
            <a:gdLst/>
            <a:ahLst/>
            <a:cxnLst/>
            <a:rect l="l" t="t" r="r" b="b"/>
            <a:pathLst>
              <a:path w="0" h="2839720">
                <a:moveTo>
                  <a:pt x="0" y="0"/>
                </a:moveTo>
                <a:lnTo>
                  <a:pt x="0" y="2839211"/>
                </a:lnTo>
              </a:path>
            </a:pathLst>
          </a:custGeom>
          <a:ln w="5335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0" y="676884"/>
            <a:ext cx="0" cy="2699385"/>
          </a:xfrm>
          <a:custGeom>
            <a:avLst/>
            <a:gdLst/>
            <a:ahLst/>
            <a:cxnLst/>
            <a:rect l="l" t="t" r="r" b="b"/>
            <a:pathLst>
              <a:path w="0" h="2699385">
                <a:moveTo>
                  <a:pt x="0" y="0"/>
                </a:moveTo>
                <a:lnTo>
                  <a:pt x="0" y="2698902"/>
                </a:lnTo>
              </a:path>
            </a:pathLst>
          </a:custGeom>
          <a:ln w="3175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0" y="676918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30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3175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0" y="4911725"/>
            <a:ext cx="1981365" cy="1890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 txBox="1"/>
          <p:nvPr/>
        </p:nvSpPr>
        <p:spPr>
          <a:xfrm>
            <a:off x="7823655" y="7466330"/>
            <a:ext cx="17964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eport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762689" y="746633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461009"/>
          </a:xfrm>
          <a:custGeom>
            <a:avLst/>
            <a:gdLst/>
            <a:ahLst/>
            <a:cxnLst/>
            <a:rect l="l" t="t" r="r" b="b"/>
            <a:pathLst>
              <a:path w="10058400" h="461009">
                <a:moveTo>
                  <a:pt x="10058400" y="460692"/>
                </a:moveTo>
                <a:lnTo>
                  <a:pt x="10058400" y="0"/>
                </a:lnTo>
                <a:lnTo>
                  <a:pt x="0" y="0"/>
                </a:lnTo>
                <a:lnTo>
                  <a:pt x="0" y="460692"/>
                </a:lnTo>
                <a:lnTo>
                  <a:pt x="10058400" y="460692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58000"/>
            <a:ext cx="1936750" cy="914400"/>
          </a:xfrm>
          <a:custGeom>
            <a:avLst/>
            <a:gdLst/>
            <a:ahLst/>
            <a:cxnLst/>
            <a:rect l="l" t="t" r="r" b="b"/>
            <a:pathLst>
              <a:path w="1936750" h="914400">
                <a:moveTo>
                  <a:pt x="0" y="0"/>
                </a:moveTo>
                <a:lnTo>
                  <a:pt x="0" y="914400"/>
                </a:lnTo>
                <a:lnTo>
                  <a:pt x="1936750" y="914400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57200"/>
            <a:ext cx="1936750" cy="4400550"/>
          </a:xfrm>
          <a:custGeom>
            <a:avLst/>
            <a:gdLst/>
            <a:ahLst/>
            <a:cxnLst/>
            <a:rect l="l" t="t" r="r" b="b"/>
            <a:pathLst>
              <a:path w="1936750" h="4400550">
                <a:moveTo>
                  <a:pt x="0" y="0"/>
                </a:moveTo>
                <a:lnTo>
                  <a:pt x="0" y="4400550"/>
                </a:lnTo>
                <a:lnTo>
                  <a:pt x="1936750" y="4400550"/>
                </a:lnTo>
                <a:lnTo>
                  <a:pt x="193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36750" y="460692"/>
            <a:ext cx="8121650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6750" y="7308850"/>
            <a:ext cx="8121650" cy="0"/>
          </a:xfrm>
          <a:custGeom>
            <a:avLst/>
            <a:gdLst/>
            <a:ahLst/>
            <a:cxnLst/>
            <a:rect l="l" t="t" r="r" b="b"/>
            <a:pathLst>
              <a:path w="8121650" h="0">
                <a:moveTo>
                  <a:pt x="0" y="0"/>
                </a:moveTo>
                <a:lnTo>
                  <a:pt x="8121650" y="0"/>
                </a:lnTo>
              </a:path>
            </a:pathLst>
          </a:custGeom>
          <a:ln w="635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4161" y="6921276"/>
            <a:ext cx="106743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Miami, FL. Credit: B. </a:t>
            </a:r>
            <a:r>
              <a:rPr dirty="0" sz="700" spc="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00" spc="-25" i="1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Grady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43100" y="4724565"/>
            <a:ext cx="8115300" cy="214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75832" y="4734999"/>
            <a:ext cx="12204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Hispani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Origin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6151" y="2994639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3751" y="2538949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9065" y="3098707"/>
            <a:ext cx="57785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78740">
              <a:lnSpc>
                <a:spcPct val="72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Ameri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Indian and Alas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5236" y="3365407"/>
            <a:ext cx="265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7650" y="3098707"/>
            <a:ext cx="4191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72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Black or Afri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Ameri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6905" y="3098707"/>
            <a:ext cx="27622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 marR="5080" indent="-5715">
              <a:lnSpc>
                <a:spcPct val="729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Whi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47374" y="3089889"/>
            <a:ext cx="1625600" cy="31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620">
              <a:lnSpc>
                <a:spcPct val="72900"/>
              </a:lnSpc>
              <a:tabLst>
                <a:tab pos="398145" algn="l"/>
                <a:tab pos="511175" algn="l"/>
                <a:tab pos="113474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Asian	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aiian </a:t>
            </a:r>
            <a:r>
              <a:rPr dirty="0" sz="8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Some Other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Alone		and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acific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baseline="3472" sz="1200">
                <a:solidFill>
                  <a:srgbClr val="231F20"/>
                </a:solidFill>
                <a:latin typeface="Calibri"/>
                <a:cs typeface="Calibri"/>
              </a:rPr>
              <a:t>Race Alone</a:t>
            </a:r>
            <a:endParaRPr baseline="3472" sz="1200">
              <a:latin typeface="Calibri"/>
              <a:cs typeface="Calibri"/>
            </a:endParaRPr>
          </a:p>
          <a:p>
            <a:pPr marL="434975">
              <a:lnSpc>
                <a:spcPts val="7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Islander Alone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3629" y="3089889"/>
            <a:ext cx="3079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4925" marR="5080" indent="-22860">
              <a:lnSpc>
                <a:spcPct val="72900"/>
              </a:lnSpc>
            </a:pP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 or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Mo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Races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575" y="90337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09038" y="90337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45314" y="3467619"/>
            <a:ext cx="6877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Race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6765" y="2607932"/>
            <a:ext cx="3667760" cy="464184"/>
          </a:xfrm>
          <a:custGeom>
            <a:avLst/>
            <a:gdLst/>
            <a:ahLst/>
            <a:cxnLst/>
            <a:rect l="l" t="t" r="r" b="b"/>
            <a:pathLst>
              <a:path w="3667759" h="464185">
                <a:moveTo>
                  <a:pt x="0" y="463892"/>
                </a:moveTo>
                <a:lnTo>
                  <a:pt x="3667467" y="463892"/>
                </a:lnTo>
                <a:lnTo>
                  <a:pt x="3667467" y="0"/>
                </a:lnTo>
                <a:lnTo>
                  <a:pt x="0" y="0"/>
                </a:lnTo>
                <a:lnTo>
                  <a:pt x="0" y="4638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14764" y="2607932"/>
            <a:ext cx="126364" cy="464184"/>
          </a:xfrm>
          <a:custGeom>
            <a:avLst/>
            <a:gdLst/>
            <a:ahLst/>
            <a:cxnLst/>
            <a:rect l="l" t="t" r="r" b="b"/>
            <a:pathLst>
              <a:path w="126364" h="464185">
                <a:moveTo>
                  <a:pt x="0" y="463892"/>
                </a:moveTo>
                <a:lnTo>
                  <a:pt x="126098" y="463892"/>
                </a:lnTo>
                <a:lnTo>
                  <a:pt x="126098" y="0"/>
                </a:lnTo>
                <a:lnTo>
                  <a:pt x="0" y="0"/>
                </a:lnTo>
                <a:lnTo>
                  <a:pt x="0" y="46389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76765" y="1698015"/>
            <a:ext cx="3667760" cy="457834"/>
          </a:xfrm>
          <a:custGeom>
            <a:avLst/>
            <a:gdLst/>
            <a:ahLst/>
            <a:cxnLst/>
            <a:rect l="l" t="t" r="r" b="b"/>
            <a:pathLst>
              <a:path w="3667759" h="457835">
                <a:moveTo>
                  <a:pt x="0" y="457733"/>
                </a:moveTo>
                <a:lnTo>
                  <a:pt x="3667467" y="457733"/>
                </a:lnTo>
                <a:lnTo>
                  <a:pt x="3667467" y="0"/>
                </a:lnTo>
                <a:lnTo>
                  <a:pt x="0" y="0"/>
                </a:lnTo>
                <a:lnTo>
                  <a:pt x="0" y="45773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14764" y="1698015"/>
            <a:ext cx="126364" cy="457834"/>
          </a:xfrm>
          <a:custGeom>
            <a:avLst/>
            <a:gdLst/>
            <a:ahLst/>
            <a:cxnLst/>
            <a:rect l="l" t="t" r="r" b="b"/>
            <a:pathLst>
              <a:path w="126364" h="457835">
                <a:moveTo>
                  <a:pt x="0" y="457733"/>
                </a:moveTo>
                <a:lnTo>
                  <a:pt x="126098" y="457733"/>
                </a:lnTo>
                <a:lnTo>
                  <a:pt x="126098" y="0"/>
                </a:lnTo>
                <a:lnTo>
                  <a:pt x="0" y="0"/>
                </a:lnTo>
                <a:lnTo>
                  <a:pt x="0" y="457733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14764" y="1244593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 h="0">
                <a:moveTo>
                  <a:pt x="0" y="0"/>
                </a:moveTo>
                <a:lnTo>
                  <a:pt x="4129468" y="0"/>
                </a:lnTo>
              </a:path>
            </a:pathLst>
          </a:custGeom>
          <a:ln w="18427">
            <a:solidFill>
              <a:srgbClr val="BCD6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40863" y="1588376"/>
            <a:ext cx="168910" cy="1480185"/>
          </a:xfrm>
          <a:custGeom>
            <a:avLst/>
            <a:gdLst/>
            <a:ahLst/>
            <a:cxnLst/>
            <a:rect l="l" t="t" r="r" b="b"/>
            <a:pathLst>
              <a:path w="168910" h="1480185">
                <a:moveTo>
                  <a:pt x="168478" y="0"/>
                </a:moveTo>
                <a:lnTo>
                  <a:pt x="0" y="0"/>
                </a:lnTo>
                <a:lnTo>
                  <a:pt x="0" y="1479829"/>
                </a:lnTo>
                <a:lnTo>
                  <a:pt x="168478" y="1479829"/>
                </a:lnTo>
                <a:lnTo>
                  <a:pt x="16847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28961" y="2721051"/>
            <a:ext cx="168910" cy="347345"/>
          </a:xfrm>
          <a:custGeom>
            <a:avLst/>
            <a:gdLst/>
            <a:ahLst/>
            <a:cxnLst/>
            <a:rect l="l" t="t" r="r" b="b"/>
            <a:pathLst>
              <a:path w="168910" h="347344">
                <a:moveTo>
                  <a:pt x="168478" y="0"/>
                </a:moveTo>
                <a:lnTo>
                  <a:pt x="0" y="0"/>
                </a:lnTo>
                <a:lnTo>
                  <a:pt x="0" y="347154"/>
                </a:lnTo>
                <a:lnTo>
                  <a:pt x="168478" y="347154"/>
                </a:lnTo>
                <a:lnTo>
                  <a:pt x="16847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17060" y="3060941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 h="0">
                <a:moveTo>
                  <a:pt x="0" y="0"/>
                </a:moveTo>
                <a:lnTo>
                  <a:pt x="167424" y="0"/>
                </a:lnTo>
              </a:path>
            </a:pathLst>
          </a:custGeom>
          <a:ln w="14503">
            <a:solidFill>
              <a:srgbClr val="1F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05159" y="2891002"/>
            <a:ext cx="167640" cy="177800"/>
          </a:xfrm>
          <a:custGeom>
            <a:avLst/>
            <a:gdLst/>
            <a:ahLst/>
            <a:cxnLst/>
            <a:rect l="l" t="t" r="r" b="b"/>
            <a:pathLst>
              <a:path w="167639" h="177800">
                <a:moveTo>
                  <a:pt x="167424" y="0"/>
                </a:moveTo>
                <a:lnTo>
                  <a:pt x="0" y="0"/>
                </a:lnTo>
                <a:lnTo>
                  <a:pt x="0" y="177203"/>
                </a:lnTo>
                <a:lnTo>
                  <a:pt x="167424" y="177203"/>
                </a:lnTo>
                <a:lnTo>
                  <a:pt x="16742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92217" y="306561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78" y="0"/>
                </a:lnTo>
              </a:path>
            </a:pathLst>
          </a:custGeom>
          <a:ln w="5181">
            <a:solidFill>
              <a:srgbClr val="1F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80316" y="2893072"/>
            <a:ext cx="167640" cy="175260"/>
          </a:xfrm>
          <a:custGeom>
            <a:avLst/>
            <a:gdLst/>
            <a:ahLst/>
            <a:cxnLst/>
            <a:rect l="l" t="t" r="r" b="b"/>
            <a:pathLst>
              <a:path w="167639" h="175260">
                <a:moveTo>
                  <a:pt x="167424" y="0"/>
                </a:moveTo>
                <a:lnTo>
                  <a:pt x="0" y="0"/>
                </a:lnTo>
                <a:lnTo>
                  <a:pt x="0" y="175133"/>
                </a:lnTo>
                <a:lnTo>
                  <a:pt x="167424" y="175133"/>
                </a:lnTo>
                <a:lnTo>
                  <a:pt x="16742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68415" y="2989440"/>
            <a:ext cx="167640" cy="79375"/>
          </a:xfrm>
          <a:custGeom>
            <a:avLst/>
            <a:gdLst/>
            <a:ahLst/>
            <a:cxnLst/>
            <a:rect l="l" t="t" r="r" b="b"/>
            <a:pathLst>
              <a:path w="167639" h="79375">
                <a:moveTo>
                  <a:pt x="167436" y="0"/>
                </a:moveTo>
                <a:lnTo>
                  <a:pt x="0" y="0"/>
                </a:lnTo>
                <a:lnTo>
                  <a:pt x="0" y="78765"/>
                </a:lnTo>
                <a:lnTo>
                  <a:pt x="167436" y="78765"/>
                </a:lnTo>
                <a:lnTo>
                  <a:pt x="16743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909341" y="1305471"/>
            <a:ext cx="167640" cy="1762760"/>
          </a:xfrm>
          <a:custGeom>
            <a:avLst/>
            <a:gdLst/>
            <a:ahLst/>
            <a:cxnLst/>
            <a:rect l="l" t="t" r="r" b="b"/>
            <a:pathLst>
              <a:path w="167639" h="1762760">
                <a:moveTo>
                  <a:pt x="167424" y="0"/>
                </a:moveTo>
                <a:lnTo>
                  <a:pt x="0" y="0"/>
                </a:lnTo>
                <a:lnTo>
                  <a:pt x="0" y="1762734"/>
                </a:lnTo>
                <a:lnTo>
                  <a:pt x="167424" y="1762734"/>
                </a:lnTo>
                <a:lnTo>
                  <a:pt x="167424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97440" y="2819488"/>
            <a:ext cx="167640" cy="248920"/>
          </a:xfrm>
          <a:custGeom>
            <a:avLst/>
            <a:gdLst/>
            <a:ahLst/>
            <a:cxnLst/>
            <a:rect l="l" t="t" r="r" b="b"/>
            <a:pathLst>
              <a:path w="167639" h="248919">
                <a:moveTo>
                  <a:pt x="167436" y="0"/>
                </a:moveTo>
                <a:lnTo>
                  <a:pt x="0" y="0"/>
                </a:lnTo>
                <a:lnTo>
                  <a:pt x="0" y="248704"/>
                </a:lnTo>
                <a:lnTo>
                  <a:pt x="167436" y="248704"/>
                </a:lnTo>
                <a:lnTo>
                  <a:pt x="16743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84485" y="3055251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78" y="0"/>
                </a:lnTo>
              </a:path>
            </a:pathLst>
          </a:custGeom>
          <a:ln w="25908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72584" y="3004997"/>
            <a:ext cx="167640" cy="63500"/>
          </a:xfrm>
          <a:custGeom>
            <a:avLst/>
            <a:gdLst/>
            <a:ahLst/>
            <a:cxnLst/>
            <a:rect l="l" t="t" r="r" b="b"/>
            <a:pathLst>
              <a:path w="167639" h="63500">
                <a:moveTo>
                  <a:pt x="167436" y="0"/>
                </a:moveTo>
                <a:lnTo>
                  <a:pt x="0" y="0"/>
                </a:lnTo>
                <a:lnTo>
                  <a:pt x="0" y="63207"/>
                </a:lnTo>
                <a:lnTo>
                  <a:pt x="167436" y="63207"/>
                </a:lnTo>
                <a:lnTo>
                  <a:pt x="16743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60695" y="306717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 h="0">
                <a:moveTo>
                  <a:pt x="0" y="0"/>
                </a:moveTo>
                <a:lnTo>
                  <a:pt x="167436" y="0"/>
                </a:lnTo>
              </a:path>
            </a:pathLst>
          </a:custGeom>
          <a:ln w="3175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47740" y="2950070"/>
            <a:ext cx="168910" cy="118745"/>
          </a:xfrm>
          <a:custGeom>
            <a:avLst/>
            <a:gdLst/>
            <a:ahLst/>
            <a:cxnLst/>
            <a:rect l="l" t="t" r="r" b="b"/>
            <a:pathLst>
              <a:path w="168910" h="118744">
                <a:moveTo>
                  <a:pt x="168478" y="0"/>
                </a:moveTo>
                <a:lnTo>
                  <a:pt x="0" y="0"/>
                </a:lnTo>
                <a:lnTo>
                  <a:pt x="0" y="118135"/>
                </a:lnTo>
                <a:lnTo>
                  <a:pt x="168478" y="118135"/>
                </a:lnTo>
                <a:lnTo>
                  <a:pt x="16847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435839" y="3010166"/>
            <a:ext cx="168910" cy="58419"/>
          </a:xfrm>
          <a:custGeom>
            <a:avLst/>
            <a:gdLst/>
            <a:ahLst/>
            <a:cxnLst/>
            <a:rect l="l" t="t" r="r" b="b"/>
            <a:pathLst>
              <a:path w="168909" h="58419">
                <a:moveTo>
                  <a:pt x="168478" y="0"/>
                </a:moveTo>
                <a:lnTo>
                  <a:pt x="0" y="0"/>
                </a:lnTo>
                <a:lnTo>
                  <a:pt x="0" y="58026"/>
                </a:lnTo>
                <a:lnTo>
                  <a:pt x="168478" y="58026"/>
                </a:lnTo>
                <a:lnTo>
                  <a:pt x="16847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400545" y="5768785"/>
            <a:ext cx="1257935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7475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of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30262" y="6208205"/>
            <a:ext cx="1028065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975" marR="5080" indent="-16891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of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in Inland Cou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32451" y="674109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62903" y="561770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997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162903" y="594590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90429" y="5558320"/>
            <a:ext cx="466725" cy="232410"/>
          </a:xfrm>
          <a:custGeom>
            <a:avLst/>
            <a:gdLst/>
            <a:ahLst/>
            <a:cxnLst/>
            <a:rect l="l" t="t" r="r" b="b"/>
            <a:pathLst>
              <a:path w="466725" h="232410">
                <a:moveTo>
                  <a:pt x="0" y="232384"/>
                </a:moveTo>
                <a:lnTo>
                  <a:pt x="466267" y="232384"/>
                </a:lnTo>
                <a:lnTo>
                  <a:pt x="466267" y="0"/>
                </a:lnTo>
                <a:lnTo>
                  <a:pt x="0" y="0"/>
                </a:lnTo>
                <a:lnTo>
                  <a:pt x="0" y="23238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90429" y="6011024"/>
            <a:ext cx="466725" cy="239395"/>
          </a:xfrm>
          <a:custGeom>
            <a:avLst/>
            <a:gdLst/>
            <a:ahLst/>
            <a:cxnLst/>
            <a:rect l="l" t="t" r="r" b="b"/>
            <a:pathLst>
              <a:path w="466725" h="239395">
                <a:moveTo>
                  <a:pt x="0" y="239382"/>
                </a:moveTo>
                <a:lnTo>
                  <a:pt x="466267" y="239382"/>
                </a:lnTo>
                <a:lnTo>
                  <a:pt x="466267" y="0"/>
                </a:lnTo>
                <a:lnTo>
                  <a:pt x="0" y="0"/>
                </a:lnTo>
                <a:lnTo>
                  <a:pt x="0" y="23938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690429" y="6470738"/>
            <a:ext cx="466725" cy="233679"/>
          </a:xfrm>
          <a:custGeom>
            <a:avLst/>
            <a:gdLst/>
            <a:ahLst/>
            <a:cxnLst/>
            <a:rect l="l" t="t" r="r" b="b"/>
            <a:pathLst>
              <a:path w="466725" h="233679">
                <a:moveTo>
                  <a:pt x="0" y="233210"/>
                </a:moveTo>
                <a:lnTo>
                  <a:pt x="466267" y="233210"/>
                </a:lnTo>
                <a:lnTo>
                  <a:pt x="466267" y="0"/>
                </a:lnTo>
                <a:lnTo>
                  <a:pt x="0" y="0"/>
                </a:lnTo>
                <a:lnTo>
                  <a:pt x="0" y="233210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42688" y="5558320"/>
            <a:ext cx="480059" cy="232410"/>
          </a:xfrm>
          <a:custGeom>
            <a:avLst/>
            <a:gdLst/>
            <a:ahLst/>
            <a:cxnLst/>
            <a:rect l="l" t="t" r="r" b="b"/>
            <a:pathLst>
              <a:path w="480060" h="232410">
                <a:moveTo>
                  <a:pt x="0" y="232384"/>
                </a:moveTo>
                <a:lnTo>
                  <a:pt x="479856" y="232384"/>
                </a:lnTo>
                <a:lnTo>
                  <a:pt x="479856" y="0"/>
                </a:lnTo>
                <a:lnTo>
                  <a:pt x="0" y="0"/>
                </a:lnTo>
                <a:lnTo>
                  <a:pt x="0" y="23238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42688" y="6011024"/>
            <a:ext cx="480059" cy="239395"/>
          </a:xfrm>
          <a:custGeom>
            <a:avLst/>
            <a:gdLst/>
            <a:ahLst/>
            <a:cxnLst/>
            <a:rect l="l" t="t" r="r" b="b"/>
            <a:pathLst>
              <a:path w="480060" h="239395">
                <a:moveTo>
                  <a:pt x="0" y="239382"/>
                </a:moveTo>
                <a:lnTo>
                  <a:pt x="479856" y="239382"/>
                </a:lnTo>
                <a:lnTo>
                  <a:pt x="479856" y="0"/>
                </a:lnTo>
                <a:lnTo>
                  <a:pt x="0" y="0"/>
                </a:lnTo>
                <a:lnTo>
                  <a:pt x="0" y="239382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42688" y="6470738"/>
            <a:ext cx="480059" cy="233679"/>
          </a:xfrm>
          <a:custGeom>
            <a:avLst/>
            <a:gdLst/>
            <a:ahLst/>
            <a:cxnLst/>
            <a:rect l="l" t="t" r="r" b="b"/>
            <a:pathLst>
              <a:path w="480060" h="233679">
                <a:moveTo>
                  <a:pt x="0" y="233210"/>
                </a:moveTo>
                <a:lnTo>
                  <a:pt x="479856" y="233210"/>
                </a:lnTo>
                <a:lnTo>
                  <a:pt x="479856" y="0"/>
                </a:lnTo>
                <a:lnTo>
                  <a:pt x="0" y="0"/>
                </a:lnTo>
                <a:lnTo>
                  <a:pt x="0" y="233210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599861" y="5558320"/>
            <a:ext cx="475615" cy="232410"/>
          </a:xfrm>
          <a:custGeom>
            <a:avLst/>
            <a:gdLst/>
            <a:ahLst/>
            <a:cxnLst/>
            <a:rect l="l" t="t" r="r" b="b"/>
            <a:pathLst>
              <a:path w="475614" h="232410">
                <a:moveTo>
                  <a:pt x="0" y="232384"/>
                </a:moveTo>
                <a:lnTo>
                  <a:pt x="475107" y="232384"/>
                </a:lnTo>
                <a:lnTo>
                  <a:pt x="475107" y="0"/>
                </a:lnTo>
                <a:lnTo>
                  <a:pt x="0" y="0"/>
                </a:lnTo>
                <a:lnTo>
                  <a:pt x="0" y="23238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599861" y="6011024"/>
            <a:ext cx="475615" cy="693420"/>
          </a:xfrm>
          <a:custGeom>
            <a:avLst/>
            <a:gdLst/>
            <a:ahLst/>
            <a:cxnLst/>
            <a:rect l="l" t="t" r="r" b="b"/>
            <a:pathLst>
              <a:path w="475614" h="693420">
                <a:moveTo>
                  <a:pt x="0" y="692924"/>
                </a:moveTo>
                <a:lnTo>
                  <a:pt x="475107" y="692924"/>
                </a:lnTo>
                <a:lnTo>
                  <a:pt x="475107" y="0"/>
                </a:lnTo>
                <a:lnTo>
                  <a:pt x="0" y="0"/>
                </a:lnTo>
                <a:lnTo>
                  <a:pt x="0" y="692924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727153" y="6250406"/>
            <a:ext cx="347980" cy="220345"/>
          </a:xfrm>
          <a:custGeom>
            <a:avLst/>
            <a:gdLst/>
            <a:ahLst/>
            <a:cxnLst/>
            <a:rect l="l" t="t" r="r" b="b"/>
            <a:pathLst>
              <a:path w="347979" h="220345">
                <a:moveTo>
                  <a:pt x="0" y="0"/>
                </a:moveTo>
                <a:lnTo>
                  <a:pt x="347802" y="0"/>
                </a:lnTo>
                <a:lnTo>
                  <a:pt x="347802" y="220319"/>
                </a:lnTo>
                <a:lnTo>
                  <a:pt x="0" y="220319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94934" y="5790704"/>
            <a:ext cx="480059" cy="220345"/>
          </a:xfrm>
          <a:custGeom>
            <a:avLst/>
            <a:gdLst/>
            <a:ahLst/>
            <a:cxnLst/>
            <a:rect l="l" t="t" r="r" b="b"/>
            <a:pathLst>
              <a:path w="480060" h="220345">
                <a:moveTo>
                  <a:pt x="0" y="0"/>
                </a:moveTo>
                <a:lnTo>
                  <a:pt x="480034" y="0"/>
                </a:lnTo>
                <a:lnTo>
                  <a:pt x="480034" y="220319"/>
                </a:lnTo>
                <a:lnTo>
                  <a:pt x="0" y="220319"/>
                </a:lnTo>
                <a:lnTo>
                  <a:pt x="0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690429" y="6250406"/>
            <a:ext cx="2037080" cy="220345"/>
          </a:xfrm>
          <a:custGeom>
            <a:avLst/>
            <a:gdLst/>
            <a:ahLst/>
            <a:cxnLst/>
            <a:rect l="l" t="t" r="r" b="b"/>
            <a:pathLst>
              <a:path w="2037079" h="220345">
                <a:moveTo>
                  <a:pt x="0" y="0"/>
                </a:moveTo>
                <a:lnTo>
                  <a:pt x="2036724" y="0"/>
                </a:lnTo>
                <a:lnTo>
                  <a:pt x="2036724" y="220332"/>
                </a:lnTo>
                <a:lnTo>
                  <a:pt x="0" y="220332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90429" y="5790704"/>
            <a:ext cx="1905000" cy="220345"/>
          </a:xfrm>
          <a:custGeom>
            <a:avLst/>
            <a:gdLst/>
            <a:ahLst/>
            <a:cxnLst/>
            <a:rect l="l" t="t" r="r" b="b"/>
            <a:pathLst>
              <a:path w="1905000" h="220345">
                <a:moveTo>
                  <a:pt x="0" y="0"/>
                </a:moveTo>
                <a:lnTo>
                  <a:pt x="1904491" y="0"/>
                </a:lnTo>
                <a:lnTo>
                  <a:pt x="1904491" y="220319"/>
                </a:lnTo>
                <a:lnTo>
                  <a:pt x="0" y="220319"/>
                </a:lnTo>
                <a:lnTo>
                  <a:pt x="0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700575" y="509884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509038" y="5098848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278856" y="150152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278856" y="139261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26865" y="850865"/>
            <a:ext cx="655955" cy="1270"/>
          </a:xfrm>
          <a:custGeom>
            <a:avLst/>
            <a:gdLst/>
            <a:ahLst/>
            <a:cxnLst/>
            <a:rect l="l" t="t" r="r" b="b"/>
            <a:pathLst>
              <a:path w="655955" h="1269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26865" y="3531751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214161" y="214708"/>
            <a:ext cx="2655570" cy="623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2100"/>
              </a:lnSpc>
            </a:pPr>
            <a:r>
              <a:rPr dirty="0" sz="1800" spc="-944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7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60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93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15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815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625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86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415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409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4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86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944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92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60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415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869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705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algn="r" marR="480695">
              <a:lnSpc>
                <a:spcPts val="1525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Race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7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64%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20206" y="890678"/>
            <a:ext cx="480059" cy="421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7</a:t>
            </a:r>
            <a:endParaRPr sz="110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  <a:spcBef>
                <a:spcPts val="94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53751" y="2083259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4161" y="1627569"/>
            <a:ext cx="236283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47%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803850" y="890678"/>
            <a:ext cx="374205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Race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71969" y="890678"/>
            <a:ext cx="192976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Race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002626" y="890678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93955E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able 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36398" y="6741090"/>
            <a:ext cx="906780" cy="309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511175" algn="l"/>
              </a:tabLst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40%	60%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42694" y="6741090"/>
            <a:ext cx="281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03461" y="6741090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59791" y="6741090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322578" y="5545209"/>
            <a:ext cx="43751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Hispanic or 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Non Hispanic or 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03850" y="5086149"/>
            <a:ext cx="374205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Hispanic or 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Origin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20206" y="5086149"/>
            <a:ext cx="48005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71969" y="5086149"/>
            <a:ext cx="208470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Hispanic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or 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tino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Origin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002626" y="5086149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93955E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able 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453386" y="1324488"/>
            <a:ext cx="120205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elin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4161" y="933132"/>
            <a:ext cx="1675130" cy="65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95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Asian Alone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living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(Share of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opulation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 39%)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14161" y="3328268"/>
            <a:ext cx="3968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211%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4161" y="3614018"/>
            <a:ext cx="1609090" cy="81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inc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ease in Hispanic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or 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tino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1980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 2010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220%)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149024" y="1700408"/>
            <a:ext cx="139700" cy="9067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14161" y="2139481"/>
            <a:ext cx="1675130" cy="81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700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Black or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Afri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 Ameri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 Alone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living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(Share of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opulation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 39%)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26865" y="2059606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5723403" y="7075214"/>
            <a:ext cx="386461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9380" algn="l"/>
              </a:tabLst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	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144666" y="3910007"/>
            <a:ext cx="2487295" cy="614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679" marR="138430" indent="-221615">
              <a:lnSpc>
                <a:spcPts val="8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The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 uses the word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Alone” 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oll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wing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ain ra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egories 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di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tiquish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those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populations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that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chose a single ra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charac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 themselves.</a:t>
            </a:r>
            <a:endParaRPr sz="700">
              <a:latin typeface="Calibri"/>
              <a:cs typeface="Calibri"/>
            </a:endParaRPr>
          </a:p>
          <a:p>
            <a:pPr marL="233679">
              <a:lnSpc>
                <a:spcPct val="100000"/>
              </a:lnSpc>
              <a:spcBef>
                <a:spcPts val="240"/>
              </a:spcBef>
            </a:pP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2011b;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0" y="4911725"/>
            <a:ext cx="1943100" cy="188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803292" y="3707549"/>
            <a:ext cx="5255260" cy="951230"/>
          </a:xfrm>
          <a:custGeom>
            <a:avLst/>
            <a:gdLst/>
            <a:ahLst/>
            <a:cxnLst/>
            <a:rect l="l" t="t" r="r" b="b"/>
            <a:pathLst>
              <a:path w="5255259" h="951229">
                <a:moveTo>
                  <a:pt x="5255107" y="950975"/>
                </a:moveTo>
                <a:lnTo>
                  <a:pt x="0" y="950975"/>
                </a:lnTo>
                <a:lnTo>
                  <a:pt x="0" y="0"/>
                </a:lnTo>
                <a:lnTo>
                  <a:pt x="5255107" y="0"/>
                </a:lnTo>
                <a:lnTo>
                  <a:pt x="5255107" y="95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882699" y="3978393"/>
            <a:ext cx="544830" cy="545465"/>
          </a:xfrm>
          <a:custGeom>
            <a:avLst/>
            <a:gdLst/>
            <a:ahLst/>
            <a:cxnLst/>
            <a:rect l="l" t="t" r="r" b="b"/>
            <a:pathLst>
              <a:path w="544829" h="545464">
                <a:moveTo>
                  <a:pt x="261556" y="0"/>
                </a:moveTo>
                <a:lnTo>
                  <a:pt x="0" y="261937"/>
                </a:lnTo>
                <a:lnTo>
                  <a:pt x="282841" y="545185"/>
                </a:lnTo>
                <a:lnTo>
                  <a:pt x="544398" y="283248"/>
                </a:lnTo>
                <a:lnTo>
                  <a:pt x="26155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086057" y="3964559"/>
            <a:ext cx="4972685" cy="597535"/>
          </a:xfrm>
          <a:custGeom>
            <a:avLst/>
            <a:gdLst/>
            <a:ahLst/>
            <a:cxnLst/>
            <a:rect l="l" t="t" r="r" b="b"/>
            <a:pathLst>
              <a:path w="4972684" h="597535">
                <a:moveTo>
                  <a:pt x="0" y="597217"/>
                </a:moveTo>
                <a:lnTo>
                  <a:pt x="4972342" y="597217"/>
                </a:lnTo>
                <a:lnTo>
                  <a:pt x="4972342" y="0"/>
                </a:lnTo>
                <a:lnTo>
                  <a:pt x="0" y="0"/>
                </a:lnTo>
                <a:lnTo>
                  <a:pt x="0" y="597217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086057" y="3749928"/>
            <a:ext cx="4972685" cy="214629"/>
          </a:xfrm>
          <a:custGeom>
            <a:avLst/>
            <a:gdLst/>
            <a:ahLst/>
            <a:cxnLst/>
            <a:rect l="l" t="t" r="r" b="b"/>
            <a:pathLst>
              <a:path w="4972684" h="214629">
                <a:moveTo>
                  <a:pt x="0" y="214629"/>
                </a:moveTo>
                <a:lnTo>
                  <a:pt x="4972342" y="214629"/>
                </a:lnTo>
                <a:lnTo>
                  <a:pt x="4972342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6940734" y="3782042"/>
            <a:ext cx="1040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dirty="0" sz="1100" spc="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dirty="0" spc="-10"/>
              <a:t>O</a:t>
            </a:r>
            <a:r>
              <a:rPr dirty="0"/>
              <a:t>A</a:t>
            </a:r>
            <a:r>
              <a:rPr dirty="0" spc="-35"/>
              <a:t>A</a:t>
            </a:r>
            <a:r>
              <a:rPr dirty="0" spc="-50"/>
              <a:t>’</a:t>
            </a:r>
            <a:r>
              <a:rPr dirty="0"/>
              <a:t>s N</a:t>
            </a:r>
            <a:r>
              <a:rPr dirty="0" spc="-10"/>
              <a:t>a</a:t>
            </a:r>
            <a:r>
              <a:rPr dirty="0" spc="-5"/>
              <a:t>tional</a:t>
            </a:r>
            <a:r>
              <a:rPr dirty="0"/>
              <a:t> Coa</a:t>
            </a:r>
            <a:r>
              <a:rPr dirty="0" spc="-10"/>
              <a:t>st</a:t>
            </a:r>
            <a:r>
              <a:rPr dirty="0"/>
              <a:t>al </a:t>
            </a:r>
            <a:r>
              <a:rPr dirty="0" spc="-20"/>
              <a:t>P</a:t>
            </a:r>
            <a:r>
              <a:rPr dirty="0"/>
              <a:t>opul</a:t>
            </a:r>
            <a:r>
              <a:rPr dirty="0" spc="-10"/>
              <a:t>a</a:t>
            </a:r>
            <a:r>
              <a:rPr dirty="0" spc="-5"/>
              <a:t>tion</a:t>
            </a:r>
            <a:r>
              <a:rPr dirty="0"/>
              <a:t> </a:t>
            </a:r>
            <a:r>
              <a:rPr dirty="0" spc="-15"/>
              <a:t>R</a:t>
            </a:r>
            <a:r>
              <a:rPr dirty="0"/>
              <a:t>eport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82775" y="7465748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78478" y="4019542"/>
            <a:ext cx="460565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 2010, minority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esiding in Coa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ed a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ombined 35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ty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tion.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This is higher than the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ombined 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28 pe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7061631" y="1214932"/>
          <a:ext cx="2537460" cy="1880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694"/>
                <a:gridCol w="760120"/>
              </a:tblGrid>
              <a:tr h="326923"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Race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212349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36195" indent="-34290">
                        <a:lnSpc>
                          <a:spcPct val="750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212349"/>
                    </a:solidFill>
                  </a:tcPr>
                </a:tc>
              </a:tr>
              <a:tr h="185229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2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Whi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DAE7ED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DAE7ED"/>
                    </a:solidFill>
                  </a:tcPr>
                </a:tc>
              </a:tr>
              <a:tr h="179577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Black or Afri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Ameri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82790">
                <a:tc>
                  <a:txBody>
                    <a:bodyPr/>
                    <a:lstStyle/>
                    <a:p>
                      <a:pPr marL="58419" marR="270510">
                        <a:lnSpc>
                          <a:spcPct val="75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Ameri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 Indian and Alas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DAE7ED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DAE7ED"/>
                    </a:solidFill>
                  </a:tcPr>
                </a:tc>
              </a:tr>
              <a:tr h="174472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Asian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59143">
                <a:tc>
                  <a:txBody>
                    <a:bodyPr/>
                    <a:lstStyle/>
                    <a:p>
                      <a:pPr marL="58419" marR="279400">
                        <a:lnSpc>
                          <a:spcPct val="75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H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aiian and 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acific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Islander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DAE7ED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DAE7ED"/>
                    </a:solidFill>
                  </a:tcPr>
                </a:tc>
              </a:tr>
              <a:tr h="18020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Other Race Alone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 spc="-4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or Mo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Races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DAE7ED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DAE7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7056018" y="5552566"/>
          <a:ext cx="2547620" cy="716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74"/>
                <a:gridCol w="1274108"/>
              </a:tblGrid>
              <a:tr h="16291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thnicity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212349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212349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2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Hispanic or 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solidFill>
                      <a:srgbClr val="DAE7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solidFill>
                      <a:srgbClr val="DAE7ED"/>
                    </a:solidFill>
                  </a:tcPr>
                </a:tc>
              </a:tr>
              <a:tr h="18262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Non Hispanic or L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5311">
                      <a:solidFill>
                        <a:srgbClr val="FFFFFF"/>
                      </a:solidFill>
                      <a:prstDash val="solid"/>
                    </a:lnR>
                    <a:lnB w="11226">
                      <a:solidFill>
                        <a:srgbClr val="DAE7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5311">
                      <a:solidFill>
                        <a:srgbClr val="FFFFFF"/>
                      </a:solidFill>
                      <a:prstDash val="solid"/>
                    </a:lnL>
                    <a:lnB w="11226">
                      <a:solidFill>
                        <a:srgbClr val="DAE7E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28" y="0"/>
            <a:ext cx="10043160" cy="461009"/>
          </a:xfrm>
          <a:custGeom>
            <a:avLst/>
            <a:gdLst/>
            <a:ahLst/>
            <a:cxnLst/>
            <a:rect l="l" t="t" r="r" b="b"/>
            <a:pathLst>
              <a:path w="10043160" h="461009">
                <a:moveTo>
                  <a:pt x="0" y="460692"/>
                </a:moveTo>
                <a:lnTo>
                  <a:pt x="10043071" y="460692"/>
                </a:lnTo>
                <a:lnTo>
                  <a:pt x="10043071" y="0"/>
                </a:lnTo>
                <a:lnTo>
                  <a:pt x="0" y="0"/>
                </a:lnTo>
                <a:lnTo>
                  <a:pt x="0" y="460692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64" y="0"/>
            <a:ext cx="0" cy="461009"/>
          </a:xfrm>
          <a:custGeom>
            <a:avLst/>
            <a:gdLst/>
            <a:ahLst/>
            <a:cxnLst/>
            <a:rect l="l" t="t" r="r" b="b"/>
            <a:pathLst>
              <a:path w="0" h="461009">
                <a:moveTo>
                  <a:pt x="0" y="0"/>
                </a:moveTo>
                <a:lnTo>
                  <a:pt x="0" y="460692"/>
                </a:lnTo>
              </a:path>
            </a:pathLst>
          </a:custGeom>
          <a:ln w="15328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858000"/>
            <a:ext cx="1981835" cy="914400"/>
          </a:xfrm>
          <a:custGeom>
            <a:avLst/>
            <a:gdLst/>
            <a:ahLst/>
            <a:cxnLst/>
            <a:rect l="l" t="t" r="r" b="b"/>
            <a:pathLst>
              <a:path w="1981835" h="914400">
                <a:moveTo>
                  <a:pt x="0" y="914399"/>
                </a:moveTo>
                <a:lnTo>
                  <a:pt x="1981365" y="914400"/>
                </a:lnTo>
                <a:lnTo>
                  <a:pt x="198136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60692"/>
            <a:ext cx="1981835" cy="4397375"/>
          </a:xfrm>
          <a:custGeom>
            <a:avLst/>
            <a:gdLst/>
            <a:ahLst/>
            <a:cxnLst/>
            <a:rect l="l" t="t" r="r" b="b"/>
            <a:pathLst>
              <a:path w="1981835" h="4397375">
                <a:moveTo>
                  <a:pt x="0" y="4397057"/>
                </a:moveTo>
                <a:lnTo>
                  <a:pt x="1981365" y="4397057"/>
                </a:lnTo>
                <a:lnTo>
                  <a:pt x="1981365" y="0"/>
                </a:lnTo>
                <a:lnTo>
                  <a:pt x="0" y="0"/>
                </a:lnTo>
                <a:lnTo>
                  <a:pt x="0" y="4397057"/>
                </a:lnTo>
                <a:close/>
              </a:path>
            </a:pathLst>
          </a:custGeom>
          <a:solidFill>
            <a:srgbClr val="008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81366" y="730885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 h="0">
                <a:moveTo>
                  <a:pt x="0" y="0"/>
                </a:moveTo>
                <a:lnTo>
                  <a:pt x="8077033" y="0"/>
                </a:lnTo>
              </a:path>
            </a:pathLst>
          </a:custGeom>
          <a:ln w="6350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60692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214629"/>
                </a:moveTo>
                <a:lnTo>
                  <a:pt x="0" y="0"/>
                </a:lnTo>
                <a:lnTo>
                  <a:pt x="0" y="21462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81365" y="460692"/>
            <a:ext cx="8077034" cy="21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9711" y="6921276"/>
            <a:ext cx="12299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700" spc="-10" i="1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700" i="1">
                <a:solidFill>
                  <a:srgbClr val="FFFFFF"/>
                </a:solidFill>
                <a:latin typeface="Calibri"/>
                <a:cs typeface="Calibri"/>
              </a:rPr>
              <a:t>a Cruz, CA. Credit: K. Cross</a:t>
            </a:r>
            <a:r>
              <a:rPr dirty="0" sz="700" spc="-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00" spc="-15" i="1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2994" y="2993593"/>
            <a:ext cx="4093210" cy="285115"/>
          </a:xfrm>
          <a:custGeom>
            <a:avLst/>
            <a:gdLst/>
            <a:ahLst/>
            <a:cxnLst/>
            <a:rect l="l" t="t" r="r" b="b"/>
            <a:pathLst>
              <a:path w="4093209" h="285114">
                <a:moveTo>
                  <a:pt x="4093108" y="284835"/>
                </a:moveTo>
                <a:lnTo>
                  <a:pt x="0" y="284835"/>
                </a:lnTo>
                <a:lnTo>
                  <a:pt x="0" y="0"/>
                </a:lnTo>
                <a:lnTo>
                  <a:pt x="4093108" y="0"/>
                </a:lnTo>
                <a:lnTo>
                  <a:pt x="4093108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98249" y="2414727"/>
            <a:ext cx="1312545" cy="285115"/>
          </a:xfrm>
          <a:custGeom>
            <a:avLst/>
            <a:gdLst/>
            <a:ahLst/>
            <a:cxnLst/>
            <a:rect l="l" t="t" r="r" b="b"/>
            <a:pathLst>
              <a:path w="1312545" h="285114">
                <a:moveTo>
                  <a:pt x="0" y="284835"/>
                </a:moveTo>
                <a:lnTo>
                  <a:pt x="1311922" y="284835"/>
                </a:lnTo>
                <a:lnTo>
                  <a:pt x="1311922" y="0"/>
                </a:lnTo>
                <a:lnTo>
                  <a:pt x="0" y="0"/>
                </a:lnTo>
                <a:lnTo>
                  <a:pt x="0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9010" y="2414727"/>
            <a:ext cx="586105" cy="285115"/>
          </a:xfrm>
          <a:custGeom>
            <a:avLst/>
            <a:gdLst/>
            <a:ahLst/>
            <a:cxnLst/>
            <a:rect l="l" t="t" r="r" b="b"/>
            <a:pathLst>
              <a:path w="586104" h="285114">
                <a:moveTo>
                  <a:pt x="0" y="284835"/>
                </a:moveTo>
                <a:lnTo>
                  <a:pt x="585698" y="284835"/>
                </a:lnTo>
                <a:lnTo>
                  <a:pt x="585698" y="0"/>
                </a:lnTo>
                <a:lnTo>
                  <a:pt x="0" y="0"/>
                </a:lnTo>
                <a:lnTo>
                  <a:pt x="0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68749" y="2414727"/>
            <a:ext cx="175895" cy="285115"/>
          </a:xfrm>
          <a:custGeom>
            <a:avLst/>
            <a:gdLst/>
            <a:ahLst/>
            <a:cxnLst/>
            <a:rect l="l" t="t" r="r" b="b"/>
            <a:pathLst>
              <a:path w="175895" h="285114">
                <a:moveTo>
                  <a:pt x="0" y="284835"/>
                </a:moveTo>
                <a:lnTo>
                  <a:pt x="175463" y="284835"/>
                </a:lnTo>
                <a:lnTo>
                  <a:pt x="175463" y="0"/>
                </a:lnTo>
                <a:lnTo>
                  <a:pt x="0" y="0"/>
                </a:lnTo>
                <a:lnTo>
                  <a:pt x="0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17063" y="2414727"/>
            <a:ext cx="1318260" cy="285115"/>
          </a:xfrm>
          <a:custGeom>
            <a:avLst/>
            <a:gdLst/>
            <a:ahLst/>
            <a:cxnLst/>
            <a:rect l="l" t="t" r="r" b="b"/>
            <a:pathLst>
              <a:path w="1318260" h="285114">
                <a:moveTo>
                  <a:pt x="0" y="284835"/>
                </a:moveTo>
                <a:lnTo>
                  <a:pt x="1318145" y="284835"/>
                </a:lnTo>
                <a:lnTo>
                  <a:pt x="1318145" y="0"/>
                </a:lnTo>
                <a:lnTo>
                  <a:pt x="0" y="0"/>
                </a:lnTo>
                <a:lnTo>
                  <a:pt x="0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68749" y="1860219"/>
            <a:ext cx="2547620" cy="285115"/>
          </a:xfrm>
          <a:custGeom>
            <a:avLst/>
            <a:gdLst/>
            <a:ahLst/>
            <a:cxnLst/>
            <a:rect l="l" t="t" r="r" b="b"/>
            <a:pathLst>
              <a:path w="2547620" h="285114">
                <a:moveTo>
                  <a:pt x="0" y="284835"/>
                </a:moveTo>
                <a:lnTo>
                  <a:pt x="2547353" y="284835"/>
                </a:lnTo>
                <a:lnTo>
                  <a:pt x="2547353" y="0"/>
                </a:lnTo>
                <a:lnTo>
                  <a:pt x="0" y="0"/>
                </a:lnTo>
                <a:lnTo>
                  <a:pt x="0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22994" y="1860219"/>
            <a:ext cx="1312545" cy="285115"/>
          </a:xfrm>
          <a:custGeom>
            <a:avLst/>
            <a:gdLst/>
            <a:ahLst/>
            <a:cxnLst/>
            <a:rect l="l" t="t" r="r" b="b"/>
            <a:pathLst>
              <a:path w="1312545" h="285114">
                <a:moveTo>
                  <a:pt x="0" y="284835"/>
                </a:moveTo>
                <a:lnTo>
                  <a:pt x="1312214" y="284835"/>
                </a:lnTo>
                <a:lnTo>
                  <a:pt x="1312214" y="0"/>
                </a:lnTo>
                <a:lnTo>
                  <a:pt x="0" y="0"/>
                </a:lnTo>
                <a:lnTo>
                  <a:pt x="0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17342" y="1285087"/>
            <a:ext cx="4093210" cy="285115"/>
          </a:xfrm>
          <a:custGeom>
            <a:avLst/>
            <a:gdLst/>
            <a:ahLst/>
            <a:cxnLst/>
            <a:rect l="l" t="t" r="r" b="b"/>
            <a:pathLst>
              <a:path w="4093209" h="285115">
                <a:moveTo>
                  <a:pt x="4093108" y="284835"/>
                </a:moveTo>
                <a:lnTo>
                  <a:pt x="0" y="284835"/>
                </a:lnTo>
                <a:lnTo>
                  <a:pt x="0" y="0"/>
                </a:lnTo>
                <a:lnTo>
                  <a:pt x="4093108" y="0"/>
                </a:lnTo>
                <a:lnTo>
                  <a:pt x="4093108" y="284835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05696" y="3200031"/>
            <a:ext cx="117475" cy="74295"/>
          </a:xfrm>
          <a:custGeom>
            <a:avLst/>
            <a:gdLst/>
            <a:ahLst/>
            <a:cxnLst/>
            <a:rect l="l" t="t" r="r" b="b"/>
            <a:pathLst>
              <a:path w="117475" h="74295">
                <a:moveTo>
                  <a:pt x="117398" y="0"/>
                </a:moveTo>
                <a:lnTo>
                  <a:pt x="0" y="0"/>
                </a:lnTo>
                <a:lnTo>
                  <a:pt x="0" y="73990"/>
                </a:lnTo>
                <a:lnTo>
                  <a:pt x="117398" y="73990"/>
                </a:lnTo>
                <a:lnTo>
                  <a:pt x="11739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14713" y="2941053"/>
            <a:ext cx="117475" cy="333375"/>
          </a:xfrm>
          <a:custGeom>
            <a:avLst/>
            <a:gdLst/>
            <a:ahLst/>
            <a:cxnLst/>
            <a:rect l="l" t="t" r="r" b="b"/>
            <a:pathLst>
              <a:path w="117475" h="333375">
                <a:moveTo>
                  <a:pt x="117386" y="0"/>
                </a:moveTo>
                <a:lnTo>
                  <a:pt x="0" y="0"/>
                </a:lnTo>
                <a:lnTo>
                  <a:pt x="0" y="332981"/>
                </a:lnTo>
                <a:lnTo>
                  <a:pt x="117386" y="332981"/>
                </a:lnTo>
                <a:lnTo>
                  <a:pt x="11738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24961" y="2781122"/>
            <a:ext cx="117475" cy="493395"/>
          </a:xfrm>
          <a:custGeom>
            <a:avLst/>
            <a:gdLst/>
            <a:ahLst/>
            <a:cxnLst/>
            <a:rect l="l" t="t" r="r" b="b"/>
            <a:pathLst>
              <a:path w="117475" h="493395">
                <a:moveTo>
                  <a:pt x="117398" y="0"/>
                </a:moveTo>
                <a:lnTo>
                  <a:pt x="0" y="0"/>
                </a:lnTo>
                <a:lnTo>
                  <a:pt x="0" y="492899"/>
                </a:lnTo>
                <a:lnTo>
                  <a:pt x="117398" y="492899"/>
                </a:lnTo>
                <a:lnTo>
                  <a:pt x="11739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35209" y="1747558"/>
            <a:ext cx="116205" cy="1526540"/>
          </a:xfrm>
          <a:custGeom>
            <a:avLst/>
            <a:gdLst/>
            <a:ahLst/>
            <a:cxnLst/>
            <a:rect l="l" t="t" r="r" b="b"/>
            <a:pathLst>
              <a:path w="116204" h="1526539">
                <a:moveTo>
                  <a:pt x="116154" y="0"/>
                </a:moveTo>
                <a:lnTo>
                  <a:pt x="0" y="0"/>
                </a:lnTo>
                <a:lnTo>
                  <a:pt x="0" y="1526463"/>
                </a:lnTo>
                <a:lnTo>
                  <a:pt x="116154" y="1526463"/>
                </a:lnTo>
                <a:lnTo>
                  <a:pt x="11615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44212" y="2186762"/>
            <a:ext cx="117475" cy="1087755"/>
          </a:xfrm>
          <a:custGeom>
            <a:avLst/>
            <a:gdLst/>
            <a:ahLst/>
            <a:cxnLst/>
            <a:rect l="l" t="t" r="r" b="b"/>
            <a:pathLst>
              <a:path w="117475" h="1087754">
                <a:moveTo>
                  <a:pt x="117386" y="0"/>
                </a:moveTo>
                <a:lnTo>
                  <a:pt x="0" y="0"/>
                </a:lnTo>
                <a:lnTo>
                  <a:pt x="0" y="1087259"/>
                </a:lnTo>
                <a:lnTo>
                  <a:pt x="117386" y="1087259"/>
                </a:lnTo>
                <a:lnTo>
                  <a:pt x="11738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54460" y="2856306"/>
            <a:ext cx="117475" cy="417830"/>
          </a:xfrm>
          <a:custGeom>
            <a:avLst/>
            <a:gdLst/>
            <a:ahLst/>
            <a:cxnLst/>
            <a:rect l="l" t="t" r="r" b="b"/>
            <a:pathLst>
              <a:path w="117475" h="417829">
                <a:moveTo>
                  <a:pt x="117386" y="0"/>
                </a:moveTo>
                <a:lnTo>
                  <a:pt x="0" y="0"/>
                </a:lnTo>
                <a:lnTo>
                  <a:pt x="0" y="417715"/>
                </a:lnTo>
                <a:lnTo>
                  <a:pt x="117386" y="417715"/>
                </a:lnTo>
                <a:lnTo>
                  <a:pt x="117386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64709" y="2197506"/>
            <a:ext cx="116205" cy="1076960"/>
          </a:xfrm>
          <a:custGeom>
            <a:avLst/>
            <a:gdLst/>
            <a:ahLst/>
            <a:cxnLst/>
            <a:rect l="l" t="t" r="r" b="b"/>
            <a:pathLst>
              <a:path w="116204" h="1076960">
                <a:moveTo>
                  <a:pt x="116154" y="0"/>
                </a:moveTo>
                <a:lnTo>
                  <a:pt x="0" y="0"/>
                </a:lnTo>
                <a:lnTo>
                  <a:pt x="0" y="1076515"/>
                </a:lnTo>
                <a:lnTo>
                  <a:pt x="116154" y="1076515"/>
                </a:lnTo>
                <a:lnTo>
                  <a:pt x="11615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73725" y="2818117"/>
            <a:ext cx="117475" cy="455930"/>
          </a:xfrm>
          <a:custGeom>
            <a:avLst/>
            <a:gdLst/>
            <a:ahLst/>
            <a:cxnLst/>
            <a:rect l="l" t="t" r="r" b="b"/>
            <a:pathLst>
              <a:path w="117475" h="455929">
                <a:moveTo>
                  <a:pt x="117398" y="0"/>
                </a:moveTo>
                <a:lnTo>
                  <a:pt x="0" y="0"/>
                </a:lnTo>
                <a:lnTo>
                  <a:pt x="0" y="455904"/>
                </a:lnTo>
                <a:lnTo>
                  <a:pt x="117398" y="455904"/>
                </a:lnTo>
                <a:lnTo>
                  <a:pt x="11739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83960" y="3140354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5">
                <a:moveTo>
                  <a:pt x="117398" y="0"/>
                </a:moveTo>
                <a:lnTo>
                  <a:pt x="0" y="0"/>
                </a:lnTo>
                <a:lnTo>
                  <a:pt x="0" y="133667"/>
                </a:lnTo>
                <a:lnTo>
                  <a:pt x="117398" y="133667"/>
                </a:lnTo>
                <a:lnTo>
                  <a:pt x="117398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94208" y="3201212"/>
            <a:ext cx="116205" cy="73025"/>
          </a:xfrm>
          <a:custGeom>
            <a:avLst/>
            <a:gdLst/>
            <a:ahLst/>
            <a:cxnLst/>
            <a:rect l="l" t="t" r="r" b="b"/>
            <a:pathLst>
              <a:path w="116204" h="73025">
                <a:moveTo>
                  <a:pt x="116154" y="0"/>
                </a:moveTo>
                <a:lnTo>
                  <a:pt x="0" y="0"/>
                </a:lnTo>
                <a:lnTo>
                  <a:pt x="0" y="72809"/>
                </a:lnTo>
                <a:lnTo>
                  <a:pt x="116154" y="72809"/>
                </a:lnTo>
                <a:lnTo>
                  <a:pt x="116154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23095" y="32465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 h="0">
                <a:moveTo>
                  <a:pt x="0" y="0"/>
                </a:moveTo>
                <a:lnTo>
                  <a:pt x="116154" y="0"/>
                </a:lnTo>
              </a:path>
            </a:pathLst>
          </a:custGeom>
          <a:ln w="54889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32099" y="2980435"/>
            <a:ext cx="117475" cy="294005"/>
          </a:xfrm>
          <a:custGeom>
            <a:avLst/>
            <a:gdLst/>
            <a:ahLst/>
            <a:cxnLst/>
            <a:rect l="l" t="t" r="r" b="b"/>
            <a:pathLst>
              <a:path w="117475" h="294004">
                <a:moveTo>
                  <a:pt x="117386" y="0"/>
                </a:moveTo>
                <a:lnTo>
                  <a:pt x="0" y="0"/>
                </a:lnTo>
                <a:lnTo>
                  <a:pt x="0" y="293585"/>
                </a:lnTo>
                <a:lnTo>
                  <a:pt x="117386" y="293585"/>
                </a:lnTo>
                <a:lnTo>
                  <a:pt x="11738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42359" y="2744114"/>
            <a:ext cx="117475" cy="530225"/>
          </a:xfrm>
          <a:custGeom>
            <a:avLst/>
            <a:gdLst/>
            <a:ahLst/>
            <a:cxnLst/>
            <a:rect l="l" t="t" r="r" b="b"/>
            <a:pathLst>
              <a:path w="117475" h="530225">
                <a:moveTo>
                  <a:pt x="117386" y="0"/>
                </a:moveTo>
                <a:lnTo>
                  <a:pt x="0" y="0"/>
                </a:lnTo>
                <a:lnTo>
                  <a:pt x="0" y="529907"/>
                </a:lnTo>
                <a:lnTo>
                  <a:pt x="117386" y="529907"/>
                </a:lnTo>
                <a:lnTo>
                  <a:pt x="11738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51363" y="1525574"/>
            <a:ext cx="117475" cy="1748789"/>
          </a:xfrm>
          <a:custGeom>
            <a:avLst/>
            <a:gdLst/>
            <a:ahLst/>
            <a:cxnLst/>
            <a:rect l="l" t="t" r="r" b="b"/>
            <a:pathLst>
              <a:path w="117475" h="1748789">
                <a:moveTo>
                  <a:pt x="117386" y="0"/>
                </a:moveTo>
                <a:lnTo>
                  <a:pt x="0" y="0"/>
                </a:lnTo>
                <a:lnTo>
                  <a:pt x="0" y="1748447"/>
                </a:lnTo>
                <a:lnTo>
                  <a:pt x="117386" y="1748447"/>
                </a:lnTo>
                <a:lnTo>
                  <a:pt x="11738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461611" y="2088895"/>
            <a:ext cx="117475" cy="1185545"/>
          </a:xfrm>
          <a:custGeom>
            <a:avLst/>
            <a:gdLst/>
            <a:ahLst/>
            <a:cxnLst/>
            <a:rect l="l" t="t" r="r" b="b"/>
            <a:pathLst>
              <a:path w="117475" h="1185545">
                <a:moveTo>
                  <a:pt x="117398" y="0"/>
                </a:moveTo>
                <a:lnTo>
                  <a:pt x="0" y="0"/>
                </a:lnTo>
                <a:lnTo>
                  <a:pt x="0" y="1185125"/>
                </a:lnTo>
                <a:lnTo>
                  <a:pt x="117398" y="1185125"/>
                </a:lnTo>
                <a:lnTo>
                  <a:pt x="11739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71846" y="2849143"/>
            <a:ext cx="117475" cy="425450"/>
          </a:xfrm>
          <a:custGeom>
            <a:avLst/>
            <a:gdLst/>
            <a:ahLst/>
            <a:cxnLst/>
            <a:rect l="l" t="t" r="r" b="b"/>
            <a:pathLst>
              <a:path w="117475" h="425450">
                <a:moveTo>
                  <a:pt x="117398" y="0"/>
                </a:moveTo>
                <a:lnTo>
                  <a:pt x="0" y="0"/>
                </a:lnTo>
                <a:lnTo>
                  <a:pt x="0" y="424878"/>
                </a:lnTo>
                <a:lnTo>
                  <a:pt x="117398" y="424878"/>
                </a:lnTo>
                <a:lnTo>
                  <a:pt x="11739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80863" y="2349080"/>
            <a:ext cx="117475" cy="925194"/>
          </a:xfrm>
          <a:custGeom>
            <a:avLst/>
            <a:gdLst/>
            <a:ahLst/>
            <a:cxnLst/>
            <a:rect l="l" t="t" r="r" b="b"/>
            <a:pathLst>
              <a:path w="117475" h="925195">
                <a:moveTo>
                  <a:pt x="117386" y="0"/>
                </a:moveTo>
                <a:lnTo>
                  <a:pt x="0" y="0"/>
                </a:lnTo>
                <a:lnTo>
                  <a:pt x="0" y="924940"/>
                </a:lnTo>
                <a:lnTo>
                  <a:pt x="117386" y="924940"/>
                </a:lnTo>
                <a:lnTo>
                  <a:pt x="11738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91111" y="2918371"/>
            <a:ext cx="117475" cy="356235"/>
          </a:xfrm>
          <a:custGeom>
            <a:avLst/>
            <a:gdLst/>
            <a:ahLst/>
            <a:cxnLst/>
            <a:rect l="l" t="t" r="r" b="b"/>
            <a:pathLst>
              <a:path w="117475" h="356235">
                <a:moveTo>
                  <a:pt x="117386" y="0"/>
                </a:moveTo>
                <a:lnTo>
                  <a:pt x="0" y="0"/>
                </a:lnTo>
                <a:lnTo>
                  <a:pt x="0" y="355650"/>
                </a:lnTo>
                <a:lnTo>
                  <a:pt x="117386" y="355650"/>
                </a:lnTo>
                <a:lnTo>
                  <a:pt x="117386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01359" y="3180930"/>
            <a:ext cx="117475" cy="93345"/>
          </a:xfrm>
          <a:custGeom>
            <a:avLst/>
            <a:gdLst/>
            <a:ahLst/>
            <a:cxnLst/>
            <a:rect l="l" t="t" r="r" b="b"/>
            <a:pathLst>
              <a:path w="117475" h="93345">
                <a:moveTo>
                  <a:pt x="117398" y="0"/>
                </a:moveTo>
                <a:lnTo>
                  <a:pt x="0" y="0"/>
                </a:lnTo>
                <a:lnTo>
                  <a:pt x="0" y="93090"/>
                </a:lnTo>
                <a:lnTo>
                  <a:pt x="117398" y="93090"/>
                </a:lnTo>
                <a:lnTo>
                  <a:pt x="11739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10363" y="3216732"/>
            <a:ext cx="117475" cy="57785"/>
          </a:xfrm>
          <a:custGeom>
            <a:avLst/>
            <a:gdLst/>
            <a:ahLst/>
            <a:cxnLst/>
            <a:rect l="l" t="t" r="r" b="b"/>
            <a:pathLst>
              <a:path w="117475" h="57785">
                <a:moveTo>
                  <a:pt x="117398" y="0"/>
                </a:moveTo>
                <a:lnTo>
                  <a:pt x="0" y="0"/>
                </a:lnTo>
                <a:lnTo>
                  <a:pt x="0" y="57289"/>
                </a:lnTo>
                <a:lnTo>
                  <a:pt x="117398" y="57289"/>
                </a:lnTo>
                <a:lnTo>
                  <a:pt x="117398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23799" y="862175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901029" y="4461756"/>
            <a:ext cx="37903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Households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ome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41186" y="4461756"/>
            <a:ext cx="55054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61899" y="4474455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507766" y="6659419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55366" y="5078464"/>
            <a:ext cx="235585" cy="140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444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150">
              <a:latin typeface="Times New Roman"/>
              <a:cs typeface="Times New Roman"/>
            </a:endParaRPr>
          </a:p>
          <a:p>
            <a:pPr algn="ctr" marR="444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444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64769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67508" y="4756567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75902" y="849475"/>
            <a:ext cx="216027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 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Those 25 </a:t>
            </a:r>
            <a:r>
              <a:rPr dirty="0" sz="1000" spc="-7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 and O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55759" y="849475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93955E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able 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25671" y="862175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688602" y="4461756"/>
            <a:ext cx="203517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Sha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 of the 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.S. Households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Household In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ome in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68459" y="4461756"/>
            <a:ext cx="42735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solidFill>
                  <a:srgbClr val="93955E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able 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25671" y="4474455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20"/>
                </a:lnTo>
              </a:path>
            </a:pathLst>
          </a:custGeom>
          <a:ln w="12700">
            <a:solidFill>
              <a:srgbClr val="9395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034562" y="4824864"/>
            <a:ext cx="124142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eline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 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860035" y="500189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60035" y="489298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 rot="18900000">
            <a:off x="4191116" y="3412179"/>
            <a:ext cx="264846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Some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 rot="18900000">
            <a:off x="4222164" y="3475016"/>
            <a:ext cx="32844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Colle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 rot="18900000">
            <a:off x="4473688" y="3433031"/>
            <a:ext cx="465951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Associ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 rot="18900000">
            <a:off x="4608406" y="3495858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 rot="18900000">
            <a:off x="4906061" y="3422058"/>
            <a:ext cx="445217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Bachelo</a:t>
            </a:r>
            <a:r>
              <a:rPr dirty="0" sz="800" spc="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 rot="18900000">
            <a:off x="5030367" y="3484885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 rot="18900000">
            <a:off x="5340147" y="3422057"/>
            <a:ext cx="378794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3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 rot="18900000">
            <a:off x="5431119" y="3484886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 rot="18900000">
            <a:off x="5674871" y="3440328"/>
            <a:ext cx="51686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essional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 rot="18900000">
            <a:off x="5834865" y="3503105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 rot="18900000">
            <a:off x="6132238" y="3446370"/>
            <a:ext cx="38298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Doc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 rot="18900000">
            <a:off x="6242728" y="3491715"/>
            <a:ext cx="32259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Deg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 rot="18960000">
            <a:off x="6399847" y="3301928"/>
            <a:ext cx="13750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 rot="18900000">
            <a:off x="2837547" y="3491128"/>
            <a:ext cx="366854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Some or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 rot="18900000">
            <a:off x="2885202" y="3508574"/>
            <a:ext cx="48798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Eleme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ary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 rot="18900000">
            <a:off x="3244182" y="3433058"/>
            <a:ext cx="46106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Some High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 rot="18900000">
            <a:off x="3386595" y="3495956"/>
            <a:ext cx="30171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School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 rot="18900000">
            <a:off x="3609224" y="3465748"/>
            <a:ext cx="500873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High School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 rot="18900000">
            <a:off x="3720107" y="3528500"/>
            <a:ext cx="40462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adu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 rot="18960000">
            <a:off x="3113611" y="3316361"/>
            <a:ext cx="165784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 rot="18900000">
            <a:off x="2405552" y="3465719"/>
            <a:ext cx="43488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No School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 rot="18900000">
            <a:off x="2450696" y="3528512"/>
            <a:ext cx="470229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Compl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521943" y="3230976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37249" y="2942559"/>
            <a:ext cx="1651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69543" y="2082067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69543" y="2654143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69543" y="2365728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381685" y="1212063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381685" y="1793651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25%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81685" y="1500479"/>
            <a:ext cx="2235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154649" y="1587897"/>
            <a:ext cx="120205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9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Coa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Sho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elin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Inlan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dirty="0" sz="9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Cou</a:t>
            </a:r>
            <a:r>
              <a:rPr dirty="0" sz="900" spc="-3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980114" y="176493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5458">
            <a:solidFill>
              <a:srgbClr val="8A99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980114" y="165602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3286">
            <a:solidFill>
              <a:srgbClr val="2123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649524" y="6408077"/>
            <a:ext cx="4093210" cy="320040"/>
          </a:xfrm>
          <a:custGeom>
            <a:avLst/>
            <a:gdLst/>
            <a:ahLst/>
            <a:cxnLst/>
            <a:rect l="l" t="t" r="r" b="b"/>
            <a:pathLst>
              <a:path w="4093209" h="320040">
                <a:moveTo>
                  <a:pt x="4093108" y="319938"/>
                </a:moveTo>
                <a:lnTo>
                  <a:pt x="0" y="319938"/>
                </a:lnTo>
                <a:lnTo>
                  <a:pt x="0" y="0"/>
                </a:lnTo>
                <a:lnTo>
                  <a:pt x="4093108" y="0"/>
                </a:lnTo>
                <a:lnTo>
                  <a:pt x="4093108" y="31993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586884" y="5768416"/>
            <a:ext cx="2155825" cy="320040"/>
          </a:xfrm>
          <a:custGeom>
            <a:avLst/>
            <a:gdLst/>
            <a:ahLst/>
            <a:cxnLst/>
            <a:rect l="l" t="t" r="r" b="b"/>
            <a:pathLst>
              <a:path w="2155825" h="320039">
                <a:moveTo>
                  <a:pt x="0" y="319938"/>
                </a:moveTo>
                <a:lnTo>
                  <a:pt x="2155748" y="319938"/>
                </a:lnTo>
                <a:lnTo>
                  <a:pt x="2155748" y="0"/>
                </a:lnTo>
                <a:lnTo>
                  <a:pt x="0" y="0"/>
                </a:lnTo>
                <a:lnTo>
                  <a:pt x="0" y="31993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075138" y="5768416"/>
            <a:ext cx="219710" cy="320040"/>
          </a:xfrm>
          <a:custGeom>
            <a:avLst/>
            <a:gdLst/>
            <a:ahLst/>
            <a:cxnLst/>
            <a:rect l="l" t="t" r="r" b="b"/>
            <a:pathLst>
              <a:path w="219710" h="320039">
                <a:moveTo>
                  <a:pt x="0" y="319938"/>
                </a:moveTo>
                <a:lnTo>
                  <a:pt x="219214" y="319938"/>
                </a:lnTo>
                <a:lnTo>
                  <a:pt x="219214" y="0"/>
                </a:lnTo>
                <a:lnTo>
                  <a:pt x="0" y="0"/>
                </a:lnTo>
                <a:lnTo>
                  <a:pt x="0" y="31993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563404" y="5768416"/>
            <a:ext cx="219710" cy="320040"/>
          </a:xfrm>
          <a:custGeom>
            <a:avLst/>
            <a:gdLst/>
            <a:ahLst/>
            <a:cxnLst/>
            <a:rect l="l" t="t" r="r" b="b"/>
            <a:pathLst>
              <a:path w="219710" h="320039">
                <a:moveTo>
                  <a:pt x="0" y="319938"/>
                </a:moveTo>
                <a:lnTo>
                  <a:pt x="219201" y="319938"/>
                </a:lnTo>
                <a:lnTo>
                  <a:pt x="219201" y="0"/>
                </a:lnTo>
                <a:lnTo>
                  <a:pt x="0" y="0"/>
                </a:lnTo>
                <a:lnTo>
                  <a:pt x="0" y="31993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649524" y="5768416"/>
            <a:ext cx="768350" cy="320040"/>
          </a:xfrm>
          <a:custGeom>
            <a:avLst/>
            <a:gdLst/>
            <a:ahLst/>
            <a:cxnLst/>
            <a:rect l="l" t="t" r="r" b="b"/>
            <a:pathLst>
              <a:path w="768350" h="320039">
                <a:moveTo>
                  <a:pt x="0" y="319938"/>
                </a:moveTo>
                <a:lnTo>
                  <a:pt x="768019" y="319938"/>
                </a:lnTo>
                <a:lnTo>
                  <a:pt x="768019" y="0"/>
                </a:lnTo>
                <a:lnTo>
                  <a:pt x="0" y="0"/>
                </a:lnTo>
                <a:lnTo>
                  <a:pt x="0" y="31993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075138" y="5128755"/>
            <a:ext cx="2667635" cy="320040"/>
          </a:xfrm>
          <a:custGeom>
            <a:avLst/>
            <a:gdLst/>
            <a:ahLst/>
            <a:cxnLst/>
            <a:rect l="l" t="t" r="r" b="b"/>
            <a:pathLst>
              <a:path w="2667634" h="320039">
                <a:moveTo>
                  <a:pt x="0" y="319938"/>
                </a:moveTo>
                <a:lnTo>
                  <a:pt x="2667495" y="319938"/>
                </a:lnTo>
                <a:lnTo>
                  <a:pt x="2667495" y="0"/>
                </a:lnTo>
                <a:lnTo>
                  <a:pt x="0" y="0"/>
                </a:lnTo>
                <a:lnTo>
                  <a:pt x="0" y="31993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649524" y="5128755"/>
            <a:ext cx="1280160" cy="320040"/>
          </a:xfrm>
          <a:custGeom>
            <a:avLst/>
            <a:gdLst/>
            <a:ahLst/>
            <a:cxnLst/>
            <a:rect l="l" t="t" r="r" b="b"/>
            <a:pathLst>
              <a:path w="1280160" h="320039">
                <a:moveTo>
                  <a:pt x="0" y="319938"/>
                </a:moveTo>
                <a:lnTo>
                  <a:pt x="1279753" y="319938"/>
                </a:lnTo>
                <a:lnTo>
                  <a:pt x="1279753" y="0"/>
                </a:lnTo>
                <a:lnTo>
                  <a:pt x="0" y="0"/>
                </a:lnTo>
                <a:lnTo>
                  <a:pt x="0" y="319938"/>
                </a:lnTo>
                <a:close/>
              </a:path>
            </a:pathLst>
          </a:custGeom>
          <a:solidFill>
            <a:srgbClr val="BCD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662580" y="4808924"/>
            <a:ext cx="4093210" cy="0"/>
          </a:xfrm>
          <a:custGeom>
            <a:avLst/>
            <a:gdLst/>
            <a:ahLst/>
            <a:cxnLst/>
            <a:rect l="l" t="t" r="r" b="b"/>
            <a:pathLst>
              <a:path w="4093209" h="0">
                <a:moveTo>
                  <a:pt x="0" y="0"/>
                </a:moveTo>
                <a:lnTo>
                  <a:pt x="4093108" y="0"/>
                </a:lnTo>
              </a:path>
            </a:pathLst>
          </a:custGeom>
          <a:ln w="14160">
            <a:solidFill>
              <a:srgbClr val="BCD6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759938" y="6281585"/>
            <a:ext cx="146050" cy="443230"/>
          </a:xfrm>
          <a:custGeom>
            <a:avLst/>
            <a:gdLst/>
            <a:ahLst/>
            <a:cxnLst/>
            <a:rect l="l" t="t" r="r" b="b"/>
            <a:pathLst>
              <a:path w="146050" h="443229">
                <a:moveTo>
                  <a:pt x="145859" y="0"/>
                </a:moveTo>
                <a:lnTo>
                  <a:pt x="0" y="0"/>
                </a:lnTo>
                <a:lnTo>
                  <a:pt x="0" y="442874"/>
                </a:lnTo>
                <a:lnTo>
                  <a:pt x="145859" y="442874"/>
                </a:lnTo>
                <a:lnTo>
                  <a:pt x="14585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271685" y="5777636"/>
            <a:ext cx="146050" cy="947419"/>
          </a:xfrm>
          <a:custGeom>
            <a:avLst/>
            <a:gdLst/>
            <a:ahLst/>
            <a:cxnLst/>
            <a:rect l="l" t="t" r="r" b="b"/>
            <a:pathLst>
              <a:path w="146050" h="947420">
                <a:moveTo>
                  <a:pt x="145859" y="0"/>
                </a:moveTo>
                <a:lnTo>
                  <a:pt x="0" y="0"/>
                </a:lnTo>
                <a:lnTo>
                  <a:pt x="0" y="946810"/>
                </a:lnTo>
                <a:lnTo>
                  <a:pt x="145859" y="946810"/>
                </a:lnTo>
                <a:lnTo>
                  <a:pt x="14585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782605" y="5265534"/>
            <a:ext cx="146685" cy="1459230"/>
          </a:xfrm>
          <a:custGeom>
            <a:avLst/>
            <a:gdLst/>
            <a:ahLst/>
            <a:cxnLst/>
            <a:rect l="l" t="t" r="r" b="b"/>
            <a:pathLst>
              <a:path w="146685" h="1459229">
                <a:moveTo>
                  <a:pt x="146672" y="0"/>
                </a:moveTo>
                <a:lnTo>
                  <a:pt x="0" y="0"/>
                </a:lnTo>
                <a:lnTo>
                  <a:pt x="0" y="1458912"/>
                </a:lnTo>
                <a:lnTo>
                  <a:pt x="146672" y="1458912"/>
                </a:lnTo>
                <a:lnTo>
                  <a:pt x="14667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294352" y="5574017"/>
            <a:ext cx="146685" cy="1150620"/>
          </a:xfrm>
          <a:custGeom>
            <a:avLst/>
            <a:gdLst/>
            <a:ahLst/>
            <a:cxnLst/>
            <a:rect l="l" t="t" r="r" b="b"/>
            <a:pathLst>
              <a:path w="146685" h="1150620">
                <a:moveTo>
                  <a:pt x="146672" y="0"/>
                </a:moveTo>
                <a:lnTo>
                  <a:pt x="0" y="0"/>
                </a:lnTo>
                <a:lnTo>
                  <a:pt x="0" y="1150442"/>
                </a:lnTo>
                <a:lnTo>
                  <a:pt x="146672" y="1150442"/>
                </a:lnTo>
                <a:lnTo>
                  <a:pt x="14667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806086" y="5920168"/>
            <a:ext cx="146050" cy="804545"/>
          </a:xfrm>
          <a:custGeom>
            <a:avLst/>
            <a:gdLst/>
            <a:ahLst/>
            <a:cxnLst/>
            <a:rect l="l" t="t" r="r" b="b"/>
            <a:pathLst>
              <a:path w="146050" h="804545">
                <a:moveTo>
                  <a:pt x="145859" y="0"/>
                </a:moveTo>
                <a:lnTo>
                  <a:pt x="0" y="0"/>
                </a:lnTo>
                <a:lnTo>
                  <a:pt x="0" y="804291"/>
                </a:lnTo>
                <a:lnTo>
                  <a:pt x="145859" y="804291"/>
                </a:lnTo>
                <a:lnTo>
                  <a:pt x="14585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317832" y="6182829"/>
            <a:ext cx="146050" cy="541655"/>
          </a:xfrm>
          <a:custGeom>
            <a:avLst/>
            <a:gdLst/>
            <a:ahLst/>
            <a:cxnLst/>
            <a:rect l="l" t="t" r="r" b="b"/>
            <a:pathLst>
              <a:path w="146050" h="541654">
                <a:moveTo>
                  <a:pt x="145859" y="0"/>
                </a:moveTo>
                <a:lnTo>
                  <a:pt x="0" y="0"/>
                </a:lnTo>
                <a:lnTo>
                  <a:pt x="0" y="541616"/>
                </a:lnTo>
                <a:lnTo>
                  <a:pt x="145859" y="541616"/>
                </a:lnTo>
                <a:lnTo>
                  <a:pt x="145859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828753" y="6391528"/>
            <a:ext cx="146685" cy="333375"/>
          </a:xfrm>
          <a:custGeom>
            <a:avLst/>
            <a:gdLst/>
            <a:ahLst/>
            <a:cxnLst/>
            <a:rect l="l" t="t" r="r" b="b"/>
            <a:pathLst>
              <a:path w="146685" h="333375">
                <a:moveTo>
                  <a:pt x="146672" y="0"/>
                </a:moveTo>
                <a:lnTo>
                  <a:pt x="0" y="0"/>
                </a:lnTo>
                <a:lnTo>
                  <a:pt x="0" y="332917"/>
                </a:lnTo>
                <a:lnTo>
                  <a:pt x="146672" y="332917"/>
                </a:lnTo>
                <a:lnTo>
                  <a:pt x="146672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340487" y="6029096"/>
            <a:ext cx="146685" cy="695960"/>
          </a:xfrm>
          <a:custGeom>
            <a:avLst/>
            <a:gdLst/>
            <a:ahLst/>
            <a:cxnLst/>
            <a:rect l="l" t="t" r="r" b="b"/>
            <a:pathLst>
              <a:path w="146685" h="695959">
                <a:moveTo>
                  <a:pt x="146685" y="0"/>
                </a:moveTo>
                <a:lnTo>
                  <a:pt x="0" y="0"/>
                </a:lnTo>
                <a:lnTo>
                  <a:pt x="0" y="695350"/>
                </a:lnTo>
                <a:lnTo>
                  <a:pt x="146685" y="695350"/>
                </a:lnTo>
                <a:lnTo>
                  <a:pt x="146685" y="0"/>
                </a:lnTo>
                <a:close/>
              </a:path>
            </a:pathLst>
          </a:custGeom>
          <a:solidFill>
            <a:srgbClr val="1F2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905798" y="6234760"/>
            <a:ext cx="146685" cy="490220"/>
          </a:xfrm>
          <a:custGeom>
            <a:avLst/>
            <a:gdLst/>
            <a:ahLst/>
            <a:cxnLst/>
            <a:rect l="l" t="t" r="r" b="b"/>
            <a:pathLst>
              <a:path w="146685" h="490220">
                <a:moveTo>
                  <a:pt x="146672" y="0"/>
                </a:moveTo>
                <a:lnTo>
                  <a:pt x="0" y="0"/>
                </a:lnTo>
                <a:lnTo>
                  <a:pt x="0" y="489699"/>
                </a:lnTo>
                <a:lnTo>
                  <a:pt x="146672" y="489699"/>
                </a:lnTo>
                <a:lnTo>
                  <a:pt x="14667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417544" y="5614746"/>
            <a:ext cx="146050" cy="1109980"/>
          </a:xfrm>
          <a:custGeom>
            <a:avLst/>
            <a:gdLst/>
            <a:ahLst/>
            <a:cxnLst/>
            <a:rect l="l" t="t" r="r" b="b"/>
            <a:pathLst>
              <a:path w="146050" h="1109979">
                <a:moveTo>
                  <a:pt x="145859" y="0"/>
                </a:moveTo>
                <a:lnTo>
                  <a:pt x="0" y="0"/>
                </a:lnTo>
                <a:lnTo>
                  <a:pt x="0" y="1109713"/>
                </a:lnTo>
                <a:lnTo>
                  <a:pt x="145859" y="1109713"/>
                </a:lnTo>
                <a:lnTo>
                  <a:pt x="14585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929278" y="5053774"/>
            <a:ext cx="146050" cy="1670685"/>
          </a:xfrm>
          <a:custGeom>
            <a:avLst/>
            <a:gdLst/>
            <a:ahLst/>
            <a:cxnLst/>
            <a:rect l="l" t="t" r="r" b="b"/>
            <a:pathLst>
              <a:path w="146050" h="1670684">
                <a:moveTo>
                  <a:pt x="145859" y="0"/>
                </a:moveTo>
                <a:lnTo>
                  <a:pt x="0" y="0"/>
                </a:lnTo>
                <a:lnTo>
                  <a:pt x="0" y="1670672"/>
                </a:lnTo>
                <a:lnTo>
                  <a:pt x="145859" y="1670672"/>
                </a:lnTo>
                <a:lnTo>
                  <a:pt x="14585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441025" y="5506821"/>
            <a:ext cx="146050" cy="1217930"/>
          </a:xfrm>
          <a:custGeom>
            <a:avLst/>
            <a:gdLst/>
            <a:ahLst/>
            <a:cxnLst/>
            <a:rect l="l" t="t" r="r" b="b"/>
            <a:pathLst>
              <a:path w="146050" h="1217929">
                <a:moveTo>
                  <a:pt x="145859" y="0"/>
                </a:moveTo>
                <a:lnTo>
                  <a:pt x="0" y="0"/>
                </a:lnTo>
                <a:lnTo>
                  <a:pt x="0" y="1217625"/>
                </a:lnTo>
                <a:lnTo>
                  <a:pt x="145859" y="1217625"/>
                </a:lnTo>
                <a:lnTo>
                  <a:pt x="14585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951945" y="5952744"/>
            <a:ext cx="146685" cy="772160"/>
          </a:xfrm>
          <a:custGeom>
            <a:avLst/>
            <a:gdLst/>
            <a:ahLst/>
            <a:cxnLst/>
            <a:rect l="l" t="t" r="r" b="b"/>
            <a:pathLst>
              <a:path w="146685" h="772159">
                <a:moveTo>
                  <a:pt x="146672" y="0"/>
                </a:moveTo>
                <a:lnTo>
                  <a:pt x="0" y="0"/>
                </a:lnTo>
                <a:lnTo>
                  <a:pt x="0" y="771702"/>
                </a:lnTo>
                <a:lnTo>
                  <a:pt x="146672" y="771702"/>
                </a:lnTo>
                <a:lnTo>
                  <a:pt x="146672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63692" y="6269367"/>
            <a:ext cx="146050" cy="455295"/>
          </a:xfrm>
          <a:custGeom>
            <a:avLst/>
            <a:gdLst/>
            <a:ahLst/>
            <a:cxnLst/>
            <a:rect l="l" t="t" r="r" b="b"/>
            <a:pathLst>
              <a:path w="146050" h="455295">
                <a:moveTo>
                  <a:pt x="145859" y="0"/>
                </a:moveTo>
                <a:lnTo>
                  <a:pt x="0" y="0"/>
                </a:lnTo>
                <a:lnTo>
                  <a:pt x="0" y="455079"/>
                </a:lnTo>
                <a:lnTo>
                  <a:pt x="145859" y="455079"/>
                </a:lnTo>
                <a:lnTo>
                  <a:pt x="14585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975426" y="6479095"/>
            <a:ext cx="146050" cy="245745"/>
          </a:xfrm>
          <a:custGeom>
            <a:avLst/>
            <a:gdLst/>
            <a:ahLst/>
            <a:cxnLst/>
            <a:rect l="l" t="t" r="r" b="b"/>
            <a:pathLst>
              <a:path w="146050" h="245745">
                <a:moveTo>
                  <a:pt x="145859" y="0"/>
                </a:moveTo>
                <a:lnTo>
                  <a:pt x="0" y="0"/>
                </a:lnTo>
                <a:lnTo>
                  <a:pt x="0" y="245351"/>
                </a:lnTo>
                <a:lnTo>
                  <a:pt x="145859" y="245351"/>
                </a:lnTo>
                <a:lnTo>
                  <a:pt x="14585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487172" y="6309068"/>
            <a:ext cx="146050" cy="415925"/>
          </a:xfrm>
          <a:custGeom>
            <a:avLst/>
            <a:gdLst/>
            <a:ahLst/>
            <a:cxnLst/>
            <a:rect l="l" t="t" r="r" b="b"/>
            <a:pathLst>
              <a:path w="146050" h="415925">
                <a:moveTo>
                  <a:pt x="145859" y="0"/>
                </a:moveTo>
                <a:lnTo>
                  <a:pt x="0" y="0"/>
                </a:lnTo>
                <a:lnTo>
                  <a:pt x="0" y="415378"/>
                </a:lnTo>
                <a:lnTo>
                  <a:pt x="145859" y="415378"/>
                </a:lnTo>
                <a:lnTo>
                  <a:pt x="145859" y="0"/>
                </a:lnTo>
                <a:close/>
              </a:path>
            </a:pathLst>
          </a:custGeom>
          <a:solidFill>
            <a:srgbClr val="98B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81365" y="4144771"/>
            <a:ext cx="8077034" cy="2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3838762" y="3799790"/>
            <a:ext cx="147129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144667" y="6753416"/>
            <a:ext cx="1013460" cy="404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795">
              <a:lnSpc>
                <a:spcPct val="100000"/>
              </a:lnSpc>
              <a:tabLst>
                <a:tab pos="63436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$50,000-	$75,000-</a:t>
            </a:r>
            <a:endParaRPr sz="80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tabLst>
                <a:tab pos="64960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$74,999	$99,999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ome C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ory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051251" y="4163194"/>
            <a:ext cx="149161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Househol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19711" y="3563000"/>
            <a:ext cx="3136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47%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19711" y="3848750"/>
            <a:ext cx="1764664" cy="65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 of the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.S. households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making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 $100,000 th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ties.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(Sha</a:t>
            </a:r>
            <a:r>
              <a:rPr dirty="0" sz="9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e of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9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.S. Households 39%)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32415" y="3766483"/>
            <a:ext cx="655955" cy="635"/>
          </a:xfrm>
          <a:custGeom>
            <a:avLst/>
            <a:gdLst/>
            <a:ahLst/>
            <a:cxnLst/>
            <a:rect l="l" t="t" r="r" b="b"/>
            <a:pathLst>
              <a:path w="655955" h="635">
                <a:moveTo>
                  <a:pt x="0" y="647"/>
                </a:moveTo>
                <a:lnTo>
                  <a:pt x="65592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204787" y="214708"/>
            <a:ext cx="3583304" cy="623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</a:pP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Coa</a:t>
            </a:r>
            <a:r>
              <a:rPr dirty="0" sz="1800" spc="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Shorelin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dirty="0" sz="1800" spc="3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0" i="1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858645">
              <a:lnSpc>
                <a:spcPts val="1525"/>
              </a:lnSpc>
            </a:pP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ainme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04787" y="933132"/>
            <a:ext cx="1631314" cy="984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hold a higher edu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deg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ee in 2010 (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or those 25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 and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er).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35%)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17496" y="856994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5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204787" y="2169288"/>
            <a:ext cx="3136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04787" y="2455038"/>
            <a:ext cx="1768475" cy="81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 of the popul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Coa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 Sho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eline Cou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living bel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 the p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erty line in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2010.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.S. average 13%)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17496" y="2382579"/>
            <a:ext cx="655955" cy="1905"/>
          </a:xfrm>
          <a:custGeom>
            <a:avLst/>
            <a:gdLst/>
            <a:ahLst/>
            <a:cxnLst/>
            <a:rect l="l" t="t" r="r" b="b"/>
            <a:pathLst>
              <a:path w="655955" h="1905">
                <a:moveTo>
                  <a:pt x="0" y="1892"/>
                </a:moveTo>
                <a:lnTo>
                  <a:pt x="655916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2862929" y="849475"/>
            <a:ext cx="374205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of Coa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al Sho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eline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and Inland Cou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ties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dirty="0" sz="10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 spc="-35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ainme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1000" spc="-25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or Those 25 </a:t>
            </a:r>
            <a:r>
              <a:rPr dirty="0" sz="1000" spc="-75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ea</a:t>
            </a:r>
            <a:r>
              <a:rPr dirty="0" sz="10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s and O</a:t>
            </a:r>
            <a:r>
              <a:rPr dirty="0" sz="1000" spc="-1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dirty="0" sz="1000">
                <a:solidFill>
                  <a:srgbClr val="231F20"/>
                </a:solidFill>
                <a:latin typeface="Calibri"/>
                <a:cs typeface="Calibri"/>
              </a:rPr>
              <a:t>er in 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141186" y="849475"/>
            <a:ext cx="48005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Figu</a:t>
            </a:r>
            <a:r>
              <a:rPr dirty="0" sz="1100" spc="-15">
                <a:solidFill>
                  <a:srgbClr val="93955E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93955E"/>
                </a:solidFill>
                <a:latin typeface="Calibri"/>
                <a:cs typeface="Calibri"/>
              </a:rPr>
              <a:t>e 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153886" y="5228968"/>
            <a:ext cx="139700" cy="949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Households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153886" y="1758887"/>
            <a:ext cx="139700" cy="9067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dirty="0" sz="9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9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699010" y="6753416"/>
            <a:ext cx="1430655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8480" algn="l"/>
                <a:tab pos="105219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Less than	$10,000-	$25,000-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553720" algn="l"/>
                <a:tab pos="1067435" algn="l"/>
              </a:tabLst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$10,000	$24,999	$49,999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45384" y="6753416"/>
            <a:ext cx="4425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$100,000-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260937" y="6875336"/>
            <a:ext cx="411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$124,999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761540" y="6753416"/>
            <a:ext cx="100456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$125,000-    </a:t>
            </a:r>
            <a:r>
              <a:rPr dirty="0" sz="800" spc="-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$150,000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777092" y="6875336"/>
            <a:ext cx="411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$149,999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069324" y="3736290"/>
            <a:ext cx="2503805" cy="242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" marR="5080" indent="-16510">
              <a:lnSpc>
                <a:spcPct val="1201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Puer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 included.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emaining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spc="-20" i="1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cluded.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 Sour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Census Bureau, 2012a; N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AA, 2012; Cr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well </a:t>
            </a:r>
            <a:r>
              <a:rPr dirty="0" sz="700" spc="-5" i="1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t al., 2010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741480" y="7084349"/>
            <a:ext cx="12528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e: </a:t>
            </a:r>
            <a:r>
              <a:rPr dirty="0" sz="700" spc="-15" i="1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.S. </a:t>
            </a:r>
            <a:r>
              <a:rPr dirty="0" sz="700" spc="-6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erri</a:t>
            </a:r>
            <a:r>
              <a:rPr dirty="0" sz="700" spc="-1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700" i="1">
                <a:solidFill>
                  <a:srgbClr val="231F20"/>
                </a:solidFill>
                <a:latin typeface="Calibri"/>
                <a:cs typeface="Calibri"/>
              </a:rPr>
              <a:t>ories not included.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5328" y="4911725"/>
            <a:ext cx="1966036" cy="188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6489" y="3707549"/>
            <a:ext cx="0" cy="951230"/>
          </a:xfrm>
          <a:custGeom>
            <a:avLst/>
            <a:gdLst/>
            <a:ahLst/>
            <a:cxnLst/>
            <a:rect l="l" t="t" r="r" b="b"/>
            <a:pathLst>
              <a:path w="0" h="951229">
                <a:moveTo>
                  <a:pt x="0" y="0"/>
                </a:moveTo>
                <a:lnTo>
                  <a:pt x="0" y="950975"/>
                </a:lnTo>
              </a:path>
            </a:pathLst>
          </a:custGeom>
          <a:ln w="5297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0" y="3787296"/>
            <a:ext cx="0" cy="774700"/>
          </a:xfrm>
          <a:custGeom>
            <a:avLst/>
            <a:gdLst/>
            <a:ahLst/>
            <a:cxnLst/>
            <a:rect l="l" t="t" r="r" b="b"/>
            <a:pathLst>
              <a:path w="0" h="774700">
                <a:moveTo>
                  <a:pt x="0" y="0"/>
                </a:moveTo>
                <a:lnTo>
                  <a:pt x="0" y="774471"/>
                </a:lnTo>
              </a:path>
            </a:pathLst>
          </a:custGeom>
          <a:ln w="3175">
            <a:solidFill>
              <a:srgbClr val="98B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0" y="3749931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3175">
            <a:solidFill>
              <a:srgbClr val="0089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>
            <a:off x="7828945" y="7461250"/>
            <a:ext cx="17964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s N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tional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Coa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al </a:t>
            </a:r>
            <a:r>
              <a:rPr dirty="0" sz="800" spc="-2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opul</a:t>
            </a:r>
            <a:r>
              <a:rPr dirty="0" sz="800" spc="-1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00" spc="-5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231F20"/>
                </a:solidFill>
                <a:latin typeface="Calibri"/>
                <a:cs typeface="Calibri"/>
              </a:rPr>
              <a:t>eport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759167" y="7461250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24" name="object 124"/>
          <p:cNvGraphicFramePr>
            <a:graphicFrameLocks noGrp="1"/>
          </p:cNvGraphicFramePr>
          <p:nvPr/>
        </p:nvGraphicFramePr>
        <p:xfrm>
          <a:off x="7071994" y="4944021"/>
          <a:ext cx="2538730" cy="2214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853"/>
                <a:gridCol w="970070"/>
              </a:tblGrid>
              <a:tr h="326923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ome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6515">
                        <a:lnSpc>
                          <a:spcPts val="115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 Households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1F2349"/>
                    </a:solidFill>
                  </a:tcPr>
                </a:tc>
              </a:tr>
              <a:tr h="197446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Households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Less than $10,000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$10,000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$24,999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$25,000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$49,999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$50,000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$74,999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$75,000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$99,999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$100,000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$124,999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$125,000 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 $149,999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826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$150,000 +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lnB w="11226">
                      <a:solidFill>
                        <a:srgbClr val="BCD6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lnB w="11226">
                      <a:solidFill>
                        <a:srgbClr val="BCD6E2"/>
                      </a:solidFill>
                      <a:prstDash val="solid"/>
                    </a:lnB>
                  </a:tcPr>
                </a:tc>
              </a:tr>
              <a:tr h="221640">
                <a:tc>
                  <a:txBody>
                    <a:bodyPr/>
                    <a:lstStyle/>
                    <a:p>
                      <a:pPr marL="44450">
                        <a:lnSpc>
                          <a:spcPts val="655"/>
                        </a:lnSpc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Sour</a:t>
                      </a:r>
                      <a:r>
                        <a:rPr dirty="0" sz="700" spc="-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e: 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.S. Census Bureau, 2011b; N</a:t>
                      </a:r>
                      <a:r>
                        <a:rPr dirty="0" sz="700" spc="-1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AA,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lnT w="11226">
                      <a:solidFill>
                        <a:srgbClr val="BCD6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655"/>
                        </a:lnSpc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2012; Cr</a:t>
                      </a:r>
                      <a:r>
                        <a:rPr dirty="0" sz="700" spc="-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well </a:t>
                      </a:r>
                      <a:r>
                        <a:rPr dirty="0" sz="700" spc="-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 al., 2010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lnT w="11226">
                      <a:solidFill>
                        <a:srgbClr val="BCD6E2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7068191" y="1287830"/>
          <a:ext cx="2555240" cy="2347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859"/>
                <a:gridCol w="970057"/>
              </a:tblGrid>
              <a:tr h="326923">
                <a:tc>
                  <a:txBody>
                    <a:bodyPr/>
                    <a:lstStyle/>
                    <a:p>
                      <a:pPr marL="538480" marR="222885" indent="-328930">
                        <a:lnSpc>
                          <a:spcPts val="1000"/>
                        </a:lnSpc>
                      </a:pP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ainme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1F2349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15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.S.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1F2349"/>
                    </a:solidFill>
                  </a:tcPr>
                </a:tc>
              </a:tr>
              <a:tr h="19745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 spc="-8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15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2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ct val="100000"/>
                        </a:lnSpc>
                      </a:pPr>
                      <a:r>
                        <a:rPr dirty="0" sz="1000" i="1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 School Compl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or All Eleme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High School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18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 School G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adu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 Colle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16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0264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Associ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6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Bachelo</a:t>
                      </a:r>
                      <a:r>
                        <a:rPr dirty="0" sz="1000" spc="4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6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135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21334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4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6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29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essional School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solidFill>
                      <a:srgbClr val="BCD6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solidFill>
                      <a:srgbClr val="BCD6E2"/>
                    </a:solidFill>
                  </a:tcPr>
                </a:tc>
              </a:tr>
              <a:tr h="18140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Doc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Deg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8732">
                      <a:solidFill>
                        <a:srgbClr val="FFFFFF"/>
                      </a:solidFill>
                      <a:prstDash val="solid"/>
                    </a:lnR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135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8732">
                      <a:solidFill>
                        <a:srgbClr val="FFFFFF"/>
                      </a:solidFill>
                      <a:prstDash val="solid"/>
                    </a:lnL>
                    <a:lnB w="11239">
                      <a:solidFill>
                        <a:srgbClr val="BCD6E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2015-09-10T10:53:25Z</dcterms:created>
  <dcterms:modified xsi:type="dcterms:W3CDTF">2015-09-10T10:53:25Z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2013-03-19T00:00:00Z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2015-09-10T00:00:00Z</vt:filetime>
  </property>
</Properties>
</file>