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6" r:id="rId1"/>
  </p:sldMasterIdLst>
  <p:notesMasterIdLst>
    <p:notesMasterId r:id="rId47"/>
  </p:notesMasterIdLst>
  <p:handoutMasterIdLst>
    <p:handoutMasterId r:id="rId48"/>
  </p:handoutMasterIdLst>
  <p:sldIdLst>
    <p:sldId id="256" r:id="rId2"/>
    <p:sldId id="493" r:id="rId3"/>
    <p:sldId id="494" r:id="rId4"/>
    <p:sldId id="495" r:id="rId5"/>
    <p:sldId id="496" r:id="rId6"/>
    <p:sldId id="499" r:id="rId7"/>
    <p:sldId id="501" r:id="rId8"/>
    <p:sldId id="497" r:id="rId9"/>
    <p:sldId id="498" r:id="rId10"/>
    <p:sldId id="502" r:id="rId11"/>
    <p:sldId id="536" r:id="rId12"/>
    <p:sldId id="503" r:id="rId13"/>
    <p:sldId id="506" r:id="rId14"/>
    <p:sldId id="507" r:id="rId15"/>
    <p:sldId id="535" r:id="rId16"/>
    <p:sldId id="504" r:id="rId17"/>
    <p:sldId id="505" r:id="rId18"/>
    <p:sldId id="508" r:id="rId19"/>
    <p:sldId id="509" r:id="rId20"/>
    <p:sldId id="510" r:id="rId21"/>
    <p:sldId id="511" r:id="rId22"/>
    <p:sldId id="513" r:id="rId23"/>
    <p:sldId id="512" r:id="rId24"/>
    <p:sldId id="514" r:id="rId25"/>
    <p:sldId id="515" r:id="rId26"/>
    <p:sldId id="516" r:id="rId27"/>
    <p:sldId id="517" r:id="rId28"/>
    <p:sldId id="518" r:id="rId29"/>
    <p:sldId id="519" r:id="rId30"/>
    <p:sldId id="521" r:id="rId31"/>
    <p:sldId id="520" r:id="rId32"/>
    <p:sldId id="522" r:id="rId33"/>
    <p:sldId id="523" r:id="rId34"/>
    <p:sldId id="524" r:id="rId35"/>
    <p:sldId id="525" r:id="rId36"/>
    <p:sldId id="526" r:id="rId37"/>
    <p:sldId id="528" r:id="rId38"/>
    <p:sldId id="527" r:id="rId39"/>
    <p:sldId id="529" r:id="rId40"/>
    <p:sldId id="530" r:id="rId41"/>
    <p:sldId id="531" r:id="rId42"/>
    <p:sldId id="532" r:id="rId43"/>
    <p:sldId id="534" r:id="rId44"/>
    <p:sldId id="533" r:id="rId45"/>
    <p:sldId id="537"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showPr>
  <p:clrMru>
    <a:srgbClr val="66FFFF"/>
    <a:srgbClr val="99FFCC"/>
    <a:srgbClr val="FFCB96"/>
    <a:srgbClr val="F1AD49"/>
    <a:srgbClr val="183066"/>
    <a:srgbClr val="E6E6E6"/>
    <a:srgbClr val="A2122E"/>
    <a:srgbClr val="F7F7F7"/>
    <a:srgbClr val="EBEBEB"/>
    <a:srgbClr val="172F63"/>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719" autoAdjust="0"/>
    <p:restoredTop sz="89748" autoAdjust="0"/>
  </p:normalViewPr>
  <p:slideViewPr>
    <p:cSldViewPr snapToGrid="0">
      <p:cViewPr varScale="1">
        <p:scale>
          <a:sx n="66" d="100"/>
          <a:sy n="66" d="100"/>
        </p:scale>
        <p:origin x="-1158" y="-102"/>
      </p:cViewPr>
      <p:guideLst>
        <p:guide orient="horz" pos="2160"/>
        <p:guide pos="2864"/>
      </p:guideLst>
    </p:cSldViewPr>
  </p:slideViewPr>
  <p:outlineViewPr>
    <p:cViewPr>
      <p:scale>
        <a:sx n="33" d="100"/>
        <a:sy n="33" d="100"/>
      </p:scale>
      <p:origin x="0" y="1248"/>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97B949-3AD8-D340-BB32-EC679A71F195}" type="datetimeFigureOut">
              <a:rPr lang="en-US" smtClean="0"/>
              <a:pPr/>
              <a:t>9/14/2011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F87577-CDBF-984B-BC13-6B397752BCCD}"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A77A30-452B-2846-81E7-25B6C43DFFFB}" type="datetimeFigureOut">
              <a:rPr lang="en-US" smtClean="0"/>
              <a:pPr/>
              <a:t>9/14/2011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22CB2E-A97A-3E48-9D83-88C38A18BD0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if these images were taken from the text unless otherwise credited.Suggested tips to give students: All of these images were taken from the text unless otherwise credited.  Look them up and read the captions … interesting and useful information that helps you relate to the subject matter.</a:t>
            </a:r>
          </a:p>
          <a:p>
            <a:endParaRPr lang="en-US" baseline="0" dirty="0" smtClean="0"/>
          </a:p>
          <a:p>
            <a:r>
              <a:rPr lang="en-US" baseline="0" dirty="0" smtClean="0"/>
              <a:t>The United States Geological Survey maintains an extensive website concerning the geology of the United States.</a:t>
            </a:r>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Suggested tips to give students: </a:t>
            </a:r>
          </a:p>
          <a:p>
            <a:r>
              <a:rPr lang="en-US" sz="1200" kern="1200" baseline="0" dirty="0" smtClean="0">
                <a:solidFill>
                  <a:schemeClr val="tx1"/>
                </a:solidFill>
                <a:latin typeface="+mn-lt"/>
                <a:ea typeface="+mn-ea"/>
                <a:cs typeface="+mn-cs"/>
              </a:rPr>
              <a:t>A. Coastal Plain, B. Appalachian Highlands, C. Laurentian Upland, D. Interior Plains, E. Interior Highlands, F. Rocky Mountain System, G. Colorado Plateau, H. Basin and Range, I. Columbia Plateau, and J. Pacific Mountain System.</a:t>
            </a:r>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Suggested tips to give students: </a:t>
            </a:r>
            <a:r>
              <a:rPr lang="en-US" sz="1200" kern="1200" baseline="0" dirty="0" smtClean="0">
                <a:solidFill>
                  <a:schemeClr val="tx1"/>
                </a:solidFill>
                <a:latin typeface="+mn-lt"/>
                <a:ea typeface="+mn-ea"/>
                <a:cs typeface="+mn-cs"/>
              </a:rPr>
              <a:t>The Fountain Formation consists of reddish sands and gravels that were eroded from the Ancestral Rockies.</a:t>
            </a:r>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Suggested tips to give students: </a:t>
            </a:r>
            <a:r>
              <a:rPr lang="en-US" i="0" dirty="0" smtClean="0"/>
              <a:t>P.B.</a:t>
            </a:r>
            <a:r>
              <a:rPr lang="en-US" i="0" baseline="0" dirty="0" smtClean="0"/>
              <a:t> King was a legendary </a:t>
            </a:r>
            <a:r>
              <a:rPr lang="en-US" b="1" i="0" baseline="0" dirty="0" smtClean="0"/>
              <a:t>Field Geologist</a:t>
            </a:r>
            <a:r>
              <a:rPr lang="en-US" b="0" i="0" baseline="0" dirty="0" smtClean="0"/>
              <a:t> for the United States Geological Survey.</a:t>
            </a:r>
            <a:endParaRPr lang="en-US" i="0"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45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69E41D6E-AC2B-DF4C-9A83-65E1F5D4C5E3}" type="datetimeFigureOut">
              <a:rPr lang="en-US" smtClean="0"/>
              <a:pPr/>
              <a:t>9/14/2011</a:t>
            </a:fld>
            <a:endParaRPr lang="en-US" dirty="0"/>
          </a:p>
        </p:txBody>
      </p:sp>
      <p:sp>
        <p:nvSpPr>
          <p:cNvPr id="16" name="Slide Number Placeholder 15"/>
          <p:cNvSpPr>
            <a:spLocks noGrp="1"/>
          </p:cNvSpPr>
          <p:nvPr>
            <p:ph type="sldNum" sz="quarter" idx="11"/>
          </p:nvPr>
        </p:nvSpPr>
        <p:spPr/>
        <p:txBody>
          <a:bodyPr/>
          <a:lstStyle/>
          <a:p>
            <a:fld id="{5E778384-3E3A-8947-B5B9-1733FF222148}"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E41D6E-AC2B-DF4C-9A83-65E1F5D4C5E3}" type="datetimeFigureOut">
              <a:rPr lang="en-US" smtClean="0"/>
              <a:pPr/>
              <a:t>9/14/2011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89D18-4800-834E-B3AF-FF14B90A17F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E41D6E-AC2B-DF4C-9A83-65E1F5D4C5E3}" type="datetimeFigureOut">
              <a:rPr lang="en-US" smtClean="0"/>
              <a:pPr/>
              <a:t>9/14/2011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89D18-4800-834E-B3AF-FF14B90A17F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69E41D6E-AC2B-DF4C-9A83-65E1F5D4C5E3}" type="datetimeFigureOut">
              <a:rPr lang="en-US" smtClean="0"/>
              <a:pPr/>
              <a:t>9/14/2011</a:t>
            </a:fld>
            <a:endParaRPr lang="en-US" dirty="0"/>
          </a:p>
        </p:txBody>
      </p:sp>
      <p:sp>
        <p:nvSpPr>
          <p:cNvPr id="15" name="Slide Number Placeholder 14"/>
          <p:cNvSpPr>
            <a:spLocks noGrp="1"/>
          </p:cNvSpPr>
          <p:nvPr>
            <p:ph type="sldNum" sz="quarter" idx="15"/>
          </p:nvPr>
        </p:nvSpPr>
        <p:spPr/>
        <p:txBody>
          <a:bodyPr/>
          <a:lstStyle>
            <a:lvl1pPr algn="ctr">
              <a:defRPr/>
            </a:lvl1pPr>
          </a:lstStyle>
          <a:p>
            <a:fld id="{40189D18-4800-834E-B3AF-FF14B90A17F7}" type="slidenum">
              <a:rPr lang="en-US" smtClean="0"/>
              <a:pPr/>
              <a:t>‹#›</a:t>
            </a:fld>
            <a:endParaRPr lang="en-US" dirty="0"/>
          </a:p>
        </p:txBody>
      </p:sp>
      <p:sp>
        <p:nvSpPr>
          <p:cNvPr id="16" name="Footer Placeholder 15"/>
          <p:cNvSpPr>
            <a:spLocks noGrp="1"/>
          </p:cNvSpPr>
          <p:nvPr>
            <p:ph type="ftr" sz="quarter" idx="16"/>
          </p:nvPr>
        </p:nvSpPr>
        <p:spPr/>
        <p:txBody>
          <a:bodyPr/>
          <a:lstStyle/>
          <a:p>
            <a:endParaRPr lang="en-US" dirty="0"/>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9E41D6E-AC2B-DF4C-9A83-65E1F5D4C5E3}" type="datetimeFigureOut">
              <a:rPr lang="en-US" smtClean="0"/>
              <a:pPr/>
              <a:t>9/14/2011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89D18-4800-834E-B3AF-FF14B90A17F7}" type="slidenum">
              <a:rPr lang="en-US" smtClean="0"/>
              <a:pPr/>
              <a:t>‹#›</a:t>
            </a:fld>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9E41D6E-AC2B-DF4C-9A83-65E1F5D4C5E3}" type="datetimeFigureOut">
              <a:rPr lang="en-US" smtClean="0"/>
              <a:pPr/>
              <a:t>9/14/2011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89D18-4800-834E-B3AF-FF14B90A17F7}"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40189D18-4800-834E-B3AF-FF14B90A17F7}"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69E41D6E-AC2B-DF4C-9A83-65E1F5D4C5E3}" type="datetimeFigureOut">
              <a:rPr lang="en-US" smtClean="0"/>
              <a:pPr/>
              <a:t>9/14/2011</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E41D6E-AC2B-DF4C-9A83-65E1F5D4C5E3}" type="datetimeFigureOut">
              <a:rPr lang="en-US" smtClean="0"/>
              <a:pPr/>
              <a:t>9/14/2011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189D18-4800-834E-B3AF-FF14B90A17F7}"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E41D6E-AC2B-DF4C-9A83-65E1F5D4C5E3}" type="datetimeFigureOut">
              <a:rPr lang="en-US" smtClean="0"/>
              <a:pPr/>
              <a:t>9/14/2011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189D18-4800-834E-B3AF-FF14B90A17F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69E41D6E-AC2B-DF4C-9A83-65E1F5D4C5E3}" type="datetimeFigureOut">
              <a:rPr lang="en-US" smtClean="0"/>
              <a:pPr/>
              <a:t>9/14/2011</a:t>
            </a:fld>
            <a:endParaRPr lang="en-US" dirty="0"/>
          </a:p>
        </p:txBody>
      </p:sp>
      <p:sp>
        <p:nvSpPr>
          <p:cNvPr id="9" name="Slide Number Placeholder 8"/>
          <p:cNvSpPr>
            <a:spLocks noGrp="1"/>
          </p:cNvSpPr>
          <p:nvPr>
            <p:ph type="sldNum" sz="quarter" idx="15"/>
          </p:nvPr>
        </p:nvSpPr>
        <p:spPr/>
        <p:txBody>
          <a:bodyPr/>
          <a:lstStyle/>
          <a:p>
            <a:fld id="{5E778384-3E3A-8947-B5B9-1733FF222148}" type="slidenum">
              <a:rPr lang="en-US" smtClean="0"/>
              <a:pPr/>
              <a:t>‹#›</a:t>
            </a:fld>
            <a:endParaRPr lang="en-US" dirty="0"/>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69E41D6E-AC2B-DF4C-9A83-65E1F5D4C5E3}" type="datetimeFigureOut">
              <a:rPr lang="en-US" smtClean="0"/>
              <a:pPr/>
              <a:t>9/14/2011</a:t>
            </a:fld>
            <a:endParaRPr lang="en-US" dirty="0"/>
          </a:p>
        </p:txBody>
      </p:sp>
      <p:sp>
        <p:nvSpPr>
          <p:cNvPr id="9" name="Slide Number Placeholder 8"/>
          <p:cNvSpPr>
            <a:spLocks noGrp="1"/>
          </p:cNvSpPr>
          <p:nvPr>
            <p:ph type="sldNum" sz="quarter" idx="11"/>
          </p:nvPr>
        </p:nvSpPr>
        <p:spPr/>
        <p:txBody>
          <a:bodyPr/>
          <a:lstStyle/>
          <a:p>
            <a:fld id="{40189D18-4800-834E-B3AF-FF14B90A17F7}"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69E41D6E-AC2B-DF4C-9A83-65E1F5D4C5E3}" type="datetimeFigureOut">
              <a:rPr lang="en-US" smtClean="0"/>
              <a:pPr/>
              <a:t>9/14/2011</a:t>
            </a:fld>
            <a:endParaRPr lang="en-US" dirty="0"/>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40189D18-4800-834E-B3AF-FF14B90A17F7}" type="slidenum">
              <a:rPr lang="en-US" smtClean="0"/>
              <a:pPr/>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682937" y="1652588"/>
            <a:ext cx="7793402" cy="4885612"/>
          </a:xfrm>
          <a:prstGeom prst="rect">
            <a:avLst/>
          </a:prstGeom>
          <a:noFill/>
          <a:ln w="9525">
            <a:noFill/>
            <a:miter lim="800000"/>
            <a:headEnd/>
            <a:tailEnd/>
          </a:ln>
          <a:effectLst/>
        </p:spPr>
      </p:pic>
      <p:sp>
        <p:nvSpPr>
          <p:cNvPr id="9" name="Title 8"/>
          <p:cNvSpPr>
            <a:spLocks noGrp="1"/>
          </p:cNvSpPr>
          <p:nvPr>
            <p:ph type="ctrTitle"/>
          </p:nvPr>
        </p:nvSpPr>
        <p:spPr>
          <a:xfrm>
            <a:off x="413658" y="-3154"/>
            <a:ext cx="8305800" cy="1981200"/>
          </a:xfrm>
        </p:spPr>
        <p:txBody>
          <a:bodyPr/>
          <a:lstStyle/>
          <a:p>
            <a:r>
              <a:rPr lang="en-US" dirty="0" smtClean="0"/>
              <a:t>The Geology Of The </a:t>
            </a:r>
            <a:br>
              <a:rPr lang="en-US" dirty="0" smtClean="0"/>
            </a:br>
            <a:r>
              <a:rPr lang="en-US" dirty="0" smtClean="0"/>
              <a:t>United States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Autofit/>
          </a:bodyPr>
          <a:lstStyle/>
          <a:p>
            <a:r>
              <a:rPr lang="en-US" sz="2800" dirty="0" smtClean="0"/>
              <a:t>Originated during the Paleozoic:</a:t>
            </a:r>
          </a:p>
          <a:p>
            <a:pPr lvl="1"/>
            <a:r>
              <a:rPr lang="en-US" dirty="0" smtClean="0"/>
              <a:t>Taconic Orogeny</a:t>
            </a:r>
          </a:p>
          <a:p>
            <a:pPr lvl="1"/>
            <a:r>
              <a:rPr lang="en-US" dirty="0" smtClean="0"/>
              <a:t>Acadian Orogeny</a:t>
            </a:r>
          </a:p>
          <a:p>
            <a:pPr lvl="1"/>
            <a:r>
              <a:rPr lang="en-US" dirty="0" err="1" smtClean="0"/>
              <a:t>Alleghenian</a:t>
            </a:r>
            <a:r>
              <a:rPr lang="en-US" dirty="0" smtClean="0"/>
              <a:t> Orogeny</a:t>
            </a:r>
          </a:p>
          <a:p>
            <a:endParaRPr lang="en-US" sz="2800" dirty="0" smtClean="0"/>
          </a:p>
          <a:p>
            <a:r>
              <a:rPr lang="en-US" sz="2800" dirty="0" smtClean="0"/>
              <a:t>Mountain system consisting of numerous ranges.</a:t>
            </a:r>
          </a:p>
        </p:txBody>
      </p:sp>
      <p:sp>
        <p:nvSpPr>
          <p:cNvPr id="4" name="Title 3"/>
          <p:cNvSpPr>
            <a:spLocks noGrp="1"/>
          </p:cNvSpPr>
          <p:nvPr>
            <p:ph type="title"/>
          </p:nvPr>
        </p:nvSpPr>
        <p:spPr/>
        <p:txBody>
          <a:bodyPr/>
          <a:lstStyle/>
          <a:p>
            <a:r>
              <a:rPr lang="en-US" smtClean="0"/>
              <a:t>Appalachian Highlands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Autofit/>
          </a:bodyPr>
          <a:lstStyle/>
          <a:p>
            <a:r>
              <a:rPr lang="en-US" sz="2800" dirty="0" smtClean="0"/>
              <a:t>Subdivided into four distinct regions:</a:t>
            </a:r>
          </a:p>
          <a:p>
            <a:pPr lvl="1"/>
            <a:r>
              <a:rPr lang="en-US" dirty="0" smtClean="0"/>
              <a:t>Piedmont</a:t>
            </a:r>
          </a:p>
          <a:p>
            <a:pPr lvl="1"/>
            <a:r>
              <a:rPr lang="en-US" dirty="0" smtClean="0"/>
              <a:t>Blue Ridge</a:t>
            </a:r>
          </a:p>
          <a:p>
            <a:pPr lvl="1"/>
            <a:r>
              <a:rPr lang="en-US" dirty="0" smtClean="0"/>
              <a:t>Valley and Ridge</a:t>
            </a:r>
          </a:p>
          <a:p>
            <a:pPr lvl="1"/>
            <a:r>
              <a:rPr lang="en-US" dirty="0" smtClean="0"/>
              <a:t>Appalachian Plateau</a:t>
            </a:r>
          </a:p>
          <a:p>
            <a:endParaRPr lang="en-US" sz="2800" dirty="0" smtClean="0"/>
          </a:p>
          <a:p>
            <a:r>
              <a:rPr lang="en-US" sz="2800" dirty="0" err="1" smtClean="0"/>
              <a:t>Isostatic</a:t>
            </a:r>
            <a:r>
              <a:rPr lang="en-US" sz="2800" dirty="0" smtClean="0"/>
              <a:t> rebound during the Cenozoic.</a:t>
            </a:r>
            <a:endParaRPr lang="en-US" sz="2800" dirty="0"/>
          </a:p>
        </p:txBody>
      </p:sp>
      <p:sp>
        <p:nvSpPr>
          <p:cNvPr id="4" name="Title 3"/>
          <p:cNvSpPr>
            <a:spLocks noGrp="1"/>
          </p:cNvSpPr>
          <p:nvPr>
            <p:ph type="title"/>
          </p:nvPr>
        </p:nvSpPr>
        <p:spPr/>
        <p:txBody>
          <a:bodyPr/>
          <a:lstStyle/>
          <a:p>
            <a:r>
              <a:rPr lang="en-US" smtClean="0"/>
              <a:t>Appalachian Highlands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5.6.jpg"/>
          <p:cNvPicPr>
            <a:picLocks noChangeAspect="1"/>
          </p:cNvPicPr>
          <p:nvPr/>
        </p:nvPicPr>
        <p:blipFill>
          <a:blip r:embed="rId3"/>
          <a:stretch>
            <a:fillRect/>
          </a:stretch>
        </p:blipFill>
        <p:spPr>
          <a:xfrm>
            <a:off x="524335" y="314281"/>
            <a:ext cx="8095331" cy="5394960"/>
          </a:xfrm>
          <a:prstGeom prst="rect">
            <a:avLst/>
          </a:prstGeom>
        </p:spPr>
      </p:pic>
      <p:sp>
        <p:nvSpPr>
          <p:cNvPr id="6" name="TextBox 5"/>
          <p:cNvSpPr txBox="1"/>
          <p:nvPr/>
        </p:nvSpPr>
        <p:spPr>
          <a:xfrm>
            <a:off x="1676400" y="5817513"/>
            <a:ext cx="5751056" cy="430887"/>
          </a:xfrm>
          <a:prstGeom prst="rect">
            <a:avLst/>
          </a:prstGeom>
          <a:noFill/>
        </p:spPr>
        <p:txBody>
          <a:bodyPr wrap="none" rtlCol="0">
            <a:spAutoFit/>
          </a:bodyPr>
          <a:lstStyle/>
          <a:p>
            <a:r>
              <a:rPr lang="en-US" sz="2200" b="1" dirty="0" smtClean="0"/>
              <a:t>Contorted ridges in the Valley and Ridge region. </a:t>
            </a:r>
            <a:endParaRPr lang="en-US" sz="22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5.7.jpg"/>
          <p:cNvPicPr>
            <a:picLocks noChangeAspect="1"/>
          </p:cNvPicPr>
          <p:nvPr/>
        </p:nvPicPr>
        <p:blipFill>
          <a:blip r:embed="rId3"/>
          <a:stretch>
            <a:fillRect/>
          </a:stretch>
        </p:blipFill>
        <p:spPr>
          <a:xfrm>
            <a:off x="446308" y="728134"/>
            <a:ext cx="5266690" cy="5401733"/>
          </a:xfrm>
          <a:prstGeom prst="rect">
            <a:avLst/>
          </a:prstGeom>
        </p:spPr>
      </p:pic>
      <p:sp>
        <p:nvSpPr>
          <p:cNvPr id="2" name="Rectangle 1"/>
          <p:cNvSpPr/>
          <p:nvPr/>
        </p:nvSpPr>
        <p:spPr>
          <a:xfrm>
            <a:off x="5450540" y="609600"/>
            <a:ext cx="3236260" cy="4031873"/>
          </a:xfrm>
          <a:prstGeom prst="rect">
            <a:avLst/>
          </a:prstGeom>
        </p:spPr>
        <p:txBody>
          <a:bodyPr wrap="square">
            <a:spAutoFit/>
          </a:bodyPr>
          <a:lstStyle/>
          <a:p>
            <a:pPr algn="ctr"/>
            <a:r>
              <a:rPr lang="en-US" sz="3200" b="1" dirty="0" smtClean="0"/>
              <a:t>The </a:t>
            </a:r>
          </a:p>
          <a:p>
            <a:pPr algn="ctr"/>
            <a:r>
              <a:rPr lang="en-US" sz="3200" b="1" dirty="0" smtClean="0"/>
              <a:t>Laurentian Upland Province </a:t>
            </a:r>
          </a:p>
          <a:p>
            <a:pPr algn="ctr"/>
            <a:r>
              <a:rPr lang="en-US" sz="3200" b="1" dirty="0" smtClean="0"/>
              <a:t>Contains the Oldest</a:t>
            </a:r>
          </a:p>
          <a:p>
            <a:pPr algn="ctr"/>
            <a:r>
              <a:rPr lang="en-US" sz="3200" b="1" dirty="0" smtClean="0"/>
              <a:t>Rocks in the Nation</a:t>
            </a:r>
            <a:endParaRPr lang="en-US" sz="32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Part of the Canadian Shield.</a:t>
            </a:r>
          </a:p>
          <a:p>
            <a:r>
              <a:rPr lang="en-US" dirty="0" smtClean="0"/>
              <a:t>Belts of volcanic and sedimentary  rocks  metamorphosed to </a:t>
            </a:r>
            <a:r>
              <a:rPr lang="en-US" dirty="0" err="1" smtClean="0"/>
              <a:t>greenschist</a:t>
            </a:r>
            <a:r>
              <a:rPr lang="en-US" dirty="0" smtClean="0"/>
              <a:t>, separated by belts of granitic rock. </a:t>
            </a:r>
          </a:p>
          <a:p>
            <a:r>
              <a:rPr lang="en-US" dirty="0" smtClean="0"/>
              <a:t>Seafloor rifting ~2.7 </a:t>
            </a:r>
            <a:r>
              <a:rPr lang="en-US" dirty="0" err="1" smtClean="0"/>
              <a:t>bya</a:t>
            </a:r>
            <a:r>
              <a:rPr lang="en-US" dirty="0" smtClean="0"/>
              <a:t> caused metamorphism.</a:t>
            </a:r>
          </a:p>
          <a:p>
            <a:r>
              <a:rPr lang="en-US" dirty="0" smtClean="0"/>
              <a:t>Glaciated during the Quaternary by the </a:t>
            </a:r>
            <a:r>
              <a:rPr lang="en-US" dirty="0" err="1" smtClean="0">
                <a:solidFill>
                  <a:srgbClr val="FFFF00"/>
                </a:solidFill>
              </a:rPr>
              <a:t>Laurentide</a:t>
            </a:r>
            <a:r>
              <a:rPr lang="en-US" dirty="0" smtClean="0">
                <a:solidFill>
                  <a:srgbClr val="FFFF00"/>
                </a:solidFill>
              </a:rPr>
              <a:t> Ice Sheet.</a:t>
            </a:r>
          </a:p>
          <a:p>
            <a:endParaRPr lang="en-US" dirty="0"/>
          </a:p>
        </p:txBody>
      </p:sp>
      <p:sp>
        <p:nvSpPr>
          <p:cNvPr id="4" name="Title 3"/>
          <p:cNvSpPr>
            <a:spLocks noGrp="1"/>
          </p:cNvSpPr>
          <p:nvPr>
            <p:ph type="title"/>
          </p:nvPr>
        </p:nvSpPr>
        <p:spPr/>
        <p:txBody>
          <a:bodyPr/>
          <a:lstStyle/>
          <a:p>
            <a:r>
              <a:rPr lang="en-US" smtClean="0"/>
              <a:t>Laurentian Upland</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5.8a.jpg"/>
          <p:cNvPicPr>
            <a:picLocks noChangeAspect="1"/>
          </p:cNvPicPr>
          <p:nvPr/>
        </p:nvPicPr>
        <p:blipFill>
          <a:blip r:embed="rId3"/>
          <a:stretch>
            <a:fillRect/>
          </a:stretch>
        </p:blipFill>
        <p:spPr>
          <a:xfrm>
            <a:off x="304800" y="1574462"/>
            <a:ext cx="8534400" cy="4809744"/>
          </a:xfrm>
          <a:prstGeom prst="rect">
            <a:avLst/>
          </a:prstGeom>
        </p:spPr>
      </p:pic>
      <p:sp>
        <p:nvSpPr>
          <p:cNvPr id="5" name="Title 4"/>
          <p:cNvSpPr>
            <a:spLocks noGrp="1"/>
          </p:cNvSpPr>
          <p:nvPr>
            <p:ph type="title"/>
          </p:nvPr>
        </p:nvSpPr>
        <p:spPr/>
        <p:txBody>
          <a:bodyPr>
            <a:normAutofit fontScale="90000"/>
          </a:bodyPr>
          <a:lstStyle/>
          <a:p>
            <a:pPr algn="ctr"/>
            <a:r>
              <a:rPr sz="4400" b="1" smtClean="0"/>
              <a:t>The Last ice Age – 20,000 to 25,000 </a:t>
            </a:r>
            <a:r>
              <a:rPr sz="4400" b="1" smtClean="0"/>
              <a:t>years ago</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5.8b.jpg"/>
          <p:cNvPicPr>
            <a:picLocks noChangeAspect="1"/>
          </p:cNvPicPr>
          <p:nvPr/>
        </p:nvPicPr>
        <p:blipFill>
          <a:blip r:embed="rId3"/>
          <a:stretch>
            <a:fillRect/>
          </a:stretch>
        </p:blipFill>
        <p:spPr>
          <a:xfrm>
            <a:off x="1414272" y="381000"/>
            <a:ext cx="6315456" cy="6096000"/>
          </a:xfrm>
          <a:prstGeom prst="rect">
            <a:avLst/>
          </a:prstGeom>
        </p:spPr>
      </p:pic>
      <p:sp>
        <p:nvSpPr>
          <p:cNvPr id="6" name="TextBox 5"/>
          <p:cNvSpPr txBox="1"/>
          <p:nvPr/>
        </p:nvSpPr>
        <p:spPr>
          <a:xfrm>
            <a:off x="3810000" y="2743200"/>
            <a:ext cx="2571324" cy="430887"/>
          </a:xfrm>
          <a:prstGeom prst="rect">
            <a:avLst/>
          </a:prstGeom>
          <a:noFill/>
        </p:spPr>
        <p:txBody>
          <a:bodyPr wrap="none" rtlCol="0">
            <a:spAutoFit/>
          </a:bodyPr>
          <a:lstStyle/>
          <a:p>
            <a:r>
              <a:rPr lang="en-US" sz="2200" b="1" dirty="0" smtClean="0"/>
              <a:t>Laurentide Ice Sheet</a:t>
            </a:r>
            <a:endParaRPr lang="en-US" sz="22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 15.10a.jpg"/>
          <p:cNvPicPr>
            <a:picLocks noChangeAspect="1"/>
          </p:cNvPicPr>
          <p:nvPr/>
        </p:nvPicPr>
        <p:blipFill>
          <a:blip r:embed="rId3"/>
          <a:stretch>
            <a:fillRect/>
          </a:stretch>
        </p:blipFill>
        <p:spPr>
          <a:xfrm>
            <a:off x="3505200" y="755661"/>
            <a:ext cx="5533813" cy="5346679"/>
          </a:xfrm>
          <a:prstGeom prst="rect">
            <a:avLst/>
          </a:prstGeom>
        </p:spPr>
      </p:pic>
      <p:sp>
        <p:nvSpPr>
          <p:cNvPr id="2" name="Rectangle 1"/>
          <p:cNvSpPr/>
          <p:nvPr/>
        </p:nvSpPr>
        <p:spPr>
          <a:xfrm>
            <a:off x="152400" y="1225927"/>
            <a:ext cx="3200400" cy="4524315"/>
          </a:xfrm>
          <a:prstGeom prst="rect">
            <a:avLst/>
          </a:prstGeom>
        </p:spPr>
        <p:txBody>
          <a:bodyPr wrap="square">
            <a:spAutoFit/>
          </a:bodyPr>
          <a:lstStyle/>
          <a:p>
            <a:pPr algn="ctr"/>
            <a:r>
              <a:rPr lang="en-US" sz="3200" b="1" dirty="0" smtClean="0"/>
              <a:t>The Interior Plains and Interior Highlands Consist of </a:t>
            </a:r>
          </a:p>
          <a:p>
            <a:pPr algn="ctr"/>
            <a:r>
              <a:rPr lang="en-US" sz="3200" b="1" dirty="0" smtClean="0"/>
              <a:t>Exposed Paleozoic and Mesozoic Rocks</a:t>
            </a:r>
            <a:endParaRPr lang="en-US" sz="3200" b="1" dirty="0"/>
          </a:p>
        </p:txBody>
      </p:sp>
      <p:sp>
        <p:nvSpPr>
          <p:cNvPr id="7" name="TextBox 6"/>
          <p:cNvSpPr txBox="1"/>
          <p:nvPr/>
        </p:nvSpPr>
        <p:spPr>
          <a:xfrm>
            <a:off x="3623730" y="5538117"/>
            <a:ext cx="2621039" cy="430887"/>
          </a:xfrm>
          <a:prstGeom prst="rect">
            <a:avLst/>
          </a:prstGeom>
          <a:noFill/>
        </p:spPr>
        <p:txBody>
          <a:bodyPr wrap="none" rtlCol="0">
            <a:spAutoFit/>
          </a:bodyPr>
          <a:lstStyle/>
          <a:p>
            <a:pPr algn="ctr"/>
            <a:r>
              <a:rPr lang="en-US" sz="2200" b="1" dirty="0" smtClean="0"/>
              <a:t>Ordovician Period</a:t>
            </a:r>
            <a:endParaRPr lang="en-US" sz="22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7185" y="3275603"/>
            <a:ext cx="8153400" cy="461665"/>
          </a:xfrm>
          <a:prstGeom prst="rect">
            <a:avLst/>
          </a:prstGeom>
        </p:spPr>
        <p:txBody>
          <a:bodyPr wrap="square">
            <a:spAutoFit/>
          </a:bodyPr>
          <a:lstStyle/>
          <a:p>
            <a:pPr>
              <a:buClr>
                <a:srgbClr val="A2122E"/>
              </a:buClr>
              <a:buFont typeface="Arial"/>
              <a:buChar char="•"/>
            </a:pPr>
            <a:r>
              <a:rPr lang="en-US" sz="2400" b="1" dirty="0" smtClean="0"/>
              <a:t>  </a:t>
            </a:r>
            <a:endParaRPr lang="en-US" dirty="0"/>
          </a:p>
        </p:txBody>
      </p:sp>
      <p:sp>
        <p:nvSpPr>
          <p:cNvPr id="5" name="Content Placeholder 4"/>
          <p:cNvSpPr>
            <a:spLocks noGrp="1"/>
          </p:cNvSpPr>
          <p:nvPr>
            <p:ph idx="1"/>
          </p:nvPr>
        </p:nvSpPr>
        <p:spPr/>
        <p:txBody>
          <a:bodyPr>
            <a:normAutofit/>
          </a:bodyPr>
          <a:lstStyle/>
          <a:p>
            <a:r>
              <a:rPr lang="en-US" dirty="0" smtClean="0"/>
              <a:t>Broad, generally flat area of the central United States between the Rocky Mountains and the Appalachians.</a:t>
            </a:r>
          </a:p>
          <a:p>
            <a:endParaRPr lang="en-US" dirty="0" smtClean="0"/>
          </a:p>
          <a:p>
            <a:r>
              <a:rPr lang="en-US" dirty="0" smtClean="0"/>
              <a:t>Mostly composed of flat-lying or gently dipping sedimentary strata: </a:t>
            </a:r>
          </a:p>
          <a:p>
            <a:pPr lvl="1"/>
            <a:r>
              <a:rPr lang="en-US" dirty="0" smtClean="0"/>
              <a:t>Paleozoic sediments deposited in the east.</a:t>
            </a:r>
          </a:p>
          <a:p>
            <a:pPr lvl="1"/>
            <a:r>
              <a:rPr lang="en-US" dirty="0" smtClean="0"/>
              <a:t>Mesozoic sediments deposited in the west.</a:t>
            </a:r>
          </a:p>
          <a:p>
            <a:endParaRPr lang="en-US" dirty="0" smtClean="0"/>
          </a:p>
          <a:p>
            <a:r>
              <a:rPr lang="en-US" dirty="0" smtClean="0"/>
              <a:t>Accumulated sediments buried the interior stable platform of the </a:t>
            </a:r>
            <a:r>
              <a:rPr lang="en-US" dirty="0" err="1" smtClean="0"/>
              <a:t>craton</a:t>
            </a:r>
            <a:r>
              <a:rPr lang="en-US" dirty="0" smtClean="0"/>
              <a:t>.</a:t>
            </a:r>
            <a:endParaRPr lang="en-US" dirty="0"/>
          </a:p>
        </p:txBody>
      </p:sp>
      <p:sp>
        <p:nvSpPr>
          <p:cNvPr id="4" name="Title 3"/>
          <p:cNvSpPr>
            <a:spLocks noGrp="1"/>
          </p:cNvSpPr>
          <p:nvPr>
            <p:ph type="title"/>
          </p:nvPr>
        </p:nvSpPr>
        <p:spPr/>
        <p:txBody>
          <a:bodyPr/>
          <a:lstStyle/>
          <a:p>
            <a:r>
              <a:rPr lang="en-US" smtClean="0"/>
              <a:t>Interior Plains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90600"/>
            <a:ext cx="1803400" cy="1938992"/>
          </a:xfrm>
          <a:prstGeom prst="rect">
            <a:avLst/>
          </a:prstGeom>
          <a:noFill/>
        </p:spPr>
        <p:txBody>
          <a:bodyPr wrap="square" rtlCol="0">
            <a:spAutoFit/>
          </a:bodyPr>
          <a:lstStyle/>
          <a:p>
            <a:pPr algn="ctr"/>
            <a:r>
              <a:rPr lang="en-US" sz="2400" b="1" dirty="0" smtClean="0"/>
              <a:t>Western Interior Seaway, Cretaceous Period</a:t>
            </a:r>
            <a:endParaRPr lang="en-US" sz="2400" b="1" dirty="0"/>
          </a:p>
        </p:txBody>
      </p:sp>
      <p:pic>
        <p:nvPicPr>
          <p:cNvPr id="4" name="Picture 3" descr="figure 15.10b.jpg"/>
          <p:cNvPicPr>
            <a:picLocks noChangeAspect="1"/>
          </p:cNvPicPr>
          <p:nvPr/>
        </p:nvPicPr>
        <p:blipFill>
          <a:blip r:embed="rId3"/>
          <a:stretch>
            <a:fillRect/>
          </a:stretch>
        </p:blipFill>
        <p:spPr>
          <a:xfrm>
            <a:off x="2048933" y="4740"/>
            <a:ext cx="7095067" cy="684852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5.1a.jpg"/>
          <p:cNvPicPr>
            <a:picLocks noChangeAspect="1"/>
          </p:cNvPicPr>
          <p:nvPr/>
        </p:nvPicPr>
        <p:blipFill>
          <a:blip r:embed="rId3"/>
          <a:stretch>
            <a:fillRect/>
          </a:stretch>
        </p:blipFill>
        <p:spPr>
          <a:xfrm>
            <a:off x="304800" y="1752600"/>
            <a:ext cx="8534400" cy="4657344"/>
          </a:xfrm>
          <a:prstGeom prst="rect">
            <a:avLst/>
          </a:prstGeom>
        </p:spPr>
      </p:pic>
      <p:sp>
        <p:nvSpPr>
          <p:cNvPr id="5" name="Title 4"/>
          <p:cNvSpPr>
            <a:spLocks noGrp="1"/>
          </p:cNvSpPr>
          <p:nvPr>
            <p:ph type="title"/>
          </p:nvPr>
        </p:nvSpPr>
        <p:spPr/>
        <p:txBody>
          <a:bodyPr>
            <a:normAutofit/>
          </a:bodyPr>
          <a:lstStyle/>
          <a:p>
            <a:r>
              <a:rPr lang="en-US" sz="3600" smtClean="0"/>
              <a:t>The United States Is Organized into 10 Geologic Provinces plus Hawaii and Alaska.</a:t>
            </a:r>
            <a:endParaRPr lang="en-US" sz="3600" dirty="0"/>
          </a:p>
        </p:txBody>
      </p:sp>
      <p:sp>
        <p:nvSpPr>
          <p:cNvPr id="7" name="TextBox 6"/>
          <p:cNvSpPr txBox="1"/>
          <p:nvPr/>
        </p:nvSpPr>
        <p:spPr>
          <a:xfrm>
            <a:off x="4383314" y="4963885"/>
            <a:ext cx="1614929" cy="369332"/>
          </a:xfrm>
          <a:prstGeom prst="rect">
            <a:avLst/>
          </a:prstGeom>
          <a:noFill/>
        </p:spPr>
        <p:txBody>
          <a:bodyPr wrap="none" rtlCol="0">
            <a:spAutoFit/>
          </a:bodyPr>
          <a:lstStyle/>
          <a:p>
            <a:r>
              <a:rPr lang="en-US" b="1" dirty="0" smtClean="0">
                <a:solidFill>
                  <a:schemeClr val="bg1"/>
                </a:solidFill>
              </a:rPr>
              <a:t>Coastal Plain</a:t>
            </a:r>
            <a:endParaRPr lang="en-US" b="1" dirty="0">
              <a:solidFill>
                <a:schemeClr val="bg1"/>
              </a:solidFill>
            </a:endParaRPr>
          </a:p>
        </p:txBody>
      </p:sp>
      <p:sp>
        <p:nvSpPr>
          <p:cNvPr id="10" name="TextBox 9"/>
          <p:cNvSpPr txBox="1"/>
          <p:nvPr/>
        </p:nvSpPr>
        <p:spPr>
          <a:xfrm>
            <a:off x="7286180" y="4426856"/>
            <a:ext cx="1548181" cy="646331"/>
          </a:xfrm>
          <a:prstGeom prst="rect">
            <a:avLst/>
          </a:prstGeom>
          <a:noFill/>
        </p:spPr>
        <p:txBody>
          <a:bodyPr wrap="none" rtlCol="0">
            <a:spAutoFit/>
          </a:bodyPr>
          <a:lstStyle/>
          <a:p>
            <a:r>
              <a:rPr lang="en-US" b="1" dirty="0" smtClean="0">
                <a:solidFill>
                  <a:schemeClr val="bg1"/>
                </a:solidFill>
              </a:rPr>
              <a:t>Appalachian</a:t>
            </a:r>
            <a:br>
              <a:rPr lang="en-US" b="1" dirty="0" smtClean="0">
                <a:solidFill>
                  <a:schemeClr val="bg1"/>
                </a:solidFill>
              </a:rPr>
            </a:br>
            <a:r>
              <a:rPr lang="en-US" b="1" dirty="0" smtClean="0">
                <a:solidFill>
                  <a:schemeClr val="bg1"/>
                </a:solidFill>
              </a:rPr>
              <a:t>Highlands</a:t>
            </a:r>
            <a:endParaRPr lang="en-US" b="1" dirty="0">
              <a:solidFill>
                <a:schemeClr val="bg1"/>
              </a:solidFill>
            </a:endParaRPr>
          </a:p>
        </p:txBody>
      </p:sp>
      <p:cxnSp>
        <p:nvCxnSpPr>
          <p:cNvPr id="12" name="Straight Arrow Connector 11"/>
          <p:cNvCxnSpPr/>
          <p:nvPr/>
        </p:nvCxnSpPr>
        <p:spPr>
          <a:xfrm rot="16200000" flipV="1">
            <a:off x="6785429" y="3969656"/>
            <a:ext cx="609600" cy="53702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65373" y="2075545"/>
            <a:ext cx="2248821" cy="369332"/>
          </a:xfrm>
          <a:prstGeom prst="rect">
            <a:avLst/>
          </a:prstGeom>
          <a:noFill/>
        </p:spPr>
        <p:txBody>
          <a:bodyPr wrap="none" rtlCol="0">
            <a:spAutoFit/>
          </a:bodyPr>
          <a:lstStyle/>
          <a:p>
            <a:r>
              <a:rPr lang="en-US" b="1" dirty="0" smtClean="0">
                <a:solidFill>
                  <a:schemeClr val="bg1"/>
                </a:solidFill>
              </a:rPr>
              <a:t>Laurentian Upland</a:t>
            </a:r>
            <a:endParaRPr lang="en-US" b="1" dirty="0">
              <a:solidFill>
                <a:schemeClr val="bg1"/>
              </a:solidFill>
            </a:endParaRPr>
          </a:p>
        </p:txBody>
      </p:sp>
      <p:cxnSp>
        <p:nvCxnSpPr>
          <p:cNvPr id="15" name="Straight Arrow Connector 14"/>
          <p:cNvCxnSpPr>
            <a:stCxn id="13" idx="1"/>
          </p:cNvCxnSpPr>
          <p:nvPr/>
        </p:nvCxnSpPr>
        <p:spPr>
          <a:xfrm rot="10800000" flipV="1">
            <a:off x="5544459" y="2260210"/>
            <a:ext cx="420915" cy="9110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56000" y="2699661"/>
            <a:ext cx="1771511" cy="369332"/>
          </a:xfrm>
          <a:prstGeom prst="rect">
            <a:avLst/>
          </a:prstGeom>
          <a:noFill/>
        </p:spPr>
        <p:txBody>
          <a:bodyPr wrap="none" rtlCol="0">
            <a:spAutoFit/>
          </a:bodyPr>
          <a:lstStyle/>
          <a:p>
            <a:r>
              <a:rPr lang="en-US" b="1" dirty="0" smtClean="0">
                <a:solidFill>
                  <a:schemeClr val="bg1"/>
                </a:solidFill>
              </a:rPr>
              <a:t>Interior Plains</a:t>
            </a:r>
            <a:endParaRPr lang="en-US" b="1" dirty="0">
              <a:solidFill>
                <a:schemeClr val="bg1"/>
              </a:solidFill>
            </a:endParaRPr>
          </a:p>
        </p:txBody>
      </p:sp>
      <p:sp>
        <p:nvSpPr>
          <p:cNvPr id="17" name="TextBox 16"/>
          <p:cNvSpPr txBox="1"/>
          <p:nvPr/>
        </p:nvSpPr>
        <p:spPr>
          <a:xfrm>
            <a:off x="4122057" y="3483429"/>
            <a:ext cx="2229328" cy="369332"/>
          </a:xfrm>
          <a:prstGeom prst="rect">
            <a:avLst/>
          </a:prstGeom>
          <a:noFill/>
        </p:spPr>
        <p:txBody>
          <a:bodyPr wrap="none" rtlCol="0">
            <a:spAutoFit/>
          </a:bodyPr>
          <a:lstStyle/>
          <a:p>
            <a:r>
              <a:rPr lang="en-US" b="1" dirty="0" smtClean="0">
                <a:solidFill>
                  <a:schemeClr val="bg1"/>
                </a:solidFill>
              </a:rPr>
              <a:t>Interior Highlands</a:t>
            </a:r>
            <a:endParaRPr lang="en-US" b="1" dirty="0">
              <a:solidFill>
                <a:schemeClr val="bg1"/>
              </a:solidFill>
            </a:endParaRPr>
          </a:p>
        </p:txBody>
      </p:sp>
      <p:cxnSp>
        <p:nvCxnSpPr>
          <p:cNvPr id="19" name="Straight Arrow Connector 18"/>
          <p:cNvCxnSpPr/>
          <p:nvPr/>
        </p:nvCxnSpPr>
        <p:spPr>
          <a:xfrm rot="16200000" flipH="1">
            <a:off x="4477657" y="3940628"/>
            <a:ext cx="493486" cy="15965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27092" y="1988464"/>
            <a:ext cx="2033505" cy="646331"/>
          </a:xfrm>
          <a:prstGeom prst="rect">
            <a:avLst/>
          </a:prstGeom>
          <a:noFill/>
        </p:spPr>
        <p:txBody>
          <a:bodyPr wrap="none" rtlCol="0">
            <a:spAutoFit/>
          </a:bodyPr>
          <a:lstStyle/>
          <a:p>
            <a:r>
              <a:rPr lang="en-US" b="1" dirty="0" smtClean="0">
                <a:solidFill>
                  <a:schemeClr val="bg1"/>
                </a:solidFill>
              </a:rPr>
              <a:t>Rocky Mountain </a:t>
            </a:r>
          </a:p>
          <a:p>
            <a:r>
              <a:rPr lang="en-US" b="1" dirty="0" smtClean="0">
                <a:solidFill>
                  <a:schemeClr val="bg1"/>
                </a:solidFill>
              </a:rPr>
              <a:t>System</a:t>
            </a:r>
            <a:endParaRPr lang="en-US" b="1" dirty="0">
              <a:solidFill>
                <a:schemeClr val="bg1"/>
              </a:solidFill>
            </a:endParaRPr>
          </a:p>
        </p:txBody>
      </p:sp>
      <p:cxnSp>
        <p:nvCxnSpPr>
          <p:cNvPr id="22" name="Straight Arrow Connector 21"/>
          <p:cNvCxnSpPr/>
          <p:nvPr/>
        </p:nvCxnSpPr>
        <p:spPr>
          <a:xfrm rot="10800000" flipV="1">
            <a:off x="2162630" y="2148113"/>
            <a:ext cx="464457" cy="44994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38289" y="4093033"/>
            <a:ext cx="1186159" cy="646331"/>
          </a:xfrm>
          <a:prstGeom prst="rect">
            <a:avLst/>
          </a:prstGeom>
          <a:noFill/>
        </p:spPr>
        <p:txBody>
          <a:bodyPr wrap="none" rtlCol="0">
            <a:spAutoFit/>
          </a:bodyPr>
          <a:lstStyle/>
          <a:p>
            <a:r>
              <a:rPr lang="en-US" b="1" dirty="0" smtClean="0">
                <a:solidFill>
                  <a:schemeClr val="bg1"/>
                </a:solidFill>
              </a:rPr>
              <a:t>Colorado</a:t>
            </a:r>
          </a:p>
          <a:p>
            <a:r>
              <a:rPr lang="en-US" b="1" dirty="0" smtClean="0">
                <a:solidFill>
                  <a:schemeClr val="bg1"/>
                </a:solidFill>
              </a:rPr>
              <a:t>Plateau</a:t>
            </a:r>
            <a:endParaRPr lang="en-US" b="1" dirty="0">
              <a:solidFill>
                <a:schemeClr val="bg1"/>
              </a:solidFill>
            </a:endParaRPr>
          </a:p>
        </p:txBody>
      </p:sp>
      <p:cxnSp>
        <p:nvCxnSpPr>
          <p:cNvPr id="25" name="Straight Arrow Connector 24"/>
          <p:cNvCxnSpPr/>
          <p:nvPr/>
        </p:nvCxnSpPr>
        <p:spPr>
          <a:xfrm rot="10800000" flipV="1">
            <a:off x="2728687" y="4252685"/>
            <a:ext cx="653143" cy="8708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799758" y="4702601"/>
            <a:ext cx="1304204" cy="646331"/>
          </a:xfrm>
          <a:prstGeom prst="rect">
            <a:avLst/>
          </a:prstGeom>
          <a:noFill/>
        </p:spPr>
        <p:txBody>
          <a:bodyPr wrap="none" rtlCol="0">
            <a:spAutoFit/>
          </a:bodyPr>
          <a:lstStyle/>
          <a:p>
            <a:pPr algn="ctr"/>
            <a:r>
              <a:rPr lang="en-US" b="1" dirty="0" smtClean="0">
                <a:solidFill>
                  <a:schemeClr val="bg1"/>
                </a:solidFill>
              </a:rPr>
              <a:t>Basin and </a:t>
            </a:r>
          </a:p>
          <a:p>
            <a:pPr algn="ctr"/>
            <a:r>
              <a:rPr lang="en-US" b="1" dirty="0" smtClean="0">
                <a:solidFill>
                  <a:schemeClr val="bg1"/>
                </a:solidFill>
              </a:rPr>
              <a:t>Range</a:t>
            </a:r>
            <a:endParaRPr lang="en-US" b="1" dirty="0">
              <a:solidFill>
                <a:schemeClr val="bg1"/>
              </a:solidFill>
            </a:endParaRPr>
          </a:p>
        </p:txBody>
      </p:sp>
      <p:cxnSp>
        <p:nvCxnSpPr>
          <p:cNvPr id="28" name="Straight Arrow Connector 27"/>
          <p:cNvCxnSpPr/>
          <p:nvPr/>
        </p:nvCxnSpPr>
        <p:spPr>
          <a:xfrm rot="16200000" flipV="1">
            <a:off x="1821544" y="4463143"/>
            <a:ext cx="391885" cy="26125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41832" y="2090062"/>
            <a:ext cx="1249445" cy="646331"/>
          </a:xfrm>
          <a:prstGeom prst="rect">
            <a:avLst/>
          </a:prstGeom>
          <a:noFill/>
        </p:spPr>
        <p:txBody>
          <a:bodyPr wrap="none" rtlCol="0">
            <a:spAutoFit/>
          </a:bodyPr>
          <a:lstStyle/>
          <a:p>
            <a:pPr algn="ctr"/>
            <a:r>
              <a:rPr lang="en-US" b="1" dirty="0" smtClean="0"/>
              <a:t>Columbia</a:t>
            </a:r>
          </a:p>
          <a:p>
            <a:pPr algn="ctr"/>
            <a:r>
              <a:rPr lang="en-US" b="1" dirty="0" smtClean="0"/>
              <a:t>Plateau</a:t>
            </a:r>
            <a:endParaRPr lang="en-US" b="1" dirty="0"/>
          </a:p>
        </p:txBody>
      </p:sp>
      <p:sp>
        <p:nvSpPr>
          <p:cNvPr id="30" name="TextBox 29"/>
          <p:cNvSpPr txBox="1"/>
          <p:nvPr/>
        </p:nvSpPr>
        <p:spPr>
          <a:xfrm>
            <a:off x="290297" y="3193157"/>
            <a:ext cx="1263679" cy="923330"/>
          </a:xfrm>
          <a:prstGeom prst="rect">
            <a:avLst/>
          </a:prstGeom>
          <a:noFill/>
        </p:spPr>
        <p:txBody>
          <a:bodyPr wrap="none" rtlCol="0">
            <a:spAutoFit/>
          </a:bodyPr>
          <a:lstStyle/>
          <a:p>
            <a:pPr algn="ctr"/>
            <a:r>
              <a:rPr lang="en-US" b="1" dirty="0" smtClean="0"/>
              <a:t>Pacific</a:t>
            </a:r>
          </a:p>
          <a:p>
            <a:pPr algn="ctr"/>
            <a:r>
              <a:rPr lang="en-US" b="1" dirty="0" smtClean="0"/>
              <a:t>Mountain</a:t>
            </a:r>
          </a:p>
          <a:p>
            <a:pPr algn="ctr"/>
            <a:r>
              <a:rPr lang="en-US" b="1" dirty="0" smtClean="0"/>
              <a:t>System</a:t>
            </a:r>
            <a:endParaRPr lang="en-US"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3685" y="2703017"/>
            <a:ext cx="8153400" cy="461665"/>
          </a:xfrm>
          <a:prstGeom prst="rect">
            <a:avLst/>
          </a:prstGeom>
        </p:spPr>
        <p:txBody>
          <a:bodyPr wrap="square">
            <a:spAutoFit/>
          </a:bodyPr>
          <a:lstStyle/>
          <a:p>
            <a:pPr>
              <a:buClr>
                <a:srgbClr val="A2122E"/>
              </a:buClr>
              <a:buFont typeface="Arial"/>
              <a:buChar char="•"/>
            </a:pPr>
            <a:r>
              <a:rPr lang="en-US" sz="2400" b="1" dirty="0" smtClean="0"/>
              <a:t>  </a:t>
            </a:r>
            <a:endParaRPr lang="en-US" sz="2400" b="1" dirty="0"/>
          </a:p>
        </p:txBody>
      </p:sp>
      <p:sp>
        <p:nvSpPr>
          <p:cNvPr id="5" name="Content Placeholder 4"/>
          <p:cNvSpPr>
            <a:spLocks noGrp="1"/>
          </p:cNvSpPr>
          <p:nvPr>
            <p:ph idx="1"/>
          </p:nvPr>
        </p:nvSpPr>
        <p:spPr/>
        <p:txBody>
          <a:bodyPr>
            <a:normAutofit fontScale="92500" lnSpcReduction="10000"/>
          </a:bodyPr>
          <a:lstStyle/>
          <a:p>
            <a:r>
              <a:rPr lang="en-US" dirty="0" smtClean="0"/>
              <a:t>Parts of Texas, Oklahoma, Arkansas, and Missouri.</a:t>
            </a:r>
          </a:p>
          <a:p>
            <a:endParaRPr lang="en-US" dirty="0" smtClean="0"/>
          </a:p>
          <a:p>
            <a:r>
              <a:rPr lang="en-US" dirty="0" smtClean="0"/>
              <a:t>Composed of sequences of folded Paleozoic sedimentary rocks. </a:t>
            </a:r>
          </a:p>
          <a:p>
            <a:endParaRPr lang="en-US" dirty="0" smtClean="0"/>
          </a:p>
          <a:p>
            <a:r>
              <a:rPr lang="en-US" dirty="0" smtClean="0"/>
              <a:t>Originated in the formation of Pangaea.</a:t>
            </a:r>
          </a:p>
          <a:p>
            <a:endParaRPr lang="en-US" dirty="0" smtClean="0"/>
          </a:p>
          <a:p>
            <a:r>
              <a:rPr lang="en-US" dirty="0" smtClean="0"/>
              <a:t>High levels of deformation in the </a:t>
            </a:r>
            <a:r>
              <a:rPr lang="en-US" dirty="0" smtClean="0">
                <a:solidFill>
                  <a:srgbClr val="FFFF00"/>
                </a:solidFill>
              </a:rPr>
              <a:t>Ouachita </a:t>
            </a:r>
            <a:r>
              <a:rPr lang="en-US" dirty="0" err="1" smtClean="0">
                <a:solidFill>
                  <a:srgbClr val="FFFF00"/>
                </a:solidFill>
              </a:rPr>
              <a:t>Orogenic</a:t>
            </a:r>
            <a:r>
              <a:rPr lang="en-US" dirty="0" smtClean="0">
                <a:solidFill>
                  <a:srgbClr val="FFFF00"/>
                </a:solidFill>
              </a:rPr>
              <a:t> Belt.</a:t>
            </a:r>
          </a:p>
          <a:p>
            <a:endParaRPr lang="en-US" dirty="0" smtClean="0"/>
          </a:p>
          <a:p>
            <a:r>
              <a:rPr lang="en-US" dirty="0" smtClean="0"/>
              <a:t>Distinctive from adjacent provinces for high relief and topographic elevation.</a:t>
            </a:r>
          </a:p>
          <a:p>
            <a:endParaRPr lang="en-US" dirty="0"/>
          </a:p>
        </p:txBody>
      </p:sp>
      <p:sp>
        <p:nvSpPr>
          <p:cNvPr id="4" name="Title 3"/>
          <p:cNvSpPr>
            <a:spLocks noGrp="1"/>
          </p:cNvSpPr>
          <p:nvPr>
            <p:ph type="title"/>
          </p:nvPr>
        </p:nvSpPr>
        <p:spPr/>
        <p:txBody>
          <a:bodyPr/>
          <a:lstStyle/>
          <a:p>
            <a:r>
              <a:rPr lang="en-US" smtClean="0"/>
              <a:t>Interior Highlands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283" y="1482804"/>
            <a:ext cx="1905001" cy="1323439"/>
          </a:xfrm>
          <a:prstGeom prst="rect">
            <a:avLst/>
          </a:prstGeom>
          <a:noFill/>
        </p:spPr>
        <p:txBody>
          <a:bodyPr wrap="square" rtlCol="0">
            <a:spAutoFit/>
          </a:bodyPr>
          <a:lstStyle/>
          <a:p>
            <a:pPr algn="ctr"/>
            <a:r>
              <a:rPr lang="en-US" sz="2000" b="1" dirty="0" smtClean="0"/>
              <a:t>Ouachita and Appalachian Orogenic Belts</a:t>
            </a:r>
            <a:endParaRPr lang="en-US" sz="2000" b="1" dirty="0"/>
          </a:p>
        </p:txBody>
      </p:sp>
      <p:pic>
        <p:nvPicPr>
          <p:cNvPr id="4" name="Picture 3" descr="figure 15.11.jpg"/>
          <p:cNvPicPr>
            <a:picLocks noChangeAspect="1"/>
          </p:cNvPicPr>
          <p:nvPr/>
        </p:nvPicPr>
        <p:blipFill>
          <a:blip r:embed="rId3"/>
          <a:stretch>
            <a:fillRect/>
          </a:stretch>
        </p:blipFill>
        <p:spPr>
          <a:xfrm>
            <a:off x="2045970" y="0"/>
            <a:ext cx="7098030"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5.12.jpg"/>
          <p:cNvPicPr>
            <a:picLocks noChangeAspect="1"/>
          </p:cNvPicPr>
          <p:nvPr/>
        </p:nvPicPr>
        <p:blipFill>
          <a:blip r:embed="rId3"/>
          <a:stretch>
            <a:fillRect/>
          </a:stretch>
        </p:blipFill>
        <p:spPr>
          <a:xfrm>
            <a:off x="1097082" y="2082800"/>
            <a:ext cx="6949837" cy="4572000"/>
          </a:xfrm>
          <a:prstGeom prst="rect">
            <a:avLst/>
          </a:prstGeom>
        </p:spPr>
      </p:pic>
      <p:sp>
        <p:nvSpPr>
          <p:cNvPr id="5" name="Title 4"/>
          <p:cNvSpPr>
            <a:spLocks noGrp="1"/>
          </p:cNvSpPr>
          <p:nvPr>
            <p:ph type="title"/>
          </p:nvPr>
        </p:nvSpPr>
        <p:spPr>
          <a:xfrm>
            <a:off x="457200" y="761988"/>
            <a:ext cx="8229600" cy="1219200"/>
          </a:xfrm>
        </p:spPr>
        <p:txBody>
          <a:bodyPr>
            <a:normAutofit fontScale="90000"/>
          </a:bodyPr>
          <a:lstStyle/>
          <a:p>
            <a:pPr algn="ctr"/>
            <a:r>
              <a:rPr lang="en-US" smtClean="0"/>
              <a:t>Crust in the Rocky Mountain System Dates from the Proterozoic </a:t>
            </a:r>
            <a:br>
              <a:rPr lang="en-US" smtClean="0"/>
            </a:br>
            <a:r>
              <a:rPr lang="en-US" smtClean="0"/>
              <a:t>to the Late Phanerozoic Eons.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85000" lnSpcReduction="10000"/>
          </a:bodyPr>
          <a:lstStyle/>
          <a:p>
            <a:r>
              <a:rPr lang="en-US" dirty="0" smtClean="0"/>
              <a:t>Midcontinent portion of North American Cordillera.</a:t>
            </a:r>
          </a:p>
          <a:p>
            <a:r>
              <a:rPr lang="en-US" dirty="0" smtClean="0"/>
              <a:t>Covered by shallow seas during the early Paleozoic.</a:t>
            </a:r>
          </a:p>
          <a:p>
            <a:endParaRPr lang="en-US" dirty="0" smtClean="0"/>
          </a:p>
          <a:p>
            <a:r>
              <a:rPr lang="en-US" dirty="0" smtClean="0"/>
              <a:t>Ancestral Rocky Mountains created during convergence of Gondwanaland and North America.  </a:t>
            </a:r>
          </a:p>
          <a:p>
            <a:pPr lvl="2">
              <a:buFont typeface="Wingdings" pitchFamily="2" charset="2"/>
              <a:buChar char="Ø"/>
            </a:pPr>
            <a:r>
              <a:rPr lang="en-US" dirty="0" smtClean="0"/>
              <a:t>Uncompahgre Uplift</a:t>
            </a:r>
          </a:p>
          <a:p>
            <a:pPr lvl="2">
              <a:buFont typeface="Wingdings" pitchFamily="2" charset="2"/>
              <a:buChar char="Ø"/>
            </a:pPr>
            <a:r>
              <a:rPr lang="en-US" dirty="0" smtClean="0"/>
              <a:t>Amarillo-Wichita-Arbuckle Uplift </a:t>
            </a:r>
          </a:p>
          <a:p>
            <a:pPr lvl="2">
              <a:buFont typeface="Wingdings" pitchFamily="2" charset="2"/>
              <a:buChar char="Ø"/>
            </a:pPr>
            <a:r>
              <a:rPr lang="en-US" dirty="0" smtClean="0"/>
              <a:t>Front Range–</a:t>
            </a:r>
            <a:r>
              <a:rPr lang="en-US" dirty="0" err="1" smtClean="0"/>
              <a:t>Pedernal</a:t>
            </a:r>
            <a:r>
              <a:rPr lang="en-US" dirty="0" smtClean="0"/>
              <a:t> Uplift</a:t>
            </a:r>
          </a:p>
          <a:p>
            <a:endParaRPr lang="en-US" dirty="0" smtClean="0"/>
          </a:p>
          <a:p>
            <a:r>
              <a:rPr lang="en-US" dirty="0" smtClean="0"/>
              <a:t>Modern Rocky Mountains created by the </a:t>
            </a:r>
            <a:r>
              <a:rPr lang="en-US" dirty="0" err="1" smtClean="0"/>
              <a:t>Laramide</a:t>
            </a:r>
            <a:r>
              <a:rPr lang="en-US" dirty="0" smtClean="0"/>
              <a:t> Orogeny.</a:t>
            </a:r>
          </a:p>
          <a:p>
            <a:endParaRPr lang="en-US" dirty="0" smtClean="0"/>
          </a:p>
          <a:p>
            <a:r>
              <a:rPr lang="en-US" dirty="0" smtClean="0"/>
              <a:t>Current topography result of erosion after </a:t>
            </a:r>
            <a:r>
              <a:rPr lang="en-US" dirty="0" err="1" smtClean="0"/>
              <a:t>Neogene</a:t>
            </a:r>
            <a:r>
              <a:rPr lang="en-US" dirty="0" smtClean="0"/>
              <a:t> uplift and "sculpting" during Quaternary glaciation. </a:t>
            </a:r>
          </a:p>
          <a:p>
            <a:endParaRPr lang="en-US" dirty="0"/>
          </a:p>
        </p:txBody>
      </p:sp>
      <p:sp>
        <p:nvSpPr>
          <p:cNvPr id="5" name="Title 4"/>
          <p:cNvSpPr>
            <a:spLocks noGrp="1"/>
          </p:cNvSpPr>
          <p:nvPr>
            <p:ph type="title"/>
          </p:nvPr>
        </p:nvSpPr>
        <p:spPr/>
        <p:txBody>
          <a:bodyPr/>
          <a:lstStyle/>
          <a:p>
            <a:r>
              <a:rPr lang="en-US" smtClean="0"/>
              <a:t>Rocky Mountain System</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197" y="1219200"/>
            <a:ext cx="1866130" cy="3816429"/>
          </a:xfrm>
          <a:prstGeom prst="rect">
            <a:avLst/>
          </a:prstGeom>
          <a:noFill/>
        </p:spPr>
        <p:txBody>
          <a:bodyPr wrap="square" rtlCol="0">
            <a:spAutoFit/>
          </a:bodyPr>
          <a:lstStyle/>
          <a:p>
            <a:pPr algn="ctr"/>
            <a:r>
              <a:rPr lang="en-US" sz="2200" b="1" dirty="0" smtClean="0"/>
              <a:t>North American Plate (Mesozoic – early Cenozoic)</a:t>
            </a:r>
          </a:p>
          <a:p>
            <a:pPr algn="ctr"/>
            <a:r>
              <a:rPr lang="en-US" sz="2200" b="1" dirty="0" smtClean="0"/>
              <a:t>crustal "shortening" in the west, extension in the east </a:t>
            </a:r>
            <a:endParaRPr lang="en-US" sz="2200" b="1" dirty="0"/>
          </a:p>
        </p:txBody>
      </p:sp>
      <p:pic>
        <p:nvPicPr>
          <p:cNvPr id="5" name="Picture 4" descr="figure 15.14.jpg"/>
          <p:cNvPicPr>
            <a:picLocks noChangeAspect="1"/>
          </p:cNvPicPr>
          <p:nvPr/>
        </p:nvPicPr>
        <p:blipFill>
          <a:blip r:embed="rId3"/>
          <a:stretch>
            <a:fillRect/>
          </a:stretch>
        </p:blipFill>
        <p:spPr>
          <a:xfrm>
            <a:off x="2039112" y="0"/>
            <a:ext cx="7104888"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1467" y="990600"/>
            <a:ext cx="4085329" cy="2554545"/>
          </a:xfrm>
          <a:prstGeom prst="rect">
            <a:avLst/>
          </a:prstGeom>
          <a:noFill/>
        </p:spPr>
        <p:txBody>
          <a:bodyPr wrap="square" rtlCol="0">
            <a:spAutoFit/>
          </a:bodyPr>
          <a:lstStyle/>
          <a:p>
            <a:pPr algn="ctr"/>
            <a:r>
              <a:rPr lang="en-US" sz="3200" b="1" dirty="0" smtClean="0"/>
              <a:t>The Colorado Plateau Is Composed of </a:t>
            </a:r>
          </a:p>
          <a:p>
            <a:pPr algn="ctr"/>
            <a:r>
              <a:rPr lang="en-US" sz="3200" b="1" dirty="0" smtClean="0"/>
              <a:t>Uplifted</a:t>
            </a:r>
          </a:p>
          <a:p>
            <a:pPr algn="ctr"/>
            <a:r>
              <a:rPr lang="en-US" sz="3200" b="1" dirty="0" smtClean="0"/>
              <a:t>Phanerozoic Strata.</a:t>
            </a:r>
          </a:p>
        </p:txBody>
      </p:sp>
      <p:pic>
        <p:nvPicPr>
          <p:cNvPr id="4" name="Picture 3" descr="figure 15.15.jpg"/>
          <p:cNvPicPr>
            <a:picLocks noChangeAspect="1"/>
          </p:cNvPicPr>
          <p:nvPr/>
        </p:nvPicPr>
        <p:blipFill>
          <a:blip r:embed="rId3"/>
          <a:stretch>
            <a:fillRect/>
          </a:stretch>
        </p:blipFill>
        <p:spPr>
          <a:xfrm>
            <a:off x="0" y="0"/>
            <a:ext cx="490347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77500" lnSpcReduction="20000"/>
          </a:bodyPr>
          <a:lstStyle/>
          <a:p>
            <a:r>
              <a:rPr lang="en-US" smtClean="0"/>
              <a:t>Originated with the formation of Rodinia. </a:t>
            </a:r>
          </a:p>
          <a:p>
            <a:endParaRPr lang="en-US" smtClean="0"/>
          </a:p>
          <a:p>
            <a:r>
              <a:rPr lang="en-US" smtClean="0"/>
              <a:t>Eroded to a flat, nearly featureless surface by ~600 mya.</a:t>
            </a:r>
          </a:p>
          <a:p>
            <a:endParaRPr lang="en-US" smtClean="0"/>
          </a:p>
          <a:p>
            <a:r>
              <a:rPr lang="en-US" smtClean="0"/>
              <a:t>Sediments from western highlands deposited in the region during the Jurassic and Cretaceous.</a:t>
            </a:r>
          </a:p>
          <a:p>
            <a:endParaRPr lang="en-US" smtClean="0"/>
          </a:p>
          <a:p>
            <a:r>
              <a:rPr lang="en-US" smtClean="0"/>
              <a:t>Widespread volcanism during the Mesozoic.</a:t>
            </a:r>
          </a:p>
          <a:p>
            <a:endParaRPr lang="en-US" smtClean="0"/>
          </a:p>
          <a:p>
            <a:r>
              <a:rPr lang="en-US" smtClean="0"/>
              <a:t>Last marine deposits are Cretaceous. </a:t>
            </a:r>
          </a:p>
          <a:p>
            <a:endParaRPr lang="en-US" smtClean="0"/>
          </a:p>
          <a:p>
            <a:r>
              <a:rPr lang="en-US" smtClean="0"/>
              <a:t>Uplifted by subduction of Farallon Plate in the Neogene.</a:t>
            </a:r>
          </a:p>
          <a:p>
            <a:endParaRPr lang="en-US" smtClean="0"/>
          </a:p>
          <a:p>
            <a:r>
              <a:rPr lang="en-US" smtClean="0"/>
              <a:t>Modern stream drainage established in Neogene. </a:t>
            </a:r>
          </a:p>
          <a:p>
            <a:endParaRPr lang="en-US" dirty="0"/>
          </a:p>
        </p:txBody>
      </p:sp>
      <p:sp>
        <p:nvSpPr>
          <p:cNvPr id="5" name="Title 4"/>
          <p:cNvSpPr>
            <a:spLocks noGrp="1"/>
          </p:cNvSpPr>
          <p:nvPr>
            <p:ph type="title"/>
          </p:nvPr>
        </p:nvSpPr>
        <p:spPr/>
        <p:txBody>
          <a:bodyPr/>
          <a:lstStyle/>
          <a:p>
            <a:r>
              <a:rPr lang="en-US" smtClean="0"/>
              <a:t>Colorado Plateau</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6185" y="5602068"/>
            <a:ext cx="2800829" cy="430887"/>
          </a:xfrm>
          <a:prstGeom prst="rect">
            <a:avLst/>
          </a:prstGeom>
          <a:noFill/>
        </p:spPr>
        <p:txBody>
          <a:bodyPr wrap="none" rtlCol="0">
            <a:spAutoFit/>
          </a:bodyPr>
          <a:lstStyle/>
          <a:p>
            <a:r>
              <a:rPr lang="en-US" sz="2200" b="1" dirty="0" smtClean="0"/>
              <a:t>The Dakota Sandstone</a:t>
            </a:r>
            <a:endParaRPr lang="en-US" sz="2200" b="1" dirty="0"/>
          </a:p>
        </p:txBody>
      </p:sp>
      <p:pic>
        <p:nvPicPr>
          <p:cNvPr id="4" name="Picture 3" descr="figure 15.16.jpg"/>
          <p:cNvPicPr>
            <a:picLocks noChangeAspect="1"/>
          </p:cNvPicPr>
          <p:nvPr/>
        </p:nvPicPr>
        <p:blipFill>
          <a:blip r:embed="rId3"/>
          <a:stretch>
            <a:fillRect/>
          </a:stretch>
        </p:blipFill>
        <p:spPr>
          <a:xfrm>
            <a:off x="-5449" y="0"/>
            <a:ext cx="9144000" cy="54798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 15.19.jpg"/>
          <p:cNvPicPr>
            <a:picLocks noChangeAspect="1"/>
          </p:cNvPicPr>
          <p:nvPr/>
        </p:nvPicPr>
        <p:blipFill>
          <a:blip r:embed="rId3"/>
          <a:stretch>
            <a:fillRect/>
          </a:stretch>
        </p:blipFill>
        <p:spPr>
          <a:xfrm>
            <a:off x="1265690" y="254002"/>
            <a:ext cx="6612621" cy="5074920"/>
          </a:xfrm>
          <a:prstGeom prst="rect">
            <a:avLst/>
          </a:prstGeom>
        </p:spPr>
      </p:pic>
      <p:sp>
        <p:nvSpPr>
          <p:cNvPr id="2" name="Rectangle 1"/>
          <p:cNvSpPr/>
          <p:nvPr/>
        </p:nvSpPr>
        <p:spPr>
          <a:xfrm>
            <a:off x="431800" y="5446693"/>
            <a:ext cx="8229600" cy="954107"/>
          </a:xfrm>
          <a:prstGeom prst="rect">
            <a:avLst/>
          </a:prstGeom>
        </p:spPr>
        <p:txBody>
          <a:bodyPr wrap="square">
            <a:spAutoFit/>
          </a:bodyPr>
          <a:lstStyle/>
          <a:p>
            <a:pPr algn="ctr"/>
            <a:r>
              <a:rPr lang="en-US" sz="2800" b="1" dirty="0" smtClean="0"/>
              <a:t>The Basin and Range and Columbia Plateau </a:t>
            </a:r>
            <a:r>
              <a:rPr lang="en-US" sz="2800" b="1" dirty="0" smtClean="0"/>
              <a:t>Provinces Were </a:t>
            </a:r>
            <a:r>
              <a:rPr lang="en-US" sz="2800" b="1" dirty="0" smtClean="0"/>
              <a:t>Formed during the Cenozoic Era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8643" y="2939143"/>
            <a:ext cx="7696200" cy="461665"/>
          </a:xfrm>
          <a:prstGeom prst="rect">
            <a:avLst/>
          </a:prstGeom>
        </p:spPr>
        <p:txBody>
          <a:bodyPr wrap="square">
            <a:spAutoFit/>
          </a:bodyPr>
          <a:lstStyle/>
          <a:p>
            <a:pPr>
              <a:buClr>
                <a:srgbClr val="A2122E"/>
              </a:buClr>
              <a:buFont typeface="Arial"/>
              <a:buChar char="•"/>
            </a:pPr>
            <a:r>
              <a:rPr lang="en-US" sz="2400" b="1" dirty="0" smtClean="0"/>
              <a:t>  </a:t>
            </a:r>
            <a:endParaRPr lang="en-US" dirty="0" smtClean="0"/>
          </a:p>
        </p:txBody>
      </p:sp>
      <p:sp>
        <p:nvSpPr>
          <p:cNvPr id="5" name="Content Placeholder 4"/>
          <p:cNvSpPr>
            <a:spLocks noGrp="1"/>
          </p:cNvSpPr>
          <p:nvPr>
            <p:ph idx="1"/>
          </p:nvPr>
        </p:nvSpPr>
        <p:spPr/>
        <p:txBody>
          <a:bodyPr>
            <a:normAutofit lnSpcReduction="10000"/>
          </a:bodyPr>
          <a:lstStyle/>
          <a:p>
            <a:r>
              <a:rPr lang="en-US" dirty="0" smtClean="0"/>
              <a:t>Unique topography produced by normal faulting.</a:t>
            </a:r>
          </a:p>
          <a:p>
            <a:pPr lvl="1"/>
            <a:r>
              <a:rPr lang="en-US" dirty="0" smtClean="0">
                <a:solidFill>
                  <a:srgbClr val="FFFF00"/>
                </a:solidFill>
              </a:rPr>
              <a:t>Basins</a:t>
            </a:r>
            <a:r>
              <a:rPr lang="en-US" dirty="0" smtClean="0"/>
              <a:t> are down-faulted blocks of crust (</a:t>
            </a:r>
            <a:r>
              <a:rPr lang="en-US" dirty="0" err="1" smtClean="0">
                <a:solidFill>
                  <a:srgbClr val="FFFF00"/>
                </a:solidFill>
              </a:rPr>
              <a:t>grabens</a:t>
            </a:r>
            <a:r>
              <a:rPr lang="en-US" dirty="0" smtClean="0"/>
              <a:t>)</a:t>
            </a:r>
          </a:p>
          <a:p>
            <a:pPr lvl="1"/>
            <a:r>
              <a:rPr lang="en-US" dirty="0" smtClean="0">
                <a:solidFill>
                  <a:srgbClr val="FFFF00"/>
                </a:solidFill>
              </a:rPr>
              <a:t>Ranges</a:t>
            </a:r>
            <a:r>
              <a:rPr lang="en-US" dirty="0" smtClean="0"/>
              <a:t> are up-</a:t>
            </a:r>
            <a:r>
              <a:rPr lang="en-US" dirty="0" err="1" smtClean="0"/>
              <a:t>thrusted</a:t>
            </a:r>
            <a:r>
              <a:rPr lang="en-US" dirty="0" smtClean="0"/>
              <a:t> slabs (</a:t>
            </a:r>
            <a:r>
              <a:rPr lang="en-US" dirty="0" smtClean="0">
                <a:solidFill>
                  <a:srgbClr val="FFFF00"/>
                </a:solidFill>
              </a:rPr>
              <a:t>horsts</a:t>
            </a:r>
            <a:r>
              <a:rPr lang="en-US" dirty="0" smtClean="0"/>
              <a:t>). </a:t>
            </a:r>
          </a:p>
          <a:p>
            <a:endParaRPr lang="en-US" dirty="0" smtClean="0"/>
          </a:p>
          <a:p>
            <a:r>
              <a:rPr lang="en-US" dirty="0" smtClean="0"/>
              <a:t> Deformed Precambrian and Paleozoic crust uplifted and broken into huge fault blocks by extensional stresses.</a:t>
            </a:r>
          </a:p>
          <a:p>
            <a:endParaRPr lang="en-US" dirty="0" smtClean="0"/>
          </a:p>
          <a:p>
            <a:r>
              <a:rPr lang="en-US" dirty="0" smtClean="0"/>
              <a:t>Stresses still active as remnants of the </a:t>
            </a:r>
            <a:r>
              <a:rPr lang="en-US" dirty="0" err="1" smtClean="0"/>
              <a:t>Farallon</a:t>
            </a:r>
            <a:r>
              <a:rPr lang="en-US" dirty="0" smtClean="0"/>
              <a:t> Plate continue subduction beneath the North American Plate.</a:t>
            </a:r>
          </a:p>
          <a:p>
            <a:endParaRPr lang="en-US" dirty="0"/>
          </a:p>
        </p:txBody>
      </p:sp>
      <p:sp>
        <p:nvSpPr>
          <p:cNvPr id="4" name="Title 3"/>
          <p:cNvSpPr>
            <a:spLocks noGrp="1"/>
          </p:cNvSpPr>
          <p:nvPr>
            <p:ph type="title"/>
          </p:nvPr>
        </p:nvSpPr>
        <p:spPr/>
        <p:txBody>
          <a:bodyPr/>
          <a:lstStyle/>
          <a:p>
            <a:r>
              <a:rPr lang="en-US" smtClean="0"/>
              <a:t>Basin and Range Province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181600"/>
            <a:ext cx="8229600" cy="830997"/>
          </a:xfrm>
          <a:prstGeom prst="rect">
            <a:avLst/>
          </a:prstGeom>
        </p:spPr>
        <p:txBody>
          <a:bodyPr wrap="square">
            <a:spAutoFit/>
          </a:bodyPr>
          <a:lstStyle/>
          <a:p>
            <a:pPr algn="ctr"/>
            <a:r>
              <a:rPr lang="en-US" sz="2400" b="1" dirty="0" smtClean="0"/>
              <a:t>Orogeny added added new land to the Precambrian craton through </a:t>
            </a:r>
            <a:r>
              <a:rPr lang="en-US" sz="2400" b="1" dirty="0" smtClean="0">
                <a:solidFill>
                  <a:srgbClr val="A2122E"/>
                </a:solidFill>
              </a:rPr>
              <a:t>Continental Accretion</a:t>
            </a:r>
            <a:r>
              <a:rPr lang="en-US" sz="2400" b="1" dirty="0" smtClean="0"/>
              <a:t>.</a:t>
            </a:r>
            <a:endParaRPr lang="en-US" sz="2400" b="1" dirty="0"/>
          </a:p>
        </p:txBody>
      </p:sp>
      <p:pic>
        <p:nvPicPr>
          <p:cNvPr id="5" name="Picture 4" descr="figure 15.1b.jpg"/>
          <p:cNvPicPr>
            <a:picLocks noChangeAspect="1"/>
          </p:cNvPicPr>
          <p:nvPr/>
        </p:nvPicPr>
        <p:blipFill>
          <a:blip r:embed="rId3"/>
          <a:stretch>
            <a:fillRect/>
          </a:stretch>
        </p:blipFill>
        <p:spPr>
          <a:xfrm>
            <a:off x="304800" y="429768"/>
            <a:ext cx="8534400" cy="467563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3931" y="5410200"/>
            <a:ext cx="4156138" cy="430887"/>
          </a:xfrm>
          <a:prstGeom prst="rect">
            <a:avLst/>
          </a:prstGeom>
          <a:noFill/>
        </p:spPr>
        <p:txBody>
          <a:bodyPr wrap="none" rtlCol="0">
            <a:spAutoFit/>
          </a:bodyPr>
          <a:lstStyle/>
          <a:p>
            <a:pPr algn="ctr"/>
            <a:r>
              <a:rPr lang="en-US" sz="2200" b="1" dirty="0" smtClean="0"/>
              <a:t>Basin and Range crustal extension</a:t>
            </a:r>
            <a:endParaRPr lang="en-US" sz="2200" b="1" dirty="0"/>
          </a:p>
        </p:txBody>
      </p:sp>
      <p:pic>
        <p:nvPicPr>
          <p:cNvPr id="4" name="Picture 3" descr="figure 15.18.jpg"/>
          <p:cNvPicPr>
            <a:picLocks noChangeAspect="1"/>
          </p:cNvPicPr>
          <p:nvPr/>
        </p:nvPicPr>
        <p:blipFill>
          <a:blip r:embed="rId3"/>
          <a:stretch>
            <a:fillRect/>
          </a:stretch>
        </p:blipFill>
        <p:spPr>
          <a:xfrm>
            <a:off x="304800" y="717634"/>
            <a:ext cx="8534400" cy="462686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mtClean="0"/>
              <a:t>Northwestern corner of the United States.</a:t>
            </a:r>
          </a:p>
          <a:p>
            <a:endParaRPr lang="en-US" smtClean="0"/>
          </a:p>
          <a:p>
            <a:r>
              <a:rPr lang="en-US" smtClean="0"/>
              <a:t>Created by westward movement of North American Plate.</a:t>
            </a:r>
          </a:p>
          <a:p>
            <a:endParaRPr lang="en-US" smtClean="0"/>
          </a:p>
          <a:p>
            <a:r>
              <a:rPr lang="en-US" smtClean="0"/>
              <a:t>World’s youngest large igneous province (LIP).</a:t>
            </a:r>
          </a:p>
          <a:p>
            <a:endParaRPr lang="en-US" smtClean="0"/>
          </a:p>
          <a:p>
            <a:r>
              <a:rPr lang="en-US" smtClean="0"/>
              <a:t>Inundated by the largest documented flood in geologic history, creating the channeled scablands</a:t>
            </a:r>
            <a:endParaRPr lang="en-US" dirty="0"/>
          </a:p>
        </p:txBody>
      </p:sp>
      <p:sp>
        <p:nvSpPr>
          <p:cNvPr id="4" name="Title 3"/>
          <p:cNvSpPr>
            <a:spLocks noGrp="1"/>
          </p:cNvSpPr>
          <p:nvPr>
            <p:ph type="title"/>
          </p:nvPr>
        </p:nvSpPr>
        <p:spPr/>
        <p:txBody>
          <a:bodyPr/>
          <a:lstStyle/>
          <a:p>
            <a:r>
              <a:rPr lang="en-US" smtClean="0"/>
              <a:t>Columbia Plateau Province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45625" y="1130300"/>
            <a:ext cx="3128693" cy="430887"/>
          </a:xfrm>
          <a:prstGeom prst="rect">
            <a:avLst/>
          </a:prstGeom>
          <a:noFill/>
        </p:spPr>
        <p:txBody>
          <a:bodyPr wrap="none" rtlCol="0">
            <a:spAutoFit/>
          </a:bodyPr>
          <a:lstStyle/>
          <a:p>
            <a:r>
              <a:rPr lang="en-US" sz="2200" b="1" dirty="0" smtClean="0"/>
              <a:t>Columbia Plateau basalts</a:t>
            </a:r>
            <a:endParaRPr lang="en-US" sz="2200" b="1" dirty="0"/>
          </a:p>
        </p:txBody>
      </p:sp>
      <p:sp>
        <p:nvSpPr>
          <p:cNvPr id="5" name="TextBox 4"/>
          <p:cNvSpPr txBox="1"/>
          <p:nvPr/>
        </p:nvSpPr>
        <p:spPr>
          <a:xfrm>
            <a:off x="1295400" y="4724400"/>
            <a:ext cx="2631387" cy="430887"/>
          </a:xfrm>
          <a:prstGeom prst="rect">
            <a:avLst/>
          </a:prstGeom>
          <a:noFill/>
        </p:spPr>
        <p:txBody>
          <a:bodyPr wrap="none" rtlCol="0">
            <a:spAutoFit/>
          </a:bodyPr>
          <a:lstStyle/>
          <a:p>
            <a:r>
              <a:rPr lang="en-US" sz="2200" b="1" dirty="0" smtClean="0"/>
              <a:t>glacial Lake Missoula</a:t>
            </a:r>
            <a:endParaRPr lang="en-US" sz="2200" b="1" dirty="0"/>
          </a:p>
        </p:txBody>
      </p:sp>
      <p:pic>
        <p:nvPicPr>
          <p:cNvPr id="6" name="Picture 5" descr="figure 15.20a.jpg"/>
          <p:cNvPicPr>
            <a:picLocks noChangeAspect="1"/>
          </p:cNvPicPr>
          <p:nvPr/>
        </p:nvPicPr>
        <p:blipFill>
          <a:blip r:embed="rId3"/>
          <a:stretch>
            <a:fillRect/>
          </a:stretch>
        </p:blipFill>
        <p:spPr>
          <a:xfrm>
            <a:off x="237068" y="184912"/>
            <a:ext cx="5157377" cy="3337560"/>
          </a:xfrm>
          <a:prstGeom prst="rect">
            <a:avLst/>
          </a:prstGeom>
        </p:spPr>
      </p:pic>
      <p:pic>
        <p:nvPicPr>
          <p:cNvPr id="7" name="Picture 6" descr="figure 15.20b.jpg"/>
          <p:cNvPicPr>
            <a:picLocks noChangeAspect="1"/>
          </p:cNvPicPr>
          <p:nvPr/>
        </p:nvPicPr>
        <p:blipFill>
          <a:blip r:embed="rId4"/>
          <a:stretch>
            <a:fillRect/>
          </a:stretch>
        </p:blipFill>
        <p:spPr>
          <a:xfrm>
            <a:off x="4267199" y="3572206"/>
            <a:ext cx="4690535" cy="313595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98" y="2286000"/>
            <a:ext cx="4000500" cy="2246769"/>
          </a:xfrm>
          <a:prstGeom prst="rect">
            <a:avLst/>
          </a:prstGeom>
        </p:spPr>
        <p:txBody>
          <a:bodyPr wrap="square">
            <a:spAutoFit/>
          </a:bodyPr>
          <a:lstStyle/>
          <a:p>
            <a:pPr algn="ctr"/>
            <a:r>
              <a:rPr lang="en-US" sz="2800" b="1" dirty="0" smtClean="0"/>
              <a:t>The Pacific Mountain System Marks the Western Shore</a:t>
            </a:r>
          </a:p>
          <a:p>
            <a:pPr algn="ctr"/>
            <a:r>
              <a:rPr lang="en-US" sz="2800" b="1" dirty="0" smtClean="0"/>
              <a:t>of the Continental </a:t>
            </a:r>
          </a:p>
          <a:p>
            <a:pPr algn="ctr"/>
            <a:r>
              <a:rPr lang="en-US" sz="2800" b="1" dirty="0" smtClean="0"/>
              <a:t>United States</a:t>
            </a:r>
          </a:p>
        </p:txBody>
      </p:sp>
      <p:pic>
        <p:nvPicPr>
          <p:cNvPr id="4" name="Picture 3" descr="figure 15.22a.jpg"/>
          <p:cNvPicPr>
            <a:picLocks noChangeAspect="1"/>
          </p:cNvPicPr>
          <p:nvPr/>
        </p:nvPicPr>
        <p:blipFill>
          <a:blip r:embed="rId3"/>
          <a:stretch>
            <a:fillRect/>
          </a:stretch>
        </p:blipFill>
        <p:spPr>
          <a:xfrm>
            <a:off x="3840471" y="406403"/>
            <a:ext cx="5074920" cy="3696227"/>
          </a:xfrm>
          <a:prstGeom prst="rect">
            <a:avLst/>
          </a:prstGeom>
        </p:spPr>
      </p:pic>
      <p:pic>
        <p:nvPicPr>
          <p:cNvPr id="6" name="Picture 5" descr="figure 15.22b.jpg"/>
          <p:cNvPicPr>
            <a:picLocks noChangeAspect="1"/>
          </p:cNvPicPr>
          <p:nvPr/>
        </p:nvPicPr>
        <p:blipFill>
          <a:blip r:embed="rId4"/>
          <a:stretch>
            <a:fillRect/>
          </a:stretch>
        </p:blipFill>
        <p:spPr>
          <a:xfrm>
            <a:off x="3840471" y="4499866"/>
            <a:ext cx="5074920" cy="192847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7686" y="2266752"/>
            <a:ext cx="8458200" cy="461665"/>
          </a:xfrm>
          <a:prstGeom prst="rect">
            <a:avLst/>
          </a:prstGeom>
        </p:spPr>
        <p:txBody>
          <a:bodyPr wrap="square">
            <a:spAutoFit/>
          </a:bodyPr>
          <a:lstStyle/>
          <a:p>
            <a:pPr>
              <a:buClr>
                <a:srgbClr val="A2122E"/>
              </a:buClr>
              <a:buFont typeface="Arial"/>
              <a:buChar char="•"/>
            </a:pPr>
            <a:r>
              <a:rPr lang="en-US" sz="2400" b="1" dirty="0" smtClean="0"/>
              <a:t>  </a:t>
            </a:r>
          </a:p>
        </p:txBody>
      </p:sp>
      <p:sp>
        <p:nvSpPr>
          <p:cNvPr id="5" name="Content Placeholder 4"/>
          <p:cNvSpPr>
            <a:spLocks noGrp="1"/>
          </p:cNvSpPr>
          <p:nvPr>
            <p:ph idx="1"/>
          </p:nvPr>
        </p:nvSpPr>
        <p:spPr/>
        <p:txBody>
          <a:bodyPr>
            <a:normAutofit fontScale="85000" lnSpcReduction="20000"/>
          </a:bodyPr>
          <a:lstStyle/>
          <a:p>
            <a:r>
              <a:rPr lang="en-US" dirty="0" smtClean="0"/>
              <a:t>Young, tectonically active highlands.</a:t>
            </a:r>
          </a:p>
          <a:p>
            <a:pPr lvl="1"/>
            <a:r>
              <a:rPr lang="en-US" dirty="0" smtClean="0"/>
              <a:t>volcanic Cascade Range</a:t>
            </a:r>
          </a:p>
          <a:p>
            <a:pPr lvl="1"/>
            <a:r>
              <a:rPr lang="en-US" dirty="0" smtClean="0"/>
              <a:t>Sierra Nevada Range</a:t>
            </a:r>
          </a:p>
          <a:p>
            <a:pPr lvl="1"/>
            <a:r>
              <a:rPr lang="en-US" dirty="0" smtClean="0"/>
              <a:t>Coast Range</a:t>
            </a:r>
          </a:p>
          <a:p>
            <a:endParaRPr lang="en-US" dirty="0" smtClean="0"/>
          </a:p>
          <a:p>
            <a:r>
              <a:rPr lang="en-US" dirty="0" smtClean="0"/>
              <a:t>Active margin of the North American Plate. </a:t>
            </a:r>
          </a:p>
          <a:p>
            <a:pPr lvl="1"/>
            <a:r>
              <a:rPr lang="en-US" dirty="0" smtClean="0"/>
              <a:t>Juan de Fuca, </a:t>
            </a:r>
            <a:r>
              <a:rPr lang="en-US" dirty="0" err="1" smtClean="0"/>
              <a:t>Gorda</a:t>
            </a:r>
            <a:r>
              <a:rPr lang="en-US" dirty="0" smtClean="0"/>
              <a:t> and </a:t>
            </a:r>
            <a:r>
              <a:rPr lang="en-US" dirty="0" err="1" smtClean="0"/>
              <a:t>Farallon</a:t>
            </a:r>
            <a:r>
              <a:rPr lang="en-US" dirty="0" smtClean="0"/>
              <a:t> Plates – subduction</a:t>
            </a:r>
          </a:p>
          <a:p>
            <a:pPr lvl="1"/>
            <a:r>
              <a:rPr lang="en-US" dirty="0" smtClean="0"/>
              <a:t>Pacific Plate - transform boundary</a:t>
            </a:r>
          </a:p>
          <a:p>
            <a:endParaRPr lang="en-US" dirty="0" smtClean="0"/>
          </a:p>
          <a:p>
            <a:r>
              <a:rPr lang="en-US" dirty="0" smtClean="0"/>
              <a:t>Eastward movement of island arcs on </a:t>
            </a:r>
            <a:r>
              <a:rPr lang="en-US" dirty="0" err="1" smtClean="0"/>
              <a:t>subducting</a:t>
            </a:r>
            <a:r>
              <a:rPr lang="en-US" dirty="0" smtClean="0"/>
              <a:t> plates resulted in Cordilleran </a:t>
            </a:r>
            <a:r>
              <a:rPr lang="en-US" dirty="0" err="1" smtClean="0"/>
              <a:t>Orogenic</a:t>
            </a:r>
            <a:r>
              <a:rPr lang="en-US" dirty="0" smtClean="0"/>
              <a:t> Belt.</a:t>
            </a:r>
          </a:p>
          <a:p>
            <a:endParaRPr lang="en-US" dirty="0" smtClean="0"/>
          </a:p>
          <a:p>
            <a:r>
              <a:rPr lang="en-US" dirty="0" smtClean="0"/>
              <a:t>Current volcanism began in the </a:t>
            </a:r>
            <a:r>
              <a:rPr lang="en-US" dirty="0" err="1" smtClean="0"/>
              <a:t>Neogene</a:t>
            </a:r>
            <a:r>
              <a:rPr lang="en-US" dirty="0" smtClean="0"/>
              <a:t> with eruption of the Columbia River basalts and the formation of the Cascades. </a:t>
            </a:r>
          </a:p>
          <a:p>
            <a:endParaRPr lang="en-US" dirty="0"/>
          </a:p>
        </p:txBody>
      </p:sp>
      <p:sp>
        <p:nvSpPr>
          <p:cNvPr id="4" name="Title 3"/>
          <p:cNvSpPr>
            <a:spLocks noGrp="1"/>
          </p:cNvSpPr>
          <p:nvPr>
            <p:ph type="title"/>
          </p:nvPr>
        </p:nvSpPr>
        <p:spPr/>
        <p:txBody>
          <a:bodyPr/>
          <a:lstStyle/>
          <a:p>
            <a:r>
              <a:rPr lang="en-US" smtClean="0"/>
              <a:t>Pacific Mountain System</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2260" y="6122313"/>
            <a:ext cx="3608680" cy="430887"/>
          </a:xfrm>
          <a:prstGeom prst="rect">
            <a:avLst/>
          </a:prstGeom>
          <a:noFill/>
        </p:spPr>
        <p:txBody>
          <a:bodyPr wrap="none" rtlCol="0">
            <a:spAutoFit/>
          </a:bodyPr>
          <a:lstStyle/>
          <a:p>
            <a:r>
              <a:rPr lang="en-US" sz="2200" b="1" dirty="0" smtClean="0"/>
              <a:t>Early Triassic Paleogeography</a:t>
            </a:r>
            <a:endParaRPr lang="en-US" sz="2200" b="1" dirty="0"/>
          </a:p>
        </p:txBody>
      </p:sp>
      <p:pic>
        <p:nvPicPr>
          <p:cNvPr id="4" name="Picture 3" descr="figure 15.23.jpg"/>
          <p:cNvPicPr>
            <a:picLocks noChangeAspect="1"/>
          </p:cNvPicPr>
          <p:nvPr/>
        </p:nvPicPr>
        <p:blipFill>
          <a:blip r:embed="rId3"/>
          <a:stretch>
            <a:fillRect/>
          </a:stretch>
        </p:blipFill>
        <p:spPr>
          <a:xfrm>
            <a:off x="1445850" y="76203"/>
            <a:ext cx="6252301" cy="603504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9959" y="6273804"/>
            <a:ext cx="4164083" cy="430887"/>
          </a:xfrm>
          <a:prstGeom prst="rect">
            <a:avLst/>
          </a:prstGeom>
          <a:noFill/>
        </p:spPr>
        <p:txBody>
          <a:bodyPr wrap="none" rtlCol="0">
            <a:spAutoFit/>
          </a:bodyPr>
          <a:lstStyle/>
          <a:p>
            <a:pPr algn="ctr"/>
            <a:r>
              <a:rPr lang="en-US" sz="2200" b="1" dirty="0" smtClean="0"/>
              <a:t>Pacific Mountain System tectonics</a:t>
            </a:r>
            <a:endParaRPr lang="en-US" sz="2200" b="1" dirty="0"/>
          </a:p>
        </p:txBody>
      </p:sp>
      <p:pic>
        <p:nvPicPr>
          <p:cNvPr id="4" name="Picture 3" descr="figure 15.21a.jpg"/>
          <p:cNvPicPr>
            <a:picLocks noChangeAspect="1"/>
          </p:cNvPicPr>
          <p:nvPr/>
        </p:nvPicPr>
        <p:blipFill>
          <a:blip r:embed="rId3"/>
          <a:stretch>
            <a:fillRect/>
          </a:stretch>
        </p:blipFill>
        <p:spPr>
          <a:xfrm>
            <a:off x="364066" y="152391"/>
            <a:ext cx="2133600" cy="6096000"/>
          </a:xfrm>
          <a:prstGeom prst="rect">
            <a:avLst/>
          </a:prstGeom>
        </p:spPr>
      </p:pic>
      <p:pic>
        <p:nvPicPr>
          <p:cNvPr id="5" name="Picture 4" descr="figure 15.21b.jpg"/>
          <p:cNvPicPr>
            <a:picLocks noChangeAspect="1"/>
          </p:cNvPicPr>
          <p:nvPr/>
        </p:nvPicPr>
        <p:blipFill>
          <a:blip r:embed="rId4"/>
          <a:stretch>
            <a:fillRect/>
          </a:stretch>
        </p:blipFill>
        <p:spPr>
          <a:xfrm>
            <a:off x="2486152" y="152391"/>
            <a:ext cx="6406896" cy="6096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 15.26.jpg"/>
          <p:cNvPicPr>
            <a:picLocks noChangeAspect="1"/>
          </p:cNvPicPr>
          <p:nvPr/>
        </p:nvPicPr>
        <p:blipFill>
          <a:blip r:embed="rId3"/>
          <a:stretch>
            <a:fillRect/>
          </a:stretch>
        </p:blipFill>
        <p:spPr>
          <a:xfrm>
            <a:off x="-1" y="218211"/>
            <a:ext cx="6646333" cy="6421578"/>
          </a:xfrm>
          <a:prstGeom prst="rect">
            <a:avLst/>
          </a:prstGeom>
        </p:spPr>
      </p:pic>
      <p:sp>
        <p:nvSpPr>
          <p:cNvPr id="5" name="TextBox 4"/>
          <p:cNvSpPr txBox="1"/>
          <p:nvPr/>
        </p:nvSpPr>
        <p:spPr>
          <a:xfrm>
            <a:off x="228600" y="6036734"/>
            <a:ext cx="1853192" cy="430887"/>
          </a:xfrm>
          <a:prstGeom prst="rect">
            <a:avLst/>
          </a:prstGeom>
          <a:noFill/>
        </p:spPr>
        <p:txBody>
          <a:bodyPr wrap="none" rtlCol="0">
            <a:spAutoFit/>
          </a:bodyPr>
          <a:lstStyle/>
          <a:p>
            <a:pPr algn="ctr"/>
            <a:r>
              <a:rPr lang="en-US" sz="2200" b="1" dirty="0" smtClean="0">
                <a:solidFill>
                  <a:schemeClr val="bg1"/>
                </a:solidFill>
              </a:rPr>
              <a:t>Late Devonian</a:t>
            </a:r>
            <a:endParaRPr lang="en-US" sz="2200" b="1" dirty="0">
              <a:solidFill>
                <a:schemeClr val="bg1"/>
              </a:solidFill>
            </a:endParaRPr>
          </a:p>
        </p:txBody>
      </p:sp>
      <p:sp>
        <p:nvSpPr>
          <p:cNvPr id="2" name="TextBox 1"/>
          <p:cNvSpPr txBox="1"/>
          <p:nvPr/>
        </p:nvSpPr>
        <p:spPr>
          <a:xfrm>
            <a:off x="6533849" y="838200"/>
            <a:ext cx="2523067" cy="4031873"/>
          </a:xfrm>
          <a:prstGeom prst="rect">
            <a:avLst/>
          </a:prstGeom>
          <a:noFill/>
        </p:spPr>
        <p:txBody>
          <a:bodyPr wrap="square" rtlCol="0">
            <a:spAutoFit/>
          </a:bodyPr>
          <a:lstStyle/>
          <a:p>
            <a:pPr algn="ctr"/>
            <a:r>
              <a:rPr lang="en-US" sz="3200" b="1" dirty="0" smtClean="0"/>
              <a:t>Alaska Is the Northern Extension of the Cordilleran Orogenic Belt.</a:t>
            </a:r>
            <a:endParaRPr lang="en-US" sz="32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9172" y="2806625"/>
            <a:ext cx="8153400" cy="461665"/>
          </a:xfrm>
          <a:prstGeom prst="rect">
            <a:avLst/>
          </a:prstGeom>
        </p:spPr>
        <p:txBody>
          <a:bodyPr wrap="square">
            <a:spAutoFit/>
          </a:bodyPr>
          <a:lstStyle/>
          <a:p>
            <a:pPr>
              <a:buClr>
                <a:srgbClr val="A2122E"/>
              </a:buClr>
              <a:buFont typeface="Arial"/>
              <a:buChar char="•"/>
            </a:pPr>
            <a:r>
              <a:rPr lang="en-US" sz="2400" b="1" dirty="0" smtClean="0"/>
              <a:t>  </a:t>
            </a:r>
            <a:endParaRPr lang="en-US" sz="2400" b="1" dirty="0"/>
          </a:p>
        </p:txBody>
      </p:sp>
      <p:sp>
        <p:nvSpPr>
          <p:cNvPr id="5" name="Content Placeholder 4"/>
          <p:cNvSpPr>
            <a:spLocks noGrp="1"/>
          </p:cNvSpPr>
          <p:nvPr>
            <p:ph idx="1"/>
          </p:nvPr>
        </p:nvSpPr>
        <p:spPr/>
        <p:txBody>
          <a:bodyPr>
            <a:normAutofit fontScale="92500" lnSpcReduction="20000"/>
          </a:bodyPr>
          <a:lstStyle/>
          <a:p>
            <a:r>
              <a:rPr lang="en-US" smtClean="0"/>
              <a:t>Three broad types of physiographic forms.</a:t>
            </a:r>
          </a:p>
          <a:p>
            <a:pPr lvl="1"/>
            <a:r>
              <a:rPr lang="en-US" smtClean="0"/>
              <a:t>Lowlands</a:t>
            </a:r>
          </a:p>
          <a:p>
            <a:pPr lvl="1"/>
            <a:r>
              <a:rPr lang="en-US" smtClean="0"/>
              <a:t>low mountains, plateaus, and highlands</a:t>
            </a:r>
          </a:p>
          <a:p>
            <a:pPr lvl="1"/>
            <a:r>
              <a:rPr lang="en-US" smtClean="0"/>
              <a:t>high rugged mountains</a:t>
            </a:r>
          </a:p>
          <a:p>
            <a:endParaRPr lang="en-US" smtClean="0"/>
          </a:p>
          <a:p>
            <a:r>
              <a:rPr lang="en-US" smtClean="0"/>
              <a:t>The Coastal Range and Alaska Range are part of the Pacific Mountain System.</a:t>
            </a:r>
          </a:p>
          <a:p>
            <a:endParaRPr lang="en-US" smtClean="0"/>
          </a:p>
          <a:p>
            <a:r>
              <a:rPr lang="en-US" smtClean="0"/>
              <a:t>The Brooks Range is an extension of the Rocky Mountain System.</a:t>
            </a:r>
          </a:p>
          <a:p>
            <a:endParaRPr lang="en-US" smtClean="0"/>
          </a:p>
          <a:p>
            <a:r>
              <a:rPr lang="en-US" smtClean="0"/>
              <a:t>Alaska consists of accreted terranes of continental crust, island arcs, and crushed oceanic crust and sediments.</a:t>
            </a:r>
          </a:p>
          <a:p>
            <a:endParaRPr lang="en-US" dirty="0"/>
          </a:p>
        </p:txBody>
      </p:sp>
      <p:sp>
        <p:nvSpPr>
          <p:cNvPr id="4" name="Title 3"/>
          <p:cNvSpPr>
            <a:spLocks noGrp="1"/>
          </p:cNvSpPr>
          <p:nvPr>
            <p:ph type="title"/>
          </p:nvPr>
        </p:nvSpPr>
        <p:spPr/>
        <p:txBody>
          <a:bodyPr/>
          <a:lstStyle/>
          <a:p>
            <a:r>
              <a:rPr lang="en-US" smtClean="0"/>
              <a:t>Alaska</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5.25.jpg"/>
          <p:cNvPicPr>
            <a:picLocks noChangeAspect="1"/>
          </p:cNvPicPr>
          <p:nvPr/>
        </p:nvPicPr>
        <p:blipFill>
          <a:blip r:embed="rId3"/>
          <a:stretch>
            <a:fillRect/>
          </a:stretch>
        </p:blipFill>
        <p:spPr>
          <a:xfrm>
            <a:off x="304800" y="664464"/>
            <a:ext cx="8534400" cy="552907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 15.2.jpg"/>
          <p:cNvPicPr>
            <a:picLocks noChangeAspect="1"/>
          </p:cNvPicPr>
          <p:nvPr/>
        </p:nvPicPr>
        <p:blipFill>
          <a:blip r:embed="rId3"/>
          <a:stretch>
            <a:fillRect/>
          </a:stretch>
        </p:blipFill>
        <p:spPr>
          <a:xfrm>
            <a:off x="-122301" y="0"/>
            <a:ext cx="9388602" cy="6858000"/>
          </a:xfrm>
          <a:prstGeom prst="rect">
            <a:avLst/>
          </a:prstGeom>
        </p:spPr>
      </p:pic>
      <p:sp>
        <p:nvSpPr>
          <p:cNvPr id="6" name="Rectangle 5"/>
          <p:cNvSpPr/>
          <p:nvPr/>
        </p:nvSpPr>
        <p:spPr>
          <a:xfrm>
            <a:off x="1866900" y="6139763"/>
            <a:ext cx="5410200" cy="646331"/>
          </a:xfrm>
          <a:prstGeom prst="rect">
            <a:avLst/>
          </a:prstGeom>
          <a:solidFill>
            <a:schemeClr val="tx1">
              <a:lumMod val="95000"/>
              <a:alpha val="30000"/>
            </a:schemeClr>
          </a:solidFill>
          <a:effectLst>
            <a:outerShdw blurRad="25400" dist="38100" dir="2700000">
              <a:schemeClr val="tx1"/>
            </a:outerShdw>
          </a:effectLst>
        </p:spPr>
        <p:txBody>
          <a:bodyPr wrap="square">
            <a:spAutoFit/>
          </a:bodyPr>
          <a:lstStyle/>
          <a:p>
            <a:pPr algn="ctr"/>
            <a:r>
              <a:rPr lang="en-US" b="1" i="1" dirty="0" smtClean="0">
                <a:solidFill>
                  <a:schemeClr val="bg1"/>
                </a:solidFill>
              </a:rPr>
              <a:t>The Geologic Map of the United States</a:t>
            </a:r>
          </a:p>
          <a:p>
            <a:pPr algn="ctr"/>
            <a:r>
              <a:rPr lang="en-US" b="1" dirty="0" smtClean="0">
                <a:solidFill>
                  <a:schemeClr val="bg1"/>
                </a:solidFill>
              </a:rPr>
              <a:t>compiled by P.B. King and H.M. Beikman</a:t>
            </a:r>
            <a:endParaRPr lang="en-US" dirty="0">
              <a:solidFill>
                <a:schemeClr val="bg1"/>
              </a:solidFill>
            </a:endParaRPr>
          </a:p>
        </p:txBody>
      </p:sp>
      <p:sp>
        <p:nvSpPr>
          <p:cNvPr id="9" name="TextBox 8"/>
          <p:cNvSpPr txBox="1"/>
          <p:nvPr/>
        </p:nvSpPr>
        <p:spPr>
          <a:xfrm>
            <a:off x="7329715" y="2438397"/>
            <a:ext cx="1814286" cy="4093428"/>
          </a:xfrm>
          <a:prstGeom prst="rect">
            <a:avLst/>
          </a:prstGeom>
          <a:solidFill>
            <a:schemeClr val="tx1">
              <a:lumMod val="95000"/>
              <a:alpha val="30000"/>
            </a:schemeClr>
          </a:solidFill>
        </p:spPr>
        <p:txBody>
          <a:bodyPr wrap="square" rtlCol="0">
            <a:spAutoFit/>
          </a:bodyPr>
          <a:lstStyle/>
          <a:p>
            <a:pPr algn="ctr"/>
            <a:r>
              <a:rPr lang="en-US" sz="2000" b="1" i="1" dirty="0" smtClean="0">
                <a:solidFill>
                  <a:schemeClr val="bg1"/>
                </a:solidFill>
              </a:rPr>
              <a:t>On Geologic Maps, colors are used</a:t>
            </a:r>
          </a:p>
          <a:p>
            <a:pPr algn="ctr"/>
            <a:r>
              <a:rPr lang="en-US" sz="2000" b="1" i="1" dirty="0" smtClean="0">
                <a:solidFill>
                  <a:schemeClr val="bg1"/>
                </a:solidFill>
              </a:rPr>
              <a:t>to depict the location and age of rocks that form the uppermost crust. Symbols are used to depict the </a:t>
            </a:r>
            <a:r>
              <a:rPr lang="en-US" sz="2000" b="1" i="1" dirty="0" err="1" smtClean="0">
                <a:solidFill>
                  <a:schemeClr val="bg1"/>
                </a:solidFill>
              </a:rPr>
              <a:t>lithology</a:t>
            </a:r>
            <a:r>
              <a:rPr lang="en-US" sz="2000" b="1" i="1" dirty="0" smtClean="0">
                <a:solidFill>
                  <a:schemeClr val="bg1"/>
                </a:solidFill>
              </a:rPr>
              <a:t>. </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034" y="4369713"/>
            <a:ext cx="3505129" cy="430887"/>
          </a:xfrm>
          <a:prstGeom prst="rect">
            <a:avLst/>
          </a:prstGeom>
          <a:noFill/>
        </p:spPr>
        <p:txBody>
          <a:bodyPr wrap="square" rtlCol="0">
            <a:spAutoFit/>
          </a:bodyPr>
          <a:lstStyle/>
          <a:p>
            <a:pPr algn="ctr"/>
            <a:r>
              <a:rPr lang="en-US" sz="2200" b="1" dirty="0" smtClean="0"/>
              <a:t>Early Cretaceous</a:t>
            </a:r>
            <a:endParaRPr lang="en-US" sz="2200" b="1" dirty="0"/>
          </a:p>
        </p:txBody>
      </p:sp>
      <p:sp>
        <p:nvSpPr>
          <p:cNvPr id="5" name="TextBox 4"/>
          <p:cNvSpPr txBox="1"/>
          <p:nvPr/>
        </p:nvSpPr>
        <p:spPr>
          <a:xfrm>
            <a:off x="4913343" y="6011334"/>
            <a:ext cx="3505200" cy="430887"/>
          </a:xfrm>
          <a:prstGeom prst="rect">
            <a:avLst/>
          </a:prstGeom>
          <a:noFill/>
        </p:spPr>
        <p:txBody>
          <a:bodyPr wrap="square" rtlCol="0">
            <a:spAutoFit/>
          </a:bodyPr>
          <a:lstStyle/>
          <a:p>
            <a:pPr algn="ctr"/>
            <a:r>
              <a:rPr lang="en-US" sz="2200" b="1" dirty="0" smtClean="0"/>
              <a:t>Paleogene</a:t>
            </a:r>
            <a:endParaRPr lang="en-US" sz="2200" b="1" dirty="0"/>
          </a:p>
        </p:txBody>
      </p:sp>
      <p:pic>
        <p:nvPicPr>
          <p:cNvPr id="6" name="Picture 5" descr="figure 15.27.jpg"/>
          <p:cNvPicPr>
            <a:picLocks noChangeAspect="1"/>
          </p:cNvPicPr>
          <p:nvPr/>
        </p:nvPicPr>
        <p:blipFill>
          <a:blip r:embed="rId3"/>
          <a:stretch>
            <a:fillRect/>
          </a:stretch>
        </p:blipFill>
        <p:spPr>
          <a:xfrm>
            <a:off x="96509" y="287867"/>
            <a:ext cx="4164178" cy="4023360"/>
          </a:xfrm>
          <a:prstGeom prst="rect">
            <a:avLst/>
          </a:prstGeom>
        </p:spPr>
      </p:pic>
      <p:pic>
        <p:nvPicPr>
          <p:cNvPr id="7" name="Picture 6" descr="figure 15.28.jpg"/>
          <p:cNvPicPr>
            <a:picLocks noChangeAspect="1"/>
          </p:cNvPicPr>
          <p:nvPr/>
        </p:nvPicPr>
        <p:blipFill>
          <a:blip r:embed="rId4"/>
          <a:stretch>
            <a:fillRect/>
          </a:stretch>
        </p:blipFill>
        <p:spPr>
          <a:xfrm>
            <a:off x="4583854" y="1930401"/>
            <a:ext cx="4164178" cy="402336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5.29a.jpg"/>
          <p:cNvPicPr>
            <a:picLocks noChangeAspect="1"/>
          </p:cNvPicPr>
          <p:nvPr/>
        </p:nvPicPr>
        <p:blipFill>
          <a:blip r:embed="rId3"/>
          <a:stretch>
            <a:fillRect/>
          </a:stretch>
        </p:blipFill>
        <p:spPr>
          <a:xfrm>
            <a:off x="304800" y="963168"/>
            <a:ext cx="8534400" cy="4931664"/>
          </a:xfrm>
          <a:prstGeom prst="rect">
            <a:avLst/>
          </a:prstGeom>
        </p:spPr>
      </p:pic>
      <p:sp>
        <p:nvSpPr>
          <p:cNvPr id="2" name="Rectangle 1"/>
          <p:cNvSpPr/>
          <p:nvPr/>
        </p:nvSpPr>
        <p:spPr>
          <a:xfrm>
            <a:off x="330199" y="4250267"/>
            <a:ext cx="5147733" cy="1569660"/>
          </a:xfrm>
          <a:prstGeom prst="rect">
            <a:avLst/>
          </a:prstGeom>
        </p:spPr>
        <p:txBody>
          <a:bodyPr wrap="square">
            <a:spAutoFit/>
          </a:bodyPr>
          <a:lstStyle/>
          <a:p>
            <a:pPr algn="ctr"/>
            <a:r>
              <a:rPr lang="en-US" sz="3200" b="1" dirty="0" smtClean="0">
                <a:effectLst>
                  <a:outerShdw blurRad="38100" dist="25400" dir="2700000">
                    <a:srgbClr val="000000"/>
                  </a:outerShdw>
                </a:effectLst>
              </a:rPr>
              <a:t>Hawaii Is a Chain of Volcanic Islands Formed</a:t>
            </a:r>
          </a:p>
          <a:p>
            <a:pPr algn="ctr"/>
            <a:r>
              <a:rPr lang="en-US" sz="3200" b="1" dirty="0" smtClean="0">
                <a:effectLst>
                  <a:outerShdw blurRad="38100" dist="25400" dir="2700000">
                    <a:srgbClr val="000000"/>
                  </a:outerShdw>
                </a:effectLst>
              </a:rPr>
              <a:t>by a Hot Spot</a:t>
            </a:r>
            <a:endParaRPr lang="en-US" sz="3200" b="1" dirty="0">
              <a:effectLst>
                <a:outerShdw blurRad="38100" dist="25400" dir="2700000">
                  <a:srgbClr val="000000"/>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r>
              <a:rPr lang="en-US" dirty="0" smtClean="0"/>
              <a:t>Eight main islands are exposed tips of the Hawaiian Ridge.</a:t>
            </a:r>
          </a:p>
          <a:p>
            <a:pPr lvl="1"/>
            <a:r>
              <a:rPr lang="en-US" dirty="0" smtClean="0"/>
              <a:t> Age range is modern to ~ 5 million years old.</a:t>
            </a:r>
          </a:p>
          <a:p>
            <a:endParaRPr lang="en-US" dirty="0" smtClean="0"/>
          </a:p>
          <a:p>
            <a:r>
              <a:rPr lang="en-US" dirty="0" smtClean="0"/>
              <a:t> Volcanoes develop on the Pacific Plate as it moves across the Hawaiian Hot Spot. </a:t>
            </a:r>
          </a:p>
          <a:p>
            <a:pPr lvl="1"/>
            <a:r>
              <a:rPr lang="en-US" dirty="0" smtClean="0"/>
              <a:t>Hawaiian volcanoes progress through pre-shield, shield, post-shield, and rejuvenated stages.</a:t>
            </a:r>
          </a:p>
          <a:p>
            <a:pPr lvl="1"/>
            <a:r>
              <a:rPr lang="en-US" dirty="0" smtClean="0"/>
              <a:t>During their younger phases, most Hawaiian volcanoes rise above sea level, forming islands. </a:t>
            </a:r>
          </a:p>
          <a:p>
            <a:pPr lvl="1"/>
            <a:r>
              <a:rPr lang="en-US" dirty="0" smtClean="0"/>
              <a:t>As the islands age, they erode and subside, becoming atolls and seamounts.</a:t>
            </a:r>
            <a:endParaRPr lang="en-US" dirty="0"/>
          </a:p>
        </p:txBody>
      </p:sp>
      <p:sp>
        <p:nvSpPr>
          <p:cNvPr id="4" name="Title 3"/>
          <p:cNvSpPr>
            <a:spLocks noGrp="1"/>
          </p:cNvSpPr>
          <p:nvPr>
            <p:ph type="title"/>
          </p:nvPr>
        </p:nvSpPr>
        <p:spPr/>
        <p:txBody>
          <a:bodyPr/>
          <a:lstStyle/>
          <a:p>
            <a:r>
              <a:rPr lang="en-US" smtClean="0"/>
              <a:t>Hawaii</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5671" y="1098248"/>
            <a:ext cx="2784930" cy="430887"/>
          </a:xfrm>
          <a:prstGeom prst="rect">
            <a:avLst/>
          </a:prstGeom>
          <a:noFill/>
        </p:spPr>
        <p:txBody>
          <a:bodyPr wrap="none" rtlCol="0">
            <a:spAutoFit/>
          </a:bodyPr>
          <a:lstStyle/>
          <a:p>
            <a:r>
              <a:rPr lang="en-US" sz="2200" b="1" dirty="0" smtClean="0"/>
              <a:t>Pacific Atoll formation</a:t>
            </a:r>
            <a:endParaRPr lang="en-US" sz="2200" b="1" dirty="0"/>
          </a:p>
        </p:txBody>
      </p:sp>
      <p:pic>
        <p:nvPicPr>
          <p:cNvPr id="4" name="Picture 3" descr="figure 15.31.jpg"/>
          <p:cNvPicPr>
            <a:picLocks noChangeAspect="1"/>
          </p:cNvPicPr>
          <p:nvPr/>
        </p:nvPicPr>
        <p:blipFill>
          <a:blip r:embed="rId3"/>
          <a:stretch>
            <a:fillRect/>
          </a:stretch>
        </p:blipFill>
        <p:spPr>
          <a:xfrm>
            <a:off x="1583400" y="381000"/>
            <a:ext cx="2980944" cy="6096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1500" y="6084332"/>
            <a:ext cx="3761000" cy="369332"/>
          </a:xfrm>
          <a:prstGeom prst="rect">
            <a:avLst/>
          </a:prstGeom>
          <a:noFill/>
        </p:spPr>
        <p:txBody>
          <a:bodyPr wrap="square" rtlCol="0">
            <a:spAutoFit/>
          </a:bodyPr>
          <a:lstStyle/>
          <a:p>
            <a:pPr algn="ctr"/>
            <a:r>
              <a:rPr lang="en-US" b="1" dirty="0" smtClean="0"/>
              <a:t>Diamond Head</a:t>
            </a:r>
            <a:endParaRPr lang="en-US" b="1" dirty="0"/>
          </a:p>
        </p:txBody>
      </p:sp>
      <p:pic>
        <p:nvPicPr>
          <p:cNvPr id="5" name="Picture 4" descr="figure 15.30.jpg"/>
          <p:cNvPicPr>
            <a:picLocks noChangeAspect="1"/>
          </p:cNvPicPr>
          <p:nvPr/>
        </p:nvPicPr>
        <p:blipFill>
          <a:blip r:embed="rId3"/>
          <a:stretch>
            <a:fillRect/>
          </a:stretch>
        </p:blipFill>
        <p:spPr>
          <a:xfrm>
            <a:off x="600459" y="481584"/>
            <a:ext cx="7943082" cy="54864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r>
              <a:rPr smtClean="0"/>
              <a:t>~ End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9" y="1828800"/>
            <a:ext cx="3635829" cy="3046988"/>
          </a:xfrm>
          <a:prstGeom prst="rect">
            <a:avLst/>
          </a:prstGeom>
          <a:noFill/>
        </p:spPr>
        <p:txBody>
          <a:bodyPr wrap="square" rtlCol="0">
            <a:spAutoFit/>
          </a:bodyPr>
          <a:lstStyle/>
          <a:p>
            <a:pPr algn="ctr"/>
            <a:r>
              <a:rPr lang="en-US" sz="3200" b="1" dirty="0" smtClean="0"/>
              <a:t>The Coastal Plain Province Is Composed of Young, Thick Sedimentary Rocks</a:t>
            </a:r>
            <a:endParaRPr lang="en-US" sz="3200" b="1" dirty="0"/>
          </a:p>
        </p:txBody>
      </p:sp>
      <p:pic>
        <p:nvPicPr>
          <p:cNvPr id="5" name="Picture 4" descr="figure 15.3.jpg"/>
          <p:cNvPicPr>
            <a:picLocks noChangeAspect="1"/>
          </p:cNvPicPr>
          <p:nvPr/>
        </p:nvPicPr>
        <p:blipFill>
          <a:blip r:embed="rId3"/>
          <a:stretch>
            <a:fillRect/>
          </a:stretch>
        </p:blipFill>
        <p:spPr>
          <a:xfrm>
            <a:off x="3877056" y="236133"/>
            <a:ext cx="5038344" cy="638573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r>
              <a:rPr lang="en-US" dirty="0" smtClean="0"/>
              <a:t>Originated with the breakup of Pangaea.</a:t>
            </a:r>
          </a:p>
          <a:p>
            <a:r>
              <a:rPr lang="en-US" dirty="0" smtClean="0"/>
              <a:t>Passive margin of the North American Plate.</a:t>
            </a:r>
          </a:p>
          <a:p>
            <a:r>
              <a:rPr lang="en-US" dirty="0" smtClean="0"/>
              <a:t>Sediments up to 15 km in thickness.</a:t>
            </a:r>
          </a:p>
          <a:p>
            <a:r>
              <a:rPr lang="en-US" dirty="0" smtClean="0"/>
              <a:t>Eroded Appalachian Highland</a:t>
            </a:r>
          </a:p>
          <a:p>
            <a:r>
              <a:rPr lang="en-US" dirty="0" smtClean="0"/>
              <a:t>S</a:t>
            </a:r>
            <a:r>
              <a:rPr lang="en-US" dirty="0" smtClean="0"/>
              <a:t>ediments were deposited in </a:t>
            </a:r>
          </a:p>
          <a:p>
            <a:pPr lvl="1"/>
            <a:r>
              <a:rPr lang="en-US" dirty="0" smtClean="0"/>
              <a:t>deltas, </a:t>
            </a:r>
          </a:p>
          <a:p>
            <a:pPr lvl="1"/>
            <a:r>
              <a:rPr lang="en-US" dirty="0" smtClean="0"/>
              <a:t>estuaries, </a:t>
            </a:r>
          </a:p>
          <a:p>
            <a:pPr lvl="1"/>
            <a:r>
              <a:rPr lang="en-US" dirty="0" smtClean="0"/>
              <a:t>barrier islands, </a:t>
            </a:r>
          </a:p>
          <a:p>
            <a:pPr lvl="1"/>
            <a:r>
              <a:rPr lang="en-US" dirty="0" smtClean="0"/>
              <a:t>and other coastal and marine environments.</a:t>
            </a:r>
            <a:endParaRPr lang="en-US" dirty="0"/>
          </a:p>
        </p:txBody>
      </p:sp>
      <p:sp>
        <p:nvSpPr>
          <p:cNvPr id="9" name="Title 8"/>
          <p:cNvSpPr>
            <a:spLocks noGrp="1"/>
          </p:cNvSpPr>
          <p:nvPr>
            <p:ph type="title"/>
          </p:nvPr>
        </p:nvSpPr>
        <p:spPr/>
        <p:txBody>
          <a:bodyPr/>
          <a:lstStyle/>
          <a:p>
            <a:r>
              <a:rPr lang="en-US" dirty="0" smtClean="0"/>
              <a:t>Coastal Plain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5.4a.jpg"/>
          <p:cNvPicPr>
            <a:picLocks noChangeAspect="1"/>
          </p:cNvPicPr>
          <p:nvPr/>
        </p:nvPicPr>
        <p:blipFill>
          <a:blip r:embed="rId3"/>
          <a:stretch>
            <a:fillRect/>
          </a:stretch>
        </p:blipFill>
        <p:spPr>
          <a:xfrm>
            <a:off x="304800" y="1935480"/>
            <a:ext cx="8534400" cy="2987040"/>
          </a:xfrm>
          <a:prstGeom prst="rect">
            <a:avLst/>
          </a:prstGeom>
        </p:spPr>
      </p:pic>
      <p:sp>
        <p:nvSpPr>
          <p:cNvPr id="3" name="Title 2"/>
          <p:cNvSpPr>
            <a:spLocks noGrp="1"/>
          </p:cNvSpPr>
          <p:nvPr>
            <p:ph type="title"/>
          </p:nvPr>
        </p:nvSpPr>
        <p:spPr/>
        <p:txBody>
          <a:bodyPr/>
          <a:lstStyle/>
          <a:p>
            <a:r>
              <a:rPr smtClean="0"/>
              <a:t>Coastal Plain</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31800" y="68580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i="0" u="none" strike="noStrike" kern="1200" cap="none" spc="0" normalizeH="0" baseline="0" noProof="0" dirty="0">
              <a:ln>
                <a:noFill/>
              </a:ln>
              <a:solidFill>
                <a:srgbClr val="A2122E"/>
              </a:solidFill>
              <a:effectLst/>
              <a:uLnTx/>
              <a:uFillTx/>
              <a:latin typeface="+mj-lt"/>
              <a:ea typeface="+mj-ea"/>
              <a:cs typeface="+mj-cs"/>
            </a:endParaRPr>
          </a:p>
        </p:txBody>
      </p:sp>
      <p:sp>
        <p:nvSpPr>
          <p:cNvPr id="5" name="Content Placeholder 4"/>
          <p:cNvSpPr>
            <a:spLocks noGrp="1"/>
          </p:cNvSpPr>
          <p:nvPr>
            <p:ph idx="1"/>
          </p:nvPr>
        </p:nvSpPr>
        <p:spPr/>
        <p:txBody>
          <a:bodyPr>
            <a:normAutofit/>
          </a:bodyPr>
          <a:lstStyle/>
          <a:p>
            <a:r>
              <a:rPr lang="en-US" dirty="0" smtClean="0"/>
              <a:t>Originated with the breakup of Pangaea</a:t>
            </a:r>
          </a:p>
          <a:p>
            <a:endParaRPr lang="en-US" dirty="0" smtClean="0"/>
          </a:p>
          <a:p>
            <a:r>
              <a:rPr lang="en-US" dirty="0" smtClean="0"/>
              <a:t>Florida Platform developed  - a carbonate platform on a block of crystalline crustal rock. </a:t>
            </a:r>
          </a:p>
          <a:p>
            <a:r>
              <a:rPr lang="en-US" dirty="0" smtClean="0"/>
              <a:t>Siliciclastic Appalachian sediments eventually filled in a deep trough between the platform and the mainland of  the United States.</a:t>
            </a:r>
          </a:p>
          <a:p>
            <a:endParaRPr lang="en-US" dirty="0" smtClean="0"/>
          </a:p>
          <a:p>
            <a:endParaRPr lang="en-US" dirty="0"/>
          </a:p>
        </p:txBody>
      </p:sp>
      <p:sp>
        <p:nvSpPr>
          <p:cNvPr id="4" name="Title 3"/>
          <p:cNvSpPr>
            <a:spLocks noGrp="1"/>
          </p:cNvSpPr>
          <p:nvPr>
            <p:ph type="title"/>
          </p:nvPr>
        </p:nvSpPr>
        <p:spPr/>
        <p:txBody>
          <a:bodyPr/>
          <a:lstStyle/>
          <a:p>
            <a:r>
              <a:rPr lang="en-US" smtClean="0"/>
              <a:t>Florida Peninsula</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5.5.jpg"/>
          <p:cNvPicPr>
            <a:picLocks noChangeAspect="1"/>
          </p:cNvPicPr>
          <p:nvPr/>
        </p:nvPicPr>
        <p:blipFill>
          <a:blip r:embed="rId3"/>
          <a:stretch>
            <a:fillRect/>
          </a:stretch>
        </p:blipFill>
        <p:spPr>
          <a:xfrm>
            <a:off x="304800" y="1554147"/>
            <a:ext cx="8534400" cy="5205984"/>
          </a:xfrm>
          <a:prstGeom prst="rect">
            <a:avLst/>
          </a:prstGeom>
        </p:spPr>
      </p:pic>
      <p:sp>
        <p:nvSpPr>
          <p:cNvPr id="5" name="Title 4"/>
          <p:cNvSpPr>
            <a:spLocks noGrp="1"/>
          </p:cNvSpPr>
          <p:nvPr>
            <p:ph type="title"/>
          </p:nvPr>
        </p:nvSpPr>
        <p:spPr/>
        <p:txBody>
          <a:bodyPr>
            <a:normAutofit/>
          </a:bodyPr>
          <a:lstStyle/>
          <a:p>
            <a:r>
              <a:rPr lang="en-US" sz="3600" dirty="0" smtClean="0"/>
              <a:t>The Appalachian Highland Province Has Been Evolving since the Precambrian Eon. </a:t>
            </a:r>
            <a:endParaRPr lang="en-US" sz="36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emplate>
  <TotalTime>197</TotalTime>
  <Words>1262</Words>
  <Application>Microsoft Macintosh PowerPoint</Application>
  <PresentationFormat>On-screen Show (4:3)</PresentationFormat>
  <Paragraphs>247</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Paper</vt:lpstr>
      <vt:lpstr>The Geology Of The  United States</vt:lpstr>
      <vt:lpstr>The United States Is Organized into 10 Geologic Provinces plus Hawaii and Alaska.</vt:lpstr>
      <vt:lpstr>Slide 3</vt:lpstr>
      <vt:lpstr>Slide 4</vt:lpstr>
      <vt:lpstr>Slide 5</vt:lpstr>
      <vt:lpstr>Coastal Plain</vt:lpstr>
      <vt:lpstr>Coastal Plain</vt:lpstr>
      <vt:lpstr>Florida Peninsula</vt:lpstr>
      <vt:lpstr>The Appalachian Highland Province Has Been Evolving since the Precambrian Eon. </vt:lpstr>
      <vt:lpstr>Appalachian Highlands</vt:lpstr>
      <vt:lpstr>Appalachian Highlands</vt:lpstr>
      <vt:lpstr>Slide 12</vt:lpstr>
      <vt:lpstr>Slide 13</vt:lpstr>
      <vt:lpstr>Laurentian Upland</vt:lpstr>
      <vt:lpstr>The Last ice Age – 20,000 to 25,000 years ago</vt:lpstr>
      <vt:lpstr>Slide 16</vt:lpstr>
      <vt:lpstr>Slide 17</vt:lpstr>
      <vt:lpstr>Interior Plains</vt:lpstr>
      <vt:lpstr>Slide 19</vt:lpstr>
      <vt:lpstr>Interior Highlands</vt:lpstr>
      <vt:lpstr>Slide 21</vt:lpstr>
      <vt:lpstr>Crust in the Rocky Mountain System Dates from the Proterozoic  to the Late Phanerozoic Eons.</vt:lpstr>
      <vt:lpstr>Rocky Mountain System</vt:lpstr>
      <vt:lpstr>Slide 24</vt:lpstr>
      <vt:lpstr>Slide 25</vt:lpstr>
      <vt:lpstr>Colorado Plateau</vt:lpstr>
      <vt:lpstr>Slide 27</vt:lpstr>
      <vt:lpstr>Slide 28</vt:lpstr>
      <vt:lpstr>Basin and Range Province </vt:lpstr>
      <vt:lpstr>Slide 30</vt:lpstr>
      <vt:lpstr>Columbia Plateau Province </vt:lpstr>
      <vt:lpstr>Slide 32</vt:lpstr>
      <vt:lpstr>Slide 33</vt:lpstr>
      <vt:lpstr>Pacific Mountain System</vt:lpstr>
      <vt:lpstr>Slide 35</vt:lpstr>
      <vt:lpstr>Slide 36</vt:lpstr>
      <vt:lpstr>Slide 37</vt:lpstr>
      <vt:lpstr>Alaska</vt:lpstr>
      <vt:lpstr>Slide 39</vt:lpstr>
      <vt:lpstr>Slide 40</vt:lpstr>
      <vt:lpstr>Slide 41</vt:lpstr>
      <vt:lpstr>Hawaii</vt:lpstr>
      <vt:lpstr>Slide 43</vt:lpstr>
      <vt:lpstr>Slide 44</vt:lpstr>
      <vt:lpstr>~ End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GEOLOGY</dc:title>
  <dc:creator>Dee Ann Cooper</dc:creator>
  <cp:lastModifiedBy>Sonjia Leyva</cp:lastModifiedBy>
  <cp:revision>104</cp:revision>
  <dcterms:created xsi:type="dcterms:W3CDTF">2010-12-29T23:38:12Z</dcterms:created>
  <dcterms:modified xsi:type="dcterms:W3CDTF">2011-09-15T04:09:43Z</dcterms:modified>
</cp:coreProperties>
</file>