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notesSlides/notesSlide68.xml" ContentType="application/vnd.openxmlformats-officedocument.presentationml.notesSlide+xml"/>
  <Default Extension="bin" ContentType="application/vnd.ms-office.activeX"/>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notesSlides/notesSlide86.xml" ContentType="application/vnd.openxmlformats-officedocument.presentationml.notesSlide+xml"/>
  <Override PartName="/ppt/activeX/activeX3.xml" ContentType="application/vnd.ms-office.activeX+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activeX/activeX4.xml" ContentType="application/vnd.ms-office.activeX+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activeX/activeX1.xml" ContentType="application/vnd.ms-office.activeX+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activeX/activeX2.xml" ContentType="application/vnd.ms-office.activeX+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Lst>
  <p:notesMasterIdLst>
    <p:notesMasterId r:id="rId94"/>
  </p:notesMasterIdLst>
  <p:handoutMasterIdLst>
    <p:handoutMasterId r:id="rId95"/>
  </p:handoutMasterIdLst>
  <p:sldIdLst>
    <p:sldId id="257" r:id="rId2"/>
    <p:sldId id="427" r:id="rId3"/>
    <p:sldId id="330" r:id="rId4"/>
    <p:sldId id="332" r:id="rId5"/>
    <p:sldId id="333" r:id="rId6"/>
    <p:sldId id="334" r:id="rId7"/>
    <p:sldId id="335" r:id="rId8"/>
    <p:sldId id="336" r:id="rId9"/>
    <p:sldId id="337" r:id="rId10"/>
    <p:sldId id="338" r:id="rId11"/>
    <p:sldId id="339" r:id="rId12"/>
    <p:sldId id="340" r:id="rId13"/>
    <p:sldId id="341" r:id="rId14"/>
    <p:sldId id="345" r:id="rId15"/>
    <p:sldId id="346" r:id="rId16"/>
    <p:sldId id="347" r:id="rId17"/>
    <p:sldId id="348" r:id="rId18"/>
    <p:sldId id="349" r:id="rId19"/>
    <p:sldId id="350" r:id="rId20"/>
    <p:sldId id="351" r:id="rId21"/>
    <p:sldId id="352" r:id="rId22"/>
    <p:sldId id="353" r:id="rId23"/>
    <p:sldId id="354" r:id="rId24"/>
    <p:sldId id="355" r:id="rId25"/>
    <p:sldId id="356" r:id="rId26"/>
    <p:sldId id="357" r:id="rId27"/>
    <p:sldId id="358" r:id="rId28"/>
    <p:sldId id="359" r:id="rId29"/>
    <p:sldId id="362" r:id="rId30"/>
    <p:sldId id="363" r:id="rId31"/>
    <p:sldId id="364" r:id="rId32"/>
    <p:sldId id="365" r:id="rId33"/>
    <p:sldId id="366" r:id="rId34"/>
    <p:sldId id="367" r:id="rId35"/>
    <p:sldId id="368" r:id="rId36"/>
    <p:sldId id="369" r:id="rId37"/>
    <p:sldId id="370" r:id="rId38"/>
    <p:sldId id="371" r:id="rId39"/>
    <p:sldId id="372" r:id="rId40"/>
    <p:sldId id="373" r:id="rId41"/>
    <p:sldId id="374" r:id="rId42"/>
    <p:sldId id="375" r:id="rId43"/>
    <p:sldId id="376" r:id="rId44"/>
    <p:sldId id="377" r:id="rId45"/>
    <p:sldId id="378" r:id="rId46"/>
    <p:sldId id="379" r:id="rId47"/>
    <p:sldId id="380" r:id="rId48"/>
    <p:sldId id="381" r:id="rId49"/>
    <p:sldId id="382" r:id="rId50"/>
    <p:sldId id="383" r:id="rId51"/>
    <p:sldId id="384" r:id="rId52"/>
    <p:sldId id="385" r:id="rId53"/>
    <p:sldId id="386" r:id="rId54"/>
    <p:sldId id="387" r:id="rId55"/>
    <p:sldId id="388" r:id="rId56"/>
    <p:sldId id="389" r:id="rId57"/>
    <p:sldId id="390" r:id="rId58"/>
    <p:sldId id="391" r:id="rId59"/>
    <p:sldId id="392" r:id="rId60"/>
    <p:sldId id="393" r:id="rId61"/>
    <p:sldId id="394" r:id="rId62"/>
    <p:sldId id="395" r:id="rId63"/>
    <p:sldId id="396" r:id="rId64"/>
    <p:sldId id="397" r:id="rId65"/>
    <p:sldId id="398" r:id="rId66"/>
    <p:sldId id="399" r:id="rId67"/>
    <p:sldId id="400" r:id="rId68"/>
    <p:sldId id="401" r:id="rId69"/>
    <p:sldId id="402" r:id="rId70"/>
    <p:sldId id="403" r:id="rId71"/>
    <p:sldId id="404" r:id="rId72"/>
    <p:sldId id="405" r:id="rId73"/>
    <p:sldId id="406" r:id="rId74"/>
    <p:sldId id="407" r:id="rId75"/>
    <p:sldId id="408" r:id="rId76"/>
    <p:sldId id="409" r:id="rId77"/>
    <p:sldId id="410" r:id="rId78"/>
    <p:sldId id="411" r:id="rId79"/>
    <p:sldId id="412" r:id="rId80"/>
    <p:sldId id="413" r:id="rId81"/>
    <p:sldId id="414" r:id="rId82"/>
    <p:sldId id="415" r:id="rId83"/>
    <p:sldId id="416" r:id="rId84"/>
    <p:sldId id="417" r:id="rId85"/>
    <p:sldId id="418" r:id="rId86"/>
    <p:sldId id="419" r:id="rId87"/>
    <p:sldId id="420" r:id="rId88"/>
    <p:sldId id="421" r:id="rId89"/>
    <p:sldId id="422" r:id="rId90"/>
    <p:sldId id="425" r:id="rId91"/>
    <p:sldId id="426" r:id="rId92"/>
    <p:sldId id="329" r:id="rId93"/>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40" autoAdjust="0"/>
    <p:restoredTop sz="94664" autoAdjust="0"/>
  </p:normalViewPr>
  <p:slideViewPr>
    <p:cSldViewPr>
      <p:cViewPr varScale="1">
        <p:scale>
          <a:sx n="70" d="100"/>
          <a:sy n="70" d="100"/>
        </p:scale>
        <p:origin x="-1080" y="-96"/>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Lst>
  </p:outlineViewPr>
  <p:notesTextViewPr>
    <p:cViewPr>
      <p:scale>
        <a:sx n="100" d="100"/>
        <a:sy n="100" d="100"/>
      </p:scale>
      <p:origin x="0" y="0"/>
    </p:cViewPr>
  </p:notesTextViewPr>
  <p:sorterViewPr>
    <p:cViewPr>
      <p:scale>
        <a:sx n="90" d="100"/>
        <a:sy n="90"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_rels/viewProps.xml.rels><?xml version="1.0" encoding="UTF-8" standalone="yes"?>
<Relationships xmlns="http://schemas.openxmlformats.org/package/2006/relationships"><Relationship Id="rId8" Type="http://schemas.openxmlformats.org/officeDocument/2006/relationships/slide" Target="slides/slide31.xml"/><Relationship Id="rId13" Type="http://schemas.openxmlformats.org/officeDocument/2006/relationships/slide" Target="slides/slide36.xml"/><Relationship Id="rId18" Type="http://schemas.openxmlformats.org/officeDocument/2006/relationships/slide" Target="slides/slide51.xml"/><Relationship Id="rId3" Type="http://schemas.openxmlformats.org/officeDocument/2006/relationships/slide" Target="slides/slide20.xml"/><Relationship Id="rId21" Type="http://schemas.openxmlformats.org/officeDocument/2006/relationships/slide" Target="slides/slide62.xml"/><Relationship Id="rId7" Type="http://schemas.openxmlformats.org/officeDocument/2006/relationships/slide" Target="slides/slide30.xml"/><Relationship Id="rId12" Type="http://schemas.openxmlformats.org/officeDocument/2006/relationships/slide" Target="slides/slide35.xml"/><Relationship Id="rId17" Type="http://schemas.openxmlformats.org/officeDocument/2006/relationships/slide" Target="slides/slide41.xml"/><Relationship Id="rId2" Type="http://schemas.openxmlformats.org/officeDocument/2006/relationships/slide" Target="slides/slide19.xml"/><Relationship Id="rId16" Type="http://schemas.openxmlformats.org/officeDocument/2006/relationships/slide" Target="slides/slide40.xml"/><Relationship Id="rId20" Type="http://schemas.openxmlformats.org/officeDocument/2006/relationships/slide" Target="slides/slide61.xml"/><Relationship Id="rId1" Type="http://schemas.openxmlformats.org/officeDocument/2006/relationships/slide" Target="slides/slide8.xml"/><Relationship Id="rId6" Type="http://schemas.openxmlformats.org/officeDocument/2006/relationships/slide" Target="slides/slide24.xml"/><Relationship Id="rId11" Type="http://schemas.openxmlformats.org/officeDocument/2006/relationships/slide" Target="slides/slide34.xml"/><Relationship Id="rId24" Type="http://schemas.openxmlformats.org/officeDocument/2006/relationships/slide" Target="slides/slide79.xml"/><Relationship Id="rId5" Type="http://schemas.openxmlformats.org/officeDocument/2006/relationships/slide" Target="slides/slide23.xml"/><Relationship Id="rId15" Type="http://schemas.openxmlformats.org/officeDocument/2006/relationships/slide" Target="slides/slide38.xml"/><Relationship Id="rId23" Type="http://schemas.openxmlformats.org/officeDocument/2006/relationships/slide" Target="slides/slide76.xml"/><Relationship Id="rId10" Type="http://schemas.openxmlformats.org/officeDocument/2006/relationships/slide" Target="slides/slide33.xml"/><Relationship Id="rId19" Type="http://schemas.openxmlformats.org/officeDocument/2006/relationships/slide" Target="slides/slide58.xml"/><Relationship Id="rId4" Type="http://schemas.openxmlformats.org/officeDocument/2006/relationships/slide" Target="slides/slide22.xml"/><Relationship Id="rId9" Type="http://schemas.openxmlformats.org/officeDocument/2006/relationships/slide" Target="slides/slide32.xml"/><Relationship Id="rId14" Type="http://schemas.openxmlformats.org/officeDocument/2006/relationships/slide" Target="slides/slide37.xml"/><Relationship Id="rId22" Type="http://schemas.openxmlformats.org/officeDocument/2006/relationships/slide" Target="slides/slide69.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activeX/activeX3.xml><?xml version="1.0" encoding="utf-8"?>
<ax:ocx xmlns:ax="http://schemas.microsoft.com/office/2006/activeX" xmlns:r="http://schemas.openxmlformats.org/officeDocument/2006/relationships" ax:classid="{D27CDB6E-AE6D-11CF-96B8-444553540000}" ax:persistence="persistStorage" r:id="rId1"/>
</file>

<file path=ppt/activeX/activeX4.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7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665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vl1pPr>
          </a:lstStyle>
          <a:p>
            <a:pPr>
              <a:defRPr/>
            </a:pPr>
            <a:endParaRPr lang="en-US"/>
          </a:p>
        </p:txBody>
      </p:sp>
      <p:sp>
        <p:nvSpPr>
          <p:cNvPr id="326659"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vl1pPr>
          </a:lstStyle>
          <a:p>
            <a:pPr>
              <a:defRPr/>
            </a:pPr>
            <a:endParaRPr lang="en-US"/>
          </a:p>
        </p:txBody>
      </p:sp>
      <p:sp>
        <p:nvSpPr>
          <p:cNvPr id="326660"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vl1pPr>
          </a:lstStyle>
          <a:p>
            <a:pPr>
              <a:defRPr/>
            </a:pPr>
            <a:endParaRPr lang="en-US"/>
          </a:p>
        </p:txBody>
      </p:sp>
      <p:sp>
        <p:nvSpPr>
          <p:cNvPr id="326661"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pPr>
              <a:defRPr/>
            </a:pPr>
            <a:fld id="{A513E61A-6703-4875-8A32-FBBD35898D1A}"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vl1pPr>
          </a:lstStyle>
          <a:p>
            <a:pPr>
              <a:defRPr/>
            </a:pPr>
            <a:endParaRPr lang="en-US"/>
          </a:p>
        </p:txBody>
      </p:sp>
      <p:sp>
        <p:nvSpPr>
          <p:cNvPr id="4099"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vl1pPr>
          </a:lstStyle>
          <a:p>
            <a:pPr>
              <a:defRPr/>
            </a:pPr>
            <a:endParaRPr lang="en-US"/>
          </a:p>
        </p:txBody>
      </p:sp>
      <p:sp>
        <p:nvSpPr>
          <p:cNvPr id="99332"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vl1pPr>
          </a:lstStyle>
          <a:p>
            <a:pPr>
              <a:defRPr/>
            </a:pPr>
            <a:endParaRPr lang="en-US"/>
          </a:p>
        </p:txBody>
      </p:sp>
      <p:sp>
        <p:nvSpPr>
          <p:cNvPr id="4103"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pPr>
              <a:defRPr/>
            </a:pPr>
            <a:fld id="{F77D270D-9B8B-4541-BC11-F89AEFB9FCEA}"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liftoff.msfc.nasa.gov/academy/space/mag_field.html" TargetMode="External"/><Relationship Id="rId13" Type="http://schemas.openxmlformats.org/officeDocument/2006/relationships/hyperlink" Target="http://www.geotech.org/survey/geotech/dictiona.html" TargetMode="External"/><Relationship Id="rId3" Type="http://schemas.openxmlformats.org/officeDocument/2006/relationships/hyperlink" Target="http://antwrp.gsfc.nasa.gov/apod/ap010204.html" TargetMode="External"/><Relationship Id="rId7" Type="http://schemas.openxmlformats.org/officeDocument/2006/relationships/hyperlink" Target="http://www.ldeo.columbia.edu/press_releases/song/basic-facts.html" TargetMode="External"/><Relationship Id="rId12" Type="http://schemas.openxmlformats.org/officeDocument/2006/relationships/hyperlink" Target="http://pearl1.lanl.gov/periodic/elements/26.html" TargetMode="External"/><Relationship Id="rId17" Type="http://schemas.openxmlformats.org/officeDocument/2006/relationships/hyperlink" Target="http://www-istp.gsfc.nasa.gov/Education/Imagnet.html" TargetMode="External"/><Relationship Id="rId2" Type="http://schemas.openxmlformats.org/officeDocument/2006/relationships/slide" Target="../slides/slide15.xml"/><Relationship Id="rId16" Type="http://schemas.openxmlformats.org/officeDocument/2006/relationships/hyperlink" Target="http://www.es.ucsc.edu/~glatz/geodynamo.html" TargetMode="External"/><Relationship Id="rId1" Type="http://schemas.openxmlformats.org/officeDocument/2006/relationships/notesMaster" Target="../notesMasters/notesMaster1.xml"/><Relationship Id="rId6" Type="http://schemas.openxmlformats.org/officeDocument/2006/relationships/hyperlink" Target="http://www.plasmas.org/basics.htm" TargetMode="External"/><Relationship Id="rId11" Type="http://schemas.openxmlformats.org/officeDocument/2006/relationships/hyperlink" Target="http://www.ucsc.edu/currents/01-02/12-03/earth.html" TargetMode="External"/><Relationship Id="rId5" Type="http://schemas.openxmlformats.org/officeDocument/2006/relationships/hyperlink" Target="http://www.wikipedia.org/wiki/Electrical_conductivity" TargetMode="External"/><Relationship Id="rId15" Type="http://schemas.openxmlformats.org/officeDocument/2006/relationships/hyperlink" Target="http://antwrp.gsfc.nasa.gov/apod/ap010110.html" TargetMode="External"/><Relationship Id="rId10" Type="http://schemas.openxmlformats.org/officeDocument/2006/relationships/hyperlink" Target="http://antwrp.gsfc.nasa.gov/apod/ap020818.html" TargetMode="External"/><Relationship Id="rId4" Type="http://schemas.openxmlformats.org/officeDocument/2006/relationships/hyperlink" Target="http://www-istp.gsfc.nasa.gov/Education/wmfield.html" TargetMode="External"/><Relationship Id="rId9" Type="http://schemas.openxmlformats.org/officeDocument/2006/relationships/hyperlink" Target="http://www.nineplanets.org/earth.html" TargetMode="External"/><Relationship Id="rId14" Type="http://schemas.openxmlformats.org/officeDocument/2006/relationships/hyperlink" Target="http://mathworld.wolfram.com/Helix.html"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nationalparklover.com/devils_postpile.htm"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9DBC0408-1887-4F3C-B65F-07647DA30E5E}" type="slidenum">
              <a:rPr lang="en-US" smtClean="0"/>
              <a:pPr/>
              <a:t>1</a:t>
            </a:fld>
            <a:endParaRPr 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7BE0D485-5DF8-4CA0-B30A-DC06FB03B207}" type="slidenum">
              <a:rPr lang="en-US" smtClean="0"/>
              <a:pPr/>
              <a:t>10</a:t>
            </a:fld>
            <a:endParaRPr lang="en-US" smtClean="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CF71543E-CEB2-485F-A3DF-FCCCBE4245D8}" type="slidenum">
              <a:rPr lang="en-US" smtClean="0"/>
              <a:pPr/>
              <a:t>12</a:t>
            </a:fld>
            <a:endParaRPr lang="en-US"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464B3456-383C-411A-9EAC-869E29546DCB}" type="slidenum">
              <a:rPr lang="en-US" smtClean="0"/>
              <a:pPr/>
              <a:t>13</a:t>
            </a:fld>
            <a:endParaRPr lang="en-US" smtClean="0"/>
          </a:p>
        </p:txBody>
      </p:sp>
      <p:sp>
        <p:nvSpPr>
          <p:cNvPr id="112643" name="Rectangle 2"/>
          <p:cNvSpPr>
            <a:spLocks noGrp="1" noRot="1" noChangeAspect="1" noChangeArrowheads="1" noTextEdit="1"/>
          </p:cNvSpPr>
          <p:nvPr>
            <p:ph type="sldImg"/>
          </p:nvPr>
        </p:nvSpPr>
        <p:spPr>
          <a:solidFill>
            <a:srgbClr val="FFFFFF"/>
          </a:solidFill>
          <a:ln/>
        </p:spPr>
      </p:sp>
      <p:sp>
        <p:nvSpPr>
          <p:cNvPr id="112644" name="Rectangle 3"/>
          <p:cNvSpPr>
            <a:spLocks noGrp="1" noChangeArrowheads="1"/>
          </p:cNvSpPr>
          <p:nvPr>
            <p:ph type="body" idx="1"/>
          </p:nvPr>
        </p:nvSpPr>
        <p:spPr>
          <a:xfrm>
            <a:off x="974725" y="4560888"/>
            <a:ext cx="5365750" cy="4319587"/>
          </a:xfrm>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1A89B0ED-3952-4D2F-B8BB-918649F2B3EF}" type="slidenum">
              <a:rPr lang="en-US" smtClean="0"/>
              <a:pPr/>
              <a:t>14</a:t>
            </a:fld>
            <a:endParaRPr lang="en-US"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5E81BF95-A44F-4CF5-8C37-3C28E6A30B39}" type="slidenum">
              <a:rPr lang="en-US" smtClean="0"/>
              <a:pPr/>
              <a:t>15</a:t>
            </a:fld>
            <a:endParaRPr lang="en-US" smtClean="0"/>
          </a:p>
        </p:txBody>
      </p:sp>
      <p:sp>
        <p:nvSpPr>
          <p:cNvPr id="114691" name="Rectangle 2"/>
          <p:cNvSpPr>
            <a:spLocks noGrp="1" noRot="1" noChangeAspect="1" noChangeArrowheads="1" noTextEdit="1"/>
          </p:cNvSpPr>
          <p:nvPr>
            <p:ph type="sldImg"/>
          </p:nvPr>
        </p:nvSpPr>
        <p:spPr>
          <a:solidFill>
            <a:srgbClr val="FFFFFF"/>
          </a:solidFill>
          <a:ln/>
        </p:spPr>
      </p:sp>
      <p:sp>
        <p:nvSpPr>
          <p:cNvPr id="114692" name="Rectangle 3"/>
          <p:cNvSpPr>
            <a:spLocks noGrp="1" noChangeArrowheads="1"/>
          </p:cNvSpPr>
          <p:nvPr>
            <p:ph type="body" idx="1"/>
          </p:nvPr>
        </p:nvSpPr>
        <p:spPr>
          <a:solidFill>
            <a:srgbClr val="FFFFFF"/>
          </a:solidFill>
          <a:ln>
            <a:solidFill>
              <a:srgbClr val="000000"/>
            </a:solidFill>
          </a:ln>
        </p:spPr>
        <p:txBody>
          <a:bodyPr/>
          <a:lstStyle/>
          <a:p>
            <a:pPr eaLnBrk="1" hangingPunct="1">
              <a:lnSpc>
                <a:spcPct val="80000"/>
              </a:lnSpc>
            </a:pPr>
            <a:r>
              <a:rPr lang="en-US" b="1" smtClean="0"/>
              <a:t>Explanation: </a:t>
            </a:r>
            <a:r>
              <a:rPr lang="en-US" smtClean="0"/>
              <a:t>Why does the </a:t>
            </a:r>
            <a:r>
              <a:rPr lang="en-US" smtClean="0">
                <a:hlinkClick r:id="rId3"/>
              </a:rPr>
              <a:t>Earth</a:t>
            </a:r>
            <a:r>
              <a:rPr lang="en-US" smtClean="0"/>
              <a:t> have a </a:t>
            </a:r>
            <a:r>
              <a:rPr lang="en-US" smtClean="0">
                <a:hlinkClick r:id="rId4"/>
              </a:rPr>
              <a:t>magnetic field</a:t>
            </a:r>
            <a:r>
              <a:rPr lang="en-US" smtClean="0"/>
              <a:t>? The </a:t>
            </a:r>
            <a:r>
              <a:rPr lang="en-US" smtClean="0">
                <a:hlinkClick r:id="rId5"/>
              </a:rPr>
              <a:t>electrical conductivity</a:t>
            </a:r>
            <a:r>
              <a:rPr lang="en-US" smtClean="0"/>
              <a:t> of the molten </a:t>
            </a:r>
            <a:r>
              <a:rPr lang="en-US" smtClean="0">
                <a:hlinkClick r:id="rId6"/>
              </a:rPr>
              <a:t>plasma</a:t>
            </a:r>
            <a:r>
              <a:rPr lang="en-US" smtClean="0"/>
              <a:t> of the </a:t>
            </a:r>
            <a:r>
              <a:rPr lang="en-US" smtClean="0">
                <a:hlinkClick r:id="rId7"/>
              </a:rPr>
              <a:t>Earth's core</a:t>
            </a:r>
            <a:r>
              <a:rPr lang="en-US" smtClean="0"/>
              <a:t> should be able to damp the current </a:t>
            </a:r>
            <a:r>
              <a:rPr lang="en-US" smtClean="0">
                <a:hlinkClick r:id="rId8"/>
              </a:rPr>
              <a:t>magnetic field</a:t>
            </a:r>
            <a:r>
              <a:rPr lang="en-US" smtClean="0"/>
              <a:t> in only thousands of years. Yet our five billion year old </a:t>
            </a:r>
            <a:r>
              <a:rPr lang="en-US" smtClean="0">
                <a:hlinkClick r:id="rId9"/>
              </a:rPr>
              <a:t>Earth</a:t>
            </a:r>
            <a:r>
              <a:rPr lang="en-US" smtClean="0"/>
              <a:t> clearly causes magnets to point to (defined) </a:t>
            </a:r>
            <a:r>
              <a:rPr lang="en-US" smtClean="0">
                <a:hlinkClick r:id="rId10"/>
              </a:rPr>
              <a:t>north</a:t>
            </a:r>
            <a:r>
              <a:rPr lang="en-US" smtClean="0"/>
              <a:t>. The mystery is still being studied but recently thought related to motions in the Earth's liquid outer core. Specifically, as portions of the </a:t>
            </a:r>
            <a:r>
              <a:rPr lang="en-US" smtClean="0">
                <a:hlinkClick r:id="rId11"/>
              </a:rPr>
              <a:t>outer core</a:t>
            </a:r>
            <a:r>
              <a:rPr lang="en-US" smtClean="0"/>
              <a:t> cool and fall inward, oceans of the liquid </a:t>
            </a:r>
            <a:r>
              <a:rPr lang="en-US" smtClean="0">
                <a:hlinkClick r:id="rId12"/>
              </a:rPr>
              <a:t>iron</a:t>
            </a:r>
            <a:r>
              <a:rPr lang="en-US" smtClean="0"/>
              <a:t>-rich </a:t>
            </a:r>
            <a:r>
              <a:rPr lang="en-US" smtClean="0">
                <a:hlinkClick r:id="rId13"/>
              </a:rPr>
              <a:t>magma</a:t>
            </a:r>
            <a:r>
              <a:rPr lang="en-US" smtClean="0"/>
              <a:t> rise outward, forced into a </a:t>
            </a:r>
            <a:r>
              <a:rPr lang="en-US" smtClean="0">
                <a:hlinkClick r:id="rId14"/>
              </a:rPr>
              <a:t>helical</a:t>
            </a:r>
            <a:r>
              <a:rPr lang="en-US" smtClean="0"/>
              <a:t> motion by the </a:t>
            </a:r>
            <a:r>
              <a:rPr lang="en-US" smtClean="0">
                <a:hlinkClick r:id="rId15"/>
              </a:rPr>
              <a:t>spin of the Earth</a:t>
            </a:r>
            <a:r>
              <a:rPr lang="en-US" smtClean="0"/>
              <a:t>. This motion, many geologists now believe, regenerates Earth's magnetism. </a:t>
            </a:r>
            <a:r>
              <a:rPr lang="en-US" smtClean="0">
                <a:hlinkClick r:id="rId16"/>
              </a:rPr>
              <a:t>Pictured above</a:t>
            </a:r>
            <a:r>
              <a:rPr lang="en-US" smtClean="0"/>
              <a:t>, a computer simulation shows the resulting </a:t>
            </a:r>
            <a:r>
              <a:rPr lang="en-US" smtClean="0">
                <a:hlinkClick r:id="rId17"/>
              </a:rPr>
              <a:t>magnetic field</a:t>
            </a:r>
            <a:r>
              <a:rPr lang="en-US" smtClean="0"/>
              <a:t> lines out to two Earth radii, with blue lines directed inward and yellow lines directed outward. </a:t>
            </a:r>
          </a:p>
          <a:p>
            <a:pPr eaLnBrk="1" hangingPunct="1">
              <a:lnSpc>
                <a:spcPct val="80000"/>
              </a:lnSpc>
            </a:pPr>
            <a:endParaRPr lang="en-US" smtClean="0"/>
          </a:p>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CCF44F3F-0AA6-463B-95BE-70A44073CCBA}" type="slidenum">
              <a:rPr lang="en-US" smtClean="0"/>
              <a:pPr/>
              <a:t>16</a:t>
            </a:fld>
            <a:endParaRPr lang="en-US"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056E6F27-08E0-400E-B69D-DE7EF44E9B2D}" type="slidenum">
              <a:rPr lang="en-US" smtClean="0"/>
              <a:pPr/>
              <a:t>17</a:t>
            </a:fld>
            <a:endParaRPr lang="en-US" smtClean="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E9BA19EF-963E-4146-A562-7483095ED5AE}" type="slidenum">
              <a:rPr lang="en-US" smtClean="0"/>
              <a:pPr/>
              <a:t>18</a:t>
            </a:fld>
            <a:endParaRPr lang="en-US" smtClean="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endParaRPr lang="en-US" smtClean="0"/>
          </a:p>
        </p:txBody>
      </p:sp>
      <p:sp>
        <p:nvSpPr>
          <p:cNvPr id="101380" name="Slide Number Placeholder 3"/>
          <p:cNvSpPr>
            <a:spLocks noGrp="1"/>
          </p:cNvSpPr>
          <p:nvPr>
            <p:ph type="sldNum" sz="quarter" idx="5"/>
          </p:nvPr>
        </p:nvSpPr>
        <p:spPr>
          <a:noFill/>
        </p:spPr>
        <p:txBody>
          <a:bodyPr/>
          <a:lstStyle/>
          <a:p>
            <a:fld id="{A5CC5EE6-7C33-44DB-BA34-1BAAD9CE9285}" type="slidenum">
              <a:rPr lang="en-US" smtClean="0"/>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C40B7AB0-ECB7-4D7E-B416-4944DD051AA9}" type="slidenum">
              <a:rPr lang="en-US" smtClean="0"/>
              <a:pPr/>
              <a:t>21</a:t>
            </a:fld>
            <a:endParaRPr lang="en-US" smtClean="0"/>
          </a:p>
        </p:txBody>
      </p:sp>
      <p:sp>
        <p:nvSpPr>
          <p:cNvPr id="120835" name="Rectangle 2"/>
          <p:cNvSpPr>
            <a:spLocks noGrp="1" noRot="1" noChangeAspect="1" noChangeArrowheads="1" noTextEdit="1"/>
          </p:cNvSpPr>
          <p:nvPr>
            <p:ph type="sldImg"/>
          </p:nvPr>
        </p:nvSpPr>
        <p:spPr>
          <a:solidFill>
            <a:srgbClr val="FFFFFF"/>
          </a:solidFill>
          <a:ln/>
        </p:spPr>
      </p:sp>
      <p:sp>
        <p:nvSpPr>
          <p:cNvPr id="1208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5690F15B-87DF-44AA-B72F-8288761EFE50}" type="slidenum">
              <a:rPr lang="en-US" smtClean="0"/>
              <a:pPr/>
              <a:t>26</a:t>
            </a:fld>
            <a:endParaRPr lang="en-US"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B64697A3-31FA-46D0-B3F7-032105611F49}" type="slidenum">
              <a:rPr lang="en-US" smtClean="0"/>
              <a:pPr/>
              <a:t>27</a:t>
            </a:fld>
            <a:endParaRPr lang="en-US"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1BDBB2B6-79D4-46EB-8C79-49B0835BCC94}" type="slidenum">
              <a:rPr lang="en-US" smtClean="0"/>
              <a:pPr/>
              <a:t>28</a:t>
            </a:fld>
            <a:endParaRPr lang="en-US" smtClean="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64388915-2392-4313-8B80-881A84C6E560}" type="slidenum">
              <a:rPr lang="en-US" smtClean="0"/>
              <a:pPr/>
              <a:t>29</a:t>
            </a:fld>
            <a:endParaRPr lang="en-US"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541DAA69-19A5-408A-A718-E404B85A8F07}" type="slidenum">
              <a:rPr lang="en-US" smtClean="0"/>
              <a:pPr/>
              <a:t>3</a:t>
            </a:fld>
            <a:endParaRPr lang="en-US"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1026"/>
          <p:cNvSpPr>
            <a:spLocks noGrp="1" noRot="1" noChangeAspect="1" noChangeArrowheads="1" noTextEdit="1"/>
          </p:cNvSpPr>
          <p:nvPr>
            <p:ph type="sldImg"/>
          </p:nvPr>
        </p:nvSpPr>
        <p:spPr>
          <a:ln/>
        </p:spPr>
      </p:sp>
      <p:sp>
        <p:nvSpPr>
          <p:cNvPr id="134147" name="Rectangle 1027"/>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050"/>
          <p:cNvSpPr>
            <a:spLocks noGrp="1" noRot="1" noChangeAspect="1" noChangeArrowheads="1" noTextEdit="1"/>
          </p:cNvSpPr>
          <p:nvPr>
            <p:ph type="sldImg"/>
          </p:nvPr>
        </p:nvSpPr>
        <p:spPr>
          <a:ln/>
        </p:spPr>
      </p:sp>
      <p:sp>
        <p:nvSpPr>
          <p:cNvPr id="136195" name="Rectangle 2051"/>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4E72ABD4-9952-4D38-8FCF-9FC3D51D6569}" type="slidenum">
              <a:rPr lang="en-US" smtClean="0"/>
              <a:pPr/>
              <a:t>39</a:t>
            </a:fld>
            <a:endParaRPr lang="en-US" smtClean="0"/>
          </a:p>
        </p:txBody>
      </p:sp>
      <p:sp>
        <p:nvSpPr>
          <p:cNvPr id="139267" name="Rectangle 2"/>
          <p:cNvSpPr>
            <a:spLocks noGrp="1" noRot="1" noChangeAspect="1" noChangeArrowheads="1" noTextEdit="1"/>
          </p:cNvSpPr>
          <p:nvPr>
            <p:ph type="sldImg"/>
          </p:nvPr>
        </p:nvSpPr>
        <p:spPr>
          <a:solidFill>
            <a:srgbClr val="FFFFFF"/>
          </a:solidFill>
          <a:ln/>
        </p:spPr>
      </p:sp>
      <p:sp>
        <p:nvSpPr>
          <p:cNvPr id="139268" name="Rectangle 3"/>
          <p:cNvSpPr>
            <a:spLocks noGrp="1" noChangeArrowheads="1"/>
          </p:cNvSpPr>
          <p:nvPr>
            <p:ph type="body" idx="1"/>
          </p:nvPr>
        </p:nvSpPr>
        <p:spPr>
          <a:xfrm>
            <a:off x="974725" y="4560888"/>
            <a:ext cx="5365750" cy="4319587"/>
          </a:xfrm>
          <a:solidFill>
            <a:srgbClr val="FFFFFF"/>
          </a:solidFill>
          <a:ln>
            <a:solidFill>
              <a:srgbClr val="000000"/>
            </a:solidFill>
          </a:ln>
        </p:spPr>
        <p:txBody>
          <a:bodyPr/>
          <a:lstStyle/>
          <a:p>
            <a:pPr eaLnBrk="1" hangingPunct="1"/>
            <a:r>
              <a:rPr lang="en-US" b="1" smtClean="0"/>
              <a:t>Pillow basalts on the south Pacific seafloor</a:t>
            </a:r>
            <a:r>
              <a:rPr lang="en-US" smtClean="0"/>
              <a:t> -- </a:t>
            </a:r>
            <a:r>
              <a:rPr lang="en-US" i="1" smtClean="0"/>
              <a:t>Courtesy of NOAA.</a:t>
            </a:r>
            <a:r>
              <a:rPr lang="en-US" smtClean="0"/>
              <a:t> http://www.geology.sdsu.edu/how_volcanoes_work/</a:t>
            </a:r>
          </a:p>
          <a:p>
            <a:pPr eaLnBrk="1" hangingPunct="1"/>
            <a:r>
              <a:rPr lang="en-US" b="1" smtClean="0">
                <a:hlinkClick r:id="rId3"/>
              </a:rPr>
              <a:t>www.nationalparklover.com/devils_postpile.htm</a:t>
            </a:r>
            <a:r>
              <a:rPr lang="en-US" smtClean="0"/>
              <a:t> </a:t>
            </a:r>
          </a:p>
          <a:p>
            <a:pPr eaLnBrk="1" hangingPunct="1"/>
            <a:r>
              <a:rPr lang="en-US" smtClean="0"/>
              <a:t>www.mii.oeg</a:t>
            </a:r>
          </a:p>
          <a:p>
            <a:pPr eaLnBrk="1" hangingPunct="1"/>
            <a:r>
              <a:rPr lang="en-US" smtClean="0"/>
              <a:t>http://www.pitt.edu/~cejones/GeoImages/2IgneousRocks/IgneousTextures/1CoarseGrained.html</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9C8C2BAA-3D93-4F18-8F00-6A6575EB715F}" type="slidenum">
              <a:rPr lang="en-US" smtClean="0"/>
              <a:pPr/>
              <a:t>4</a:t>
            </a:fld>
            <a:endParaRPr lang="en-US"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FD2AC49C-6A6A-4E61-B3A4-23730CA2CB26}" type="slidenum">
              <a:rPr lang="en-US" smtClean="0"/>
              <a:pPr/>
              <a:t>42</a:t>
            </a:fld>
            <a:endParaRPr lang="en-US"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C4B7D90C-F54B-4D65-8AFF-5F9EE8C541F8}" type="slidenum">
              <a:rPr lang="en-US" smtClean="0"/>
              <a:pPr/>
              <a:t>43</a:t>
            </a:fld>
            <a:endParaRPr lang="en-US"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9CF940A4-3398-43B7-A480-073284CF3A1A}" type="slidenum">
              <a:rPr lang="en-US" smtClean="0"/>
              <a:pPr/>
              <a:t>44</a:t>
            </a:fld>
            <a:endParaRPr 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64E00643-8FA7-4F7F-B377-9A2B53B6FB17}" type="slidenum">
              <a:rPr lang="en-US" smtClean="0"/>
              <a:pPr/>
              <a:t>45</a:t>
            </a:fld>
            <a:endParaRPr lang="en-US" smtClean="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pPr eaLnBrk="1" hangingPunct="1"/>
            <a:r>
              <a:rPr lang="en-US" smtClean="0"/>
              <a:t>museum</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146435" name="Notes Placeholder 2"/>
          <p:cNvSpPr>
            <a:spLocks noGrp="1"/>
          </p:cNvSpPr>
          <p:nvPr>
            <p:ph type="body" idx="1"/>
          </p:nvPr>
        </p:nvSpPr>
        <p:spPr>
          <a:noFill/>
          <a:ln/>
        </p:spPr>
        <p:txBody>
          <a:bodyPr/>
          <a:lstStyle/>
          <a:p>
            <a:endParaRPr lang="en-US" smtClean="0"/>
          </a:p>
        </p:txBody>
      </p:sp>
      <p:sp>
        <p:nvSpPr>
          <p:cNvPr id="146436" name="Slide Number Placeholder 3"/>
          <p:cNvSpPr>
            <a:spLocks noGrp="1"/>
          </p:cNvSpPr>
          <p:nvPr>
            <p:ph type="sldNum" sz="quarter" idx="5"/>
          </p:nvPr>
        </p:nvSpPr>
        <p:spPr>
          <a:noFill/>
        </p:spPr>
        <p:txBody>
          <a:bodyPr/>
          <a:lstStyle/>
          <a:p>
            <a:fld id="{2405AC6A-9ACD-426F-A5DC-D22EC16EAB40}" type="slidenum">
              <a:rPr lang="en-US" smtClean="0"/>
              <a:pPr/>
              <a:t>46</a:t>
            </a:fld>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p:spPr>
        <p:txBody>
          <a:bodyPr/>
          <a:lstStyle/>
          <a:p>
            <a:endParaRPr lang="en-US" smtClean="0"/>
          </a:p>
        </p:txBody>
      </p:sp>
      <p:sp>
        <p:nvSpPr>
          <p:cNvPr id="147460" name="Slide Number Placeholder 3"/>
          <p:cNvSpPr>
            <a:spLocks noGrp="1"/>
          </p:cNvSpPr>
          <p:nvPr>
            <p:ph type="sldNum" sz="quarter" idx="5"/>
          </p:nvPr>
        </p:nvSpPr>
        <p:spPr>
          <a:noFill/>
        </p:spPr>
        <p:txBody>
          <a:bodyPr/>
          <a:lstStyle/>
          <a:p>
            <a:fld id="{49A8A745-7AC2-4B35-852D-5484C1C8F773}" type="slidenum">
              <a:rPr lang="en-US" smtClean="0"/>
              <a:pPr/>
              <a:t>47</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p:spPr>
        <p:txBody>
          <a:bodyPr/>
          <a:lstStyle/>
          <a:p>
            <a:endParaRPr lang="en-US" smtClean="0"/>
          </a:p>
        </p:txBody>
      </p:sp>
      <p:sp>
        <p:nvSpPr>
          <p:cNvPr id="148484" name="Slide Number Placeholder 3"/>
          <p:cNvSpPr>
            <a:spLocks noGrp="1"/>
          </p:cNvSpPr>
          <p:nvPr>
            <p:ph type="sldNum" sz="quarter" idx="5"/>
          </p:nvPr>
        </p:nvSpPr>
        <p:spPr>
          <a:noFill/>
        </p:spPr>
        <p:txBody>
          <a:bodyPr/>
          <a:lstStyle/>
          <a:p>
            <a:fld id="{8CA20DA4-0F5F-4267-99A3-302957CA28BF}" type="slidenum">
              <a:rPr lang="en-US" smtClean="0"/>
              <a:pPr/>
              <a:t>48</a:t>
            </a:fld>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1395066E-92AC-45B9-937D-854EF32FB4FF}" type="slidenum">
              <a:rPr lang="en-US" smtClean="0"/>
              <a:pPr/>
              <a:t>5</a:t>
            </a:fld>
            <a:endParaRPr lang="en-US"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FD4FB23B-F4C5-4340-B341-647BE15F97D3}" type="slidenum">
              <a:rPr lang="en-US" smtClean="0"/>
              <a:pPr/>
              <a:t>52</a:t>
            </a:fld>
            <a:endParaRPr lang="en-US" smtClean="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C519D12E-FA5E-4491-865B-69DD9241F45E}" type="slidenum">
              <a:rPr lang="en-US" smtClean="0"/>
              <a:pPr/>
              <a:t>53</a:t>
            </a:fld>
            <a:endParaRPr lang="en-US" smtClean="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6DECE8D4-8110-421B-8994-4AB52BD1D6D3}" type="slidenum">
              <a:rPr lang="en-US" smtClean="0"/>
              <a:pPr/>
              <a:t>54</a:t>
            </a:fld>
            <a:endParaRPr lang="en-US"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31F2926A-EA15-444C-8CD6-1CF2AF5AC809}" type="slidenum">
              <a:rPr lang="en-US" smtClean="0"/>
              <a:pPr/>
              <a:t>55</a:t>
            </a:fld>
            <a:endParaRPr lang="en-US" smtClean="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743B586E-0E74-4959-B019-7770F388C461}" type="slidenum">
              <a:rPr lang="en-US" smtClean="0"/>
              <a:pPr/>
              <a:t>56</a:t>
            </a:fld>
            <a:endParaRPr lang="en-US" smtClean="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192B9076-35D0-472F-B2FA-B5E89091FCB5}" type="slidenum">
              <a:rPr lang="en-US" smtClean="0"/>
              <a:pPr/>
              <a:t>6</a:t>
            </a:fld>
            <a:endParaRPr lang="en-US"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2954DF92-FA95-45A8-A0B1-E8EF80114237}" type="slidenum">
              <a:rPr lang="en-US" smtClean="0"/>
              <a:pPr/>
              <a:t>63</a:t>
            </a:fld>
            <a:endParaRPr lang="en-US" smtClean="0"/>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8F602B08-9C3C-468C-B885-BC7495BF3418}" type="slidenum">
              <a:rPr lang="en-US" smtClean="0"/>
              <a:pPr/>
              <a:t>64</a:t>
            </a:fld>
            <a:endParaRPr lang="en-US" smtClean="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4900112A-859D-4CD4-9310-E9B6707ECECE}" type="slidenum">
              <a:rPr lang="en-US" smtClean="0"/>
              <a:pPr/>
              <a:t>65</a:t>
            </a:fld>
            <a:endParaRPr lang="en-US" smtClean="0"/>
          </a:p>
        </p:txBody>
      </p:sp>
      <p:sp>
        <p:nvSpPr>
          <p:cNvPr id="165891" name="Rectangle 2"/>
          <p:cNvSpPr>
            <a:spLocks noGrp="1" noRot="1" noChangeAspect="1" noChangeArrowheads="1" noTextEdit="1"/>
          </p:cNvSpPr>
          <p:nvPr>
            <p:ph type="sldImg"/>
          </p:nvPr>
        </p:nvSpPr>
        <p:spPr>
          <a:xfrm>
            <a:off x="1258888" y="720725"/>
            <a:ext cx="4800600" cy="3600450"/>
          </a:xfrm>
          <a:ln/>
        </p:spPr>
      </p:sp>
      <p:sp>
        <p:nvSpPr>
          <p:cNvPr id="165892" name="Rectangle 3"/>
          <p:cNvSpPr>
            <a:spLocks noGrp="1" noChangeArrowheads="1"/>
          </p:cNvSpPr>
          <p:nvPr>
            <p:ph type="body" idx="1"/>
          </p:nvPr>
        </p:nvSpPr>
        <p:spPr>
          <a:xfrm>
            <a:off x="974725" y="4560888"/>
            <a:ext cx="5365750" cy="4319587"/>
          </a:xfrm>
          <a:noFill/>
          <a:ln/>
        </p:spPr>
        <p:txBody>
          <a:bodyPr/>
          <a:lstStyle/>
          <a:p>
            <a:pPr eaLnBrk="1" hangingPunct="1"/>
            <a:r>
              <a:rPr lang="en-US" smtClean="0"/>
              <a:t>This figure shows oceanic-oceanic convergence. Reprinted by permission from Tarbuck, E. J., and Lutgens, F. K., Earth Science, 5th Ed. (Fig. 6.11), Merrill Publishing Company, 1992.</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ADAD23B0-B7E7-444A-BF20-B340161E9A67}" type="slidenum">
              <a:rPr lang="en-US" smtClean="0"/>
              <a:pPr/>
              <a:t>67</a:t>
            </a:fld>
            <a:endParaRPr lang="en-US" smtClean="0"/>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xfrm>
            <a:off x="974725" y="4560888"/>
            <a:ext cx="5365750" cy="4319587"/>
          </a:xfrm>
          <a:noFill/>
          <a:ln/>
        </p:spPr>
        <p:txBody>
          <a:bodyPr/>
          <a:lstStyle/>
          <a:p>
            <a:pPr eaLnBrk="1" hangingPunct="1">
              <a:spcBef>
                <a:spcPct val="0"/>
              </a:spcBef>
            </a:pPr>
            <a:r>
              <a:rPr lang="en-US" sz="1800" smtClean="0">
                <a:solidFill>
                  <a:srgbClr val="FF0000"/>
                </a:solidFill>
              </a:rPr>
              <a:t>To view this animation, click “View” and then “Slide Show” on the top navigation bar.</a:t>
            </a:r>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F88857B6-C1AA-4D05-9F18-7DE74AD77BA7}" type="slidenum">
              <a:rPr lang="en-US" smtClean="0"/>
              <a:pPr/>
              <a:t>7</a:t>
            </a:fld>
            <a:endParaRPr lang="en-US"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93FBA07B-41BF-4E67-957E-A44F62091BFC}" type="slidenum">
              <a:rPr lang="en-US" smtClean="0"/>
              <a:pPr/>
              <a:t>70</a:t>
            </a:fld>
            <a:endParaRPr lang="en-US" smtClean="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11E95770-E90E-49FF-B80E-4C95FF89162A}" type="slidenum">
              <a:rPr lang="en-US" smtClean="0"/>
              <a:pPr/>
              <a:t>71</a:t>
            </a:fld>
            <a:endParaRPr lang="en-US" smtClean="0"/>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xfrm>
            <a:off x="974725" y="4560888"/>
            <a:ext cx="5365750" cy="4319587"/>
          </a:xfrm>
          <a:noFill/>
          <a:ln/>
        </p:spPr>
        <p:txBody>
          <a:bodyPr/>
          <a:lstStyle/>
          <a:p>
            <a:pPr eaLnBrk="1" hangingPunct="1">
              <a:spcBef>
                <a:spcPct val="0"/>
              </a:spcBef>
            </a:pPr>
            <a:r>
              <a:rPr lang="en-US" sz="1800" smtClean="0">
                <a:solidFill>
                  <a:srgbClr val="FF0000"/>
                </a:solidFill>
              </a:rPr>
              <a:t>To view this animation, click “View” and then “Slide Show” on the top navigation bar.</a:t>
            </a:r>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4DCD8C6B-D7A9-4342-A2B0-86321B74E8D3}" type="slidenum">
              <a:rPr lang="en-US" smtClean="0"/>
              <a:pPr/>
              <a:t>72</a:t>
            </a:fld>
            <a:endParaRPr lang="en-US" smtClean="0"/>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75055D7A-0883-4890-88D8-10517359FFDD}" type="slidenum">
              <a:rPr lang="en-US" smtClean="0"/>
              <a:pPr/>
              <a:t>73</a:t>
            </a:fld>
            <a:endParaRPr lang="en-US" smtClean="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80067AE6-F940-4F1A-9C8B-244BCB98B06E}" type="slidenum">
              <a:rPr lang="en-US" smtClean="0"/>
              <a:pPr/>
              <a:t>74</a:t>
            </a:fld>
            <a:endParaRPr lang="en-US" smtClean="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F12BF25C-90B2-47D6-9AF1-9349E1BA5D92}" type="slidenum">
              <a:rPr lang="en-US" smtClean="0"/>
              <a:pPr/>
              <a:t>75</a:t>
            </a:fld>
            <a:endParaRPr lang="en-US" smtClean="0"/>
          </a:p>
        </p:txBody>
      </p:sp>
      <p:sp>
        <p:nvSpPr>
          <p:cNvPr id="176131" name="Rectangle 2"/>
          <p:cNvSpPr>
            <a:spLocks noGrp="1" noRot="1" noChangeAspect="1" noChangeArrowheads="1" noTextEdit="1"/>
          </p:cNvSpPr>
          <p:nvPr>
            <p:ph type="sldImg"/>
          </p:nvPr>
        </p:nvSpPr>
        <p:spPr>
          <a:solidFill>
            <a:srgbClr val="FFFFFF"/>
          </a:solidFill>
          <a:ln/>
        </p:spPr>
      </p:sp>
      <p:sp>
        <p:nvSpPr>
          <p:cNvPr id="1761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0E026522-0B1F-4086-BC0B-7210F1F46335}" type="slidenum">
              <a:rPr lang="en-US" smtClean="0"/>
              <a:pPr/>
              <a:t>77</a:t>
            </a:fld>
            <a:endParaRPr lang="en-US" smtClean="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xfrm>
            <a:off x="974725" y="4560888"/>
            <a:ext cx="5365750" cy="4319587"/>
          </a:xfrm>
          <a:noFill/>
          <a:ln/>
        </p:spPr>
        <p:txBody>
          <a:bodyPr/>
          <a:lstStyle/>
          <a:p>
            <a:pPr eaLnBrk="1" hangingPunct="1">
              <a:spcBef>
                <a:spcPct val="0"/>
              </a:spcBef>
            </a:pPr>
            <a:r>
              <a:rPr lang="en-US" sz="1800" smtClean="0">
                <a:solidFill>
                  <a:srgbClr val="FF0000"/>
                </a:solidFill>
              </a:rPr>
              <a:t>To view this animation, click “View” and then “Slide Show” on the top navigation bar.</a:t>
            </a:r>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33BCB29B-6AF6-49F0-A4FF-2F575FD1B448}" type="slidenum">
              <a:rPr lang="en-US" smtClean="0"/>
              <a:pPr/>
              <a:t>81</a:t>
            </a:fld>
            <a:endParaRPr lang="en-US" smtClean="0"/>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BB2C7BDD-2CB2-435C-8F62-5C2AA5FBBE2B}" type="slidenum">
              <a:rPr lang="en-US" smtClean="0"/>
              <a:pPr/>
              <a:t>82</a:t>
            </a:fld>
            <a:endParaRPr lang="en-US" smtClean="0"/>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FA91501D-6D93-4319-9564-48D88E02426C}" type="slidenum">
              <a:rPr lang="en-US" smtClean="0"/>
              <a:pPr/>
              <a:t>83</a:t>
            </a:fld>
            <a:endParaRPr lang="en-US" smtClean="0"/>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xfrm>
            <a:off x="974725" y="4560888"/>
            <a:ext cx="5365750" cy="4319587"/>
          </a:xfrm>
          <a:noFill/>
          <a:ln/>
        </p:spPr>
        <p:txBody>
          <a:bodyPr/>
          <a:lstStyle/>
          <a:p>
            <a:pPr eaLnBrk="1" hangingPunct="1">
              <a:spcBef>
                <a:spcPct val="0"/>
              </a:spcBef>
            </a:pPr>
            <a:r>
              <a:rPr lang="en-US" sz="1800" smtClean="0">
                <a:solidFill>
                  <a:srgbClr val="FF0000"/>
                </a:solidFill>
              </a:rPr>
              <a:t>To view this animation, click “View” and then “Slide Show” on the top navigation bar.</a:t>
            </a:r>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fld id="{9BCC4657-C657-48D3-BDEF-7DB2E085237A}" type="slidenum">
              <a:rPr lang="en-US" smtClean="0"/>
              <a:pPr/>
              <a:t>84</a:t>
            </a:fld>
            <a:endParaRPr lang="en-US" smtClean="0"/>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C661A967-41C6-4B15-A0E7-3E5099DAE7CA}" type="slidenum">
              <a:rPr lang="en-US" smtClean="0"/>
              <a:pPr/>
              <a:t>85</a:t>
            </a:fld>
            <a:endParaRPr lang="en-US" smtClean="0"/>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F3F85F20-D0D5-4D81-8062-387492926FF7}" type="slidenum">
              <a:rPr lang="en-US" smtClean="0"/>
              <a:pPr/>
              <a:t>86</a:t>
            </a:fld>
            <a:endParaRPr lang="en-US" smtClean="0"/>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FE138D72-D34E-4318-AB77-ED8CF6719654}" type="slidenum">
              <a:rPr lang="en-US" smtClean="0"/>
              <a:pPr/>
              <a:t>87</a:t>
            </a:fld>
            <a:endParaRPr lang="en-US" smtClean="0"/>
          </a:p>
        </p:txBody>
      </p:sp>
      <p:sp>
        <p:nvSpPr>
          <p:cNvPr id="188419" name="Rectangle 2"/>
          <p:cNvSpPr>
            <a:spLocks noGrp="1" noRot="1" noChangeAspect="1" noChangeArrowheads="1" noTextEdit="1"/>
          </p:cNvSpPr>
          <p:nvPr>
            <p:ph type="sldImg"/>
          </p:nvPr>
        </p:nvSpPr>
        <p:spPr>
          <a:xfrm>
            <a:off x="1258888" y="720725"/>
            <a:ext cx="4800600" cy="3600450"/>
          </a:xfrm>
          <a:ln/>
        </p:spPr>
      </p:sp>
      <p:sp>
        <p:nvSpPr>
          <p:cNvPr id="188420" name="Rectangle 3"/>
          <p:cNvSpPr>
            <a:spLocks noGrp="1" noChangeArrowheads="1"/>
          </p:cNvSpPr>
          <p:nvPr>
            <p:ph type="body" idx="1"/>
          </p:nvPr>
        </p:nvSpPr>
        <p:spPr>
          <a:xfrm>
            <a:off x="974725" y="4560888"/>
            <a:ext cx="5365750" cy="4319587"/>
          </a:xfrm>
          <a:noFill/>
          <a:ln/>
        </p:spPr>
        <p:txBody>
          <a:bodyPr/>
          <a:lstStyle/>
          <a:p>
            <a:pPr eaLnBrk="1" hangingPunct="1"/>
            <a:r>
              <a:rPr lang="en-US" smtClean="0"/>
              <a:t>The chain of islands and seamounts that extends from Hawaii to the Aleutian Trench results from the movement of the Pacific Plate over the relatively stationary Hawaiian hotspot. Numbers indicate radiometric age dates in millions of years before present. After Tarbuck, E. J., and Lutgens, F. K., Earth Science, 8th Ed. (Fig. 7.24), Prentice-Hall, 1997  </a:t>
            </a:r>
          </a:p>
          <a:p>
            <a:pPr eaLnBrk="1" hangingPunct="1"/>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fld id="{C7864EBB-E02C-488E-81EA-784FF118C887}" type="slidenum">
              <a:rPr lang="en-US" smtClean="0"/>
              <a:pPr/>
              <a:t>88</a:t>
            </a:fld>
            <a:endParaRPr lang="en-US" smtClean="0"/>
          </a:p>
        </p:txBody>
      </p:sp>
      <p:sp>
        <p:nvSpPr>
          <p:cNvPr id="189443" name="Rectangle 2"/>
          <p:cNvSpPr>
            <a:spLocks noGrp="1" noRot="1" noChangeAspect="1" noChangeArrowheads="1" noTextEdit="1"/>
          </p:cNvSpPr>
          <p:nvPr>
            <p:ph type="sldImg"/>
          </p:nvPr>
        </p:nvSpPr>
        <p:spPr>
          <a:solidFill>
            <a:srgbClr val="FFFFFF"/>
          </a:solidFill>
          <a:ln/>
        </p:spPr>
      </p:sp>
      <p:sp>
        <p:nvSpPr>
          <p:cNvPr id="1894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00263E18-B610-418F-84AA-AEC003D64D40}" type="slidenum">
              <a:rPr lang="en-US" smtClean="0"/>
              <a:pPr/>
              <a:t>89</a:t>
            </a:fld>
            <a:endParaRPr lang="en-US" smtClean="0"/>
          </a:p>
        </p:txBody>
      </p:sp>
      <p:sp>
        <p:nvSpPr>
          <p:cNvPr id="190467" name="Rectangle 2"/>
          <p:cNvSpPr>
            <a:spLocks noGrp="1" noRot="1" noChangeAspect="1" noChangeArrowheads="1" noTextEdit="1"/>
          </p:cNvSpPr>
          <p:nvPr>
            <p:ph type="sldImg"/>
          </p:nvPr>
        </p:nvSpPr>
        <p:spPr>
          <a:solidFill>
            <a:srgbClr val="FFFFFF"/>
          </a:solidFill>
          <a:ln/>
        </p:spPr>
      </p:sp>
      <p:sp>
        <p:nvSpPr>
          <p:cNvPr id="1904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p>
            <a:fld id="{47200455-2569-448F-94CB-61D7150DD3C2}" type="slidenum">
              <a:rPr lang="en-US" smtClean="0"/>
              <a:pPr/>
              <a:t>90</a:t>
            </a:fld>
            <a:endParaRPr lang="en-US" smtClean="0"/>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xfrm>
            <a:off x="974725" y="4560888"/>
            <a:ext cx="5365750" cy="4319587"/>
          </a:xfrm>
          <a:noFill/>
          <a:ln/>
        </p:spPr>
        <p:txBody>
          <a:bodyPr/>
          <a:lstStyle/>
          <a:p>
            <a:pPr eaLnBrk="1" hangingPunct="1">
              <a:spcBef>
                <a:spcPct val="0"/>
              </a:spcBef>
            </a:pPr>
            <a:r>
              <a:rPr lang="en-US" sz="1800" smtClean="0">
                <a:solidFill>
                  <a:srgbClr val="FF0000"/>
                </a:solidFill>
              </a:rPr>
              <a:t>To view this animation, click “View” and then “Slide Show” on the top navigation bar.</a:t>
            </a:r>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7514C742-7D08-4DD2-B6D3-8297D840B490}" type="slidenum">
              <a:rPr lang="en-US" smtClean="0"/>
              <a:pPr/>
              <a:t>91</a:t>
            </a:fld>
            <a:endParaRPr lang="en-US" smtClean="0"/>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xfrm>
            <a:off x="974725" y="4560888"/>
            <a:ext cx="5365750" cy="4319587"/>
          </a:xfrm>
          <a:noFill/>
          <a:ln/>
        </p:spPr>
        <p:txBody>
          <a:bodyPr/>
          <a:lstStyle/>
          <a:p>
            <a:pPr eaLnBrk="1" hangingPunct="1">
              <a:spcBef>
                <a:spcPct val="0"/>
              </a:spcBef>
            </a:pPr>
            <a:r>
              <a:rPr lang="en-US" sz="1800" smtClean="0">
                <a:solidFill>
                  <a:srgbClr val="FF0000"/>
                </a:solidFill>
              </a:rPr>
              <a:t>To view this animation, click “View” and then “Slide Show” on the top navigation bar.</a:t>
            </a:r>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0B254ED8-0C12-4970-96C7-EE2FB2F92DAC}" type="slidenum">
              <a:rPr lang="en-US" smtClean="0"/>
              <a:pPr/>
              <a:t>92</a:t>
            </a:fld>
            <a:endParaRPr lang="en-US" smtClean="0"/>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1031"/>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defRPr/>
            </a:pPr>
            <a:endParaRPr lang="en-US"/>
          </a:p>
        </p:txBody>
      </p:sp>
      <p:sp>
        <p:nvSpPr>
          <p:cNvPr id="5" name="Line 1032"/>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a:defRPr/>
            </a:pPr>
            <a:endParaRPr lang="en-US"/>
          </a:p>
        </p:txBody>
      </p:sp>
      <p:sp>
        <p:nvSpPr>
          <p:cNvPr id="46082" name="Rectangle 1026"/>
          <p:cNvSpPr>
            <a:spLocks noGrp="1" noChangeArrowheads="1"/>
          </p:cNvSpPr>
          <p:nvPr>
            <p:ph type="ctrTitle"/>
          </p:nvPr>
        </p:nvSpPr>
        <p:spPr>
          <a:xfrm>
            <a:off x="914400" y="1524000"/>
            <a:ext cx="7623175" cy="1752600"/>
          </a:xfrm>
        </p:spPr>
        <p:txBody>
          <a:bodyPr/>
          <a:lstStyle>
            <a:lvl1pPr>
              <a:defRPr sz="5000"/>
            </a:lvl1pPr>
          </a:lstStyle>
          <a:p>
            <a:r>
              <a:rPr lang="en-US" altLang="en-US"/>
              <a:t>Click to edit Master title style</a:t>
            </a:r>
          </a:p>
        </p:txBody>
      </p:sp>
      <p:sp>
        <p:nvSpPr>
          <p:cNvPr id="46083" name="Rectangle 1027"/>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en-US" altLang="en-US"/>
              <a:t>Click to edit Master subtitle style</a:t>
            </a:r>
          </a:p>
        </p:txBody>
      </p:sp>
      <p:sp>
        <p:nvSpPr>
          <p:cNvPr id="6" name="Rectangle 1028"/>
          <p:cNvSpPr>
            <a:spLocks noGrp="1" noChangeArrowheads="1"/>
          </p:cNvSpPr>
          <p:nvPr>
            <p:ph type="dt" sz="half" idx="10"/>
          </p:nvPr>
        </p:nvSpPr>
        <p:spPr/>
        <p:txBody>
          <a:bodyPr/>
          <a:lstStyle>
            <a:lvl1pPr>
              <a:defRPr/>
            </a:lvl1pPr>
          </a:lstStyle>
          <a:p>
            <a:pPr>
              <a:defRPr/>
            </a:pPr>
            <a:endParaRPr lang="en-US" altLang="en-US"/>
          </a:p>
        </p:txBody>
      </p:sp>
      <p:sp>
        <p:nvSpPr>
          <p:cNvPr id="7" name="Rectangle 1029"/>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8" name="Rectangle 1030"/>
          <p:cNvSpPr>
            <a:spLocks noGrp="1" noChangeArrowheads="1"/>
          </p:cNvSpPr>
          <p:nvPr>
            <p:ph type="sldNum" sz="quarter" idx="12"/>
          </p:nvPr>
        </p:nvSpPr>
        <p:spPr/>
        <p:txBody>
          <a:bodyPr/>
          <a:lstStyle>
            <a:lvl1pPr>
              <a:defRPr b="0">
                <a:solidFill>
                  <a:schemeClr val="tx1"/>
                </a:solidFill>
              </a:defRPr>
            </a:lvl1pPr>
          </a:lstStyle>
          <a:p>
            <a:pPr>
              <a:defRPr/>
            </a:pPr>
            <a:fld id="{FE01171B-B7BF-494D-ADA8-B2B408D32AB3}" type="slidenum">
              <a:rPr lang="en-US" altLang="en-US"/>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3A03532-BE97-48CA-8CF7-75187C47468D}" type="slidenum">
              <a:rPr lang="en-US" altLang="en-US"/>
              <a:pPr>
                <a:defRPr/>
              </a:pPr>
              <a:t>‹#›</a:t>
            </a:fld>
            <a:r>
              <a:rPr lang="en-US" altLang="en-US"/>
              <a:t> / 60</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6572778-9802-4B77-8921-D64077B6FD78}" type="slidenum">
              <a:rPr lang="en-US" altLang="en-US"/>
              <a:pPr>
                <a:defRPr/>
              </a:pPr>
              <a:t>‹#›</a:t>
            </a:fld>
            <a:r>
              <a:rPr lang="en-US" altLang="en-US"/>
              <a:t> / 60</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30725"/>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8465112D-EEB2-4144-84A7-ABA45A6946C3}" type="slidenum">
              <a:rPr lang="en-US" altLang="en-US"/>
              <a:pPr>
                <a:defRPr/>
              </a:pPr>
              <a:t>‹#›</a:t>
            </a:fld>
            <a:r>
              <a:rPr lang="en-US" altLang="en-US"/>
              <a:t> / 60</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823ECB8C-F855-4207-BB92-AC07D0FFC261}" type="slidenum">
              <a:rPr lang="en-US" altLang="en-US"/>
              <a:pPr>
                <a:defRPr/>
              </a:pPr>
              <a:t>‹#›</a:t>
            </a:fld>
            <a:r>
              <a:rPr lang="en-US" altLang="en-US"/>
              <a:t> / 60</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lvl1pPr>
          </a:lstStyle>
          <a:p>
            <a:pPr>
              <a:defRPr/>
            </a:pPr>
            <a:fld id="{2E96A363-309C-4382-B2B2-6B01B3513814}" type="slidenum">
              <a:rPr lang="en-US" altLang="en-US"/>
              <a:pPr>
                <a:defRPr/>
              </a:pPr>
              <a:t>‹#›</a:t>
            </a:fld>
            <a:r>
              <a:rPr lang="en-US" altLang="en-US" dirty="0"/>
              <a:t> / </a:t>
            </a:r>
            <a:r>
              <a:rPr lang="en-US" altLang="en-US" dirty="0" smtClean="0"/>
              <a:t>92</a:t>
            </a:r>
            <a:endParaRPr lang="en-US"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C70D2FD5-E563-4D2A-9BA7-8348D9D6529C}" type="slidenum">
              <a:rPr lang="en-US" altLang="en-US"/>
              <a:pPr>
                <a:defRPr/>
              </a:pPr>
              <a:t>‹#›</a:t>
            </a:fld>
            <a:r>
              <a:rPr lang="en-US" altLang="en-US"/>
              <a:t> / 60</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3E3B6867-9FBF-4649-9D48-085DC75DBA1F}" type="slidenum">
              <a:rPr lang="en-US" altLang="en-US"/>
              <a:pPr>
                <a:defRPr/>
              </a:pPr>
              <a:t>‹#›</a:t>
            </a:fld>
            <a:r>
              <a:rPr lang="en-US" altLang="en-US"/>
              <a:t> / 60</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FCDB3F64-4B3B-431B-89D6-BC51F08B9099}" type="slidenum">
              <a:rPr lang="en-US" altLang="en-US"/>
              <a:pPr>
                <a:defRPr/>
              </a:pPr>
              <a:t>‹#›</a:t>
            </a:fld>
            <a:r>
              <a:rPr lang="en-US" altLang="en-US"/>
              <a:t> / 60</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D42D3128-8285-405B-8518-DAA878C65D92}" type="slidenum">
              <a:rPr lang="en-US" altLang="en-US"/>
              <a:pPr>
                <a:defRPr/>
              </a:pPr>
              <a:t>‹#›</a:t>
            </a:fld>
            <a:r>
              <a:rPr lang="en-US" altLang="en-US"/>
              <a:t> / 60</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94B352AD-B69B-4807-A2AC-BA7F0C96E1D2}" type="slidenum">
              <a:rPr lang="en-US" altLang="en-US"/>
              <a:pPr>
                <a:defRPr/>
              </a:pPr>
              <a:t>‹#›</a:t>
            </a:fld>
            <a:r>
              <a:rPr lang="en-US" altLang="en-US"/>
              <a:t> / 60</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p:txBody>
          <a:bodyPr/>
          <a:lstStyle>
            <a:lvl1pPr>
              <a:defRPr smtClean="0">
                <a:solidFill>
                  <a:srgbClr val="00B050"/>
                </a:solidFill>
              </a:defRPr>
            </a:lvl1pPr>
          </a:lstStyle>
          <a:p>
            <a:pPr>
              <a:defRPr/>
            </a:pPr>
            <a:fld id="{71D7CE79-70B0-4364-877F-971745A3D016}" type="slidenum">
              <a:rPr lang="en-US" altLang="en-US"/>
              <a:pPr>
                <a:defRPr/>
              </a:pPr>
              <a:t>‹#›</a:t>
            </a:fld>
            <a:r>
              <a:rPr lang="en-US" altLang="en-US"/>
              <a:t> / 60</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3AAEE65C-A8AF-46F4-9E80-45A5AA9B8509}" type="slidenum">
              <a:rPr lang="en-US" altLang="en-US"/>
              <a:pPr>
                <a:defRPr/>
              </a:pPr>
              <a:t>‹#›</a:t>
            </a:fld>
            <a:r>
              <a:rPr lang="en-US" altLang="en-US"/>
              <a:t> / 60</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0C7F5619-16B5-4944-9B1F-27A454DE6871}" type="slidenum">
              <a:rPr lang="en-US" altLang="en-US"/>
              <a:pPr>
                <a:defRPr/>
              </a:pPr>
              <a:t>‹#›</a:t>
            </a:fld>
            <a:r>
              <a:rPr lang="en-US" altLang="en-US"/>
              <a:t> / 60</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7171"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5060"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mj-lt"/>
              </a:defRPr>
            </a:lvl1pPr>
          </a:lstStyle>
          <a:p>
            <a:pPr>
              <a:defRPr/>
            </a:pPr>
            <a:endParaRPr lang="en-US" altLang="en-US"/>
          </a:p>
        </p:txBody>
      </p:sp>
      <p:sp>
        <p:nvSpPr>
          <p:cNvPr id="450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mj-lt"/>
              </a:defRPr>
            </a:lvl1pPr>
          </a:lstStyle>
          <a:p>
            <a:pPr>
              <a:defRPr/>
            </a:pPr>
            <a:endParaRPr lang="en-US" altLang="en-US"/>
          </a:p>
        </p:txBody>
      </p:sp>
      <p:sp>
        <p:nvSpPr>
          <p:cNvPr id="45062"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a:solidFill>
                  <a:srgbClr val="FF3300"/>
                </a:solidFill>
                <a:latin typeface="+mj-lt"/>
              </a:defRPr>
            </a:lvl1pPr>
          </a:lstStyle>
          <a:p>
            <a:pPr>
              <a:defRPr/>
            </a:pPr>
            <a:fld id="{83666895-525F-47A8-8EF7-25CBADFAB7F1}" type="slidenum">
              <a:rPr lang="en-US" altLang="en-US"/>
              <a:pPr>
                <a:defRPr/>
              </a:pPr>
              <a:t>‹#›</a:t>
            </a:fld>
            <a:r>
              <a:rPr lang="en-US" altLang="en-US"/>
              <a:t> / 60</a:t>
            </a:r>
          </a:p>
        </p:txBody>
      </p:sp>
      <p:sp>
        <p:nvSpPr>
          <p:cNvPr id="45063"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a:defRPr/>
            </a:pPr>
            <a:endParaRPr lang="en-US"/>
          </a:p>
        </p:txBody>
      </p:sp>
      <p:sp>
        <p:nvSpPr>
          <p:cNvPr id="45064"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727" r:id="rId1"/>
    <p:sldLayoutId id="2147483716" r:id="rId2"/>
    <p:sldLayoutId id="2147483717" r:id="rId3"/>
    <p:sldLayoutId id="2147483718" r:id="rId4"/>
    <p:sldLayoutId id="2147483719" r:id="rId5"/>
    <p:sldLayoutId id="2147483720" r:id="rId6"/>
    <p:sldLayoutId id="2147483728" r:id="rId7"/>
    <p:sldLayoutId id="2147483721" r:id="rId8"/>
    <p:sldLayoutId id="2147483722" r:id="rId9"/>
    <p:sldLayoutId id="2147483723" r:id="rId10"/>
    <p:sldLayoutId id="2147483724" r:id="rId11"/>
    <p:sldLayoutId id="2147483725" r:id="rId12"/>
    <p:sldLayoutId id="2147483726" r:id="rId13"/>
    <p:sldLayoutId id="2147483729" r:id="rId14"/>
  </p:sldLayoutIdLst>
  <p:timing>
    <p:tnLst>
      <p:par>
        <p:cTn id="1" dur="indefinite" restart="never" nodeType="tmRoot"/>
      </p:par>
    </p:tnLst>
  </p:timing>
  <p:hf hdr="0" ftr="0" dt="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www.tony5m17h.net/coreLDCol.html"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dsc.discovery.com/news/2006/11/15/flip_pla.html"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hyperlink" Target="http://www.es.ucsc.edu/" TargetMode="External"/><Relationship Id="rId4" Type="http://schemas.openxmlformats.org/officeDocument/2006/relationships/hyperlink" Target="http://www.es.ucsc.edu/~glatz/index.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hyperlink" Target="http://laueruptions.blogspot.com/" TargetMode="Externa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hyperlink" Target="http://laueruptions.blogspot.com/2009/05/we-thought-wed-seen-it-all.html"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laueruptions.blogspot.com/" TargetMode="External"/><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image" Target="../media/image46.jpeg"/><Relationship Id="rId4" Type="http://schemas.openxmlformats.org/officeDocument/2006/relationships/hyperlink" Target="http://laueruptions.blogspot.com/2009/05/we-thought-wed-seen-it-all.html"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laueruptions.blogspot.com/" TargetMode="External"/><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47.jpeg"/><Relationship Id="rId4" Type="http://schemas.openxmlformats.org/officeDocument/2006/relationships/hyperlink" Target="http://laueruptions.blogspot.com/2009/05/we-thought-wed-seen-it-all.html"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hyperlink" Target="http://news.nationalgeographic.com/news/bigphotos/4668941.html"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www.dailymail.co.uk/sciencetech/article-1385589/The-growing-gap-Eurasia-North-American-tectonic-plates.html" TargetMode="External"/><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hyperlink" Target="http://www.dailymail.co.uk/sciencetech/article-1385589/The-growing-gap-Eurasia-North-American-tectonic-plates.html"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hyperlink" Target="http://www.dailymail.co.uk/sciencetech/article-1385589/The-growing-gap-Eurasia-North-American-tectonic-plates.html"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70.jpeg"/></Relationships>
</file>

<file path=ppt/slides/_rels/slide6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hyperlink" Target="../Animations/TectonicVolcanicppt.html"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6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ontrol" Target="../activeX/activeX1.xml"/><Relationship Id="rId1" Type="http://schemas.openxmlformats.org/officeDocument/2006/relationships/vmlDrawing" Target="../drawings/vmlDrawing2.vml"/><Relationship Id="rId5" Type="http://schemas.openxmlformats.org/officeDocument/2006/relationships/hyperlink" Target="../Animations/ConvergentMarginppt.html" TargetMode="External"/><Relationship Id="rId4"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hyperlink" Target="../Animations/TransformFaultsV2ppt.html"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1.xml"/><Relationship Id="rId1" Type="http://schemas.openxmlformats.org/officeDocument/2006/relationships/slideLayout" Target="../slideLayouts/slideLayout7.xml"/><Relationship Id="rId5" Type="http://schemas.openxmlformats.org/officeDocument/2006/relationships/hyperlink" Target="19592_Siqueiros2.mov" TargetMode="External"/><Relationship Id="rId4" Type="http://schemas.openxmlformats.org/officeDocument/2006/relationships/hyperlink" Target="http://www.whoi.edu/oceanus/viewImage.do?id=49514&amp;aid=29566" TargetMode="Externa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ontrol" Target="../activeX/activeX2.xml"/><Relationship Id="rId1" Type="http://schemas.openxmlformats.org/officeDocument/2006/relationships/vmlDrawing" Target="../drawings/vmlDrawing4.vml"/><Relationship Id="rId5" Type="http://schemas.openxmlformats.org/officeDocument/2006/relationships/hyperlink" Target="../Animations/HotSpotppt.html" TargetMode="External"/><Relationship Id="rId4"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geology.com/articles/mohorovicic-discontinuity.shtml" TargetMode="Externa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ontrol" Target="../activeX/activeX3.xml"/><Relationship Id="rId1" Type="http://schemas.openxmlformats.org/officeDocument/2006/relationships/vmlDrawing" Target="../drawings/vmlDrawing5.vml"/><Relationship Id="rId5" Type="http://schemas.openxmlformats.org/officeDocument/2006/relationships/hyperlink" Target="../Animations/PlateMotionppt.html" TargetMode="External"/><Relationship Id="rId4"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ontrol" Target="../activeX/activeX4.xml"/><Relationship Id="rId1" Type="http://schemas.openxmlformats.org/officeDocument/2006/relationships/vmlDrawing" Target="../drawings/vmlDrawing6.vml"/><Relationship Id="rId5" Type="http://schemas.openxmlformats.org/officeDocument/2006/relationships/hyperlink" Target="../Animations/PlateMoTimeppt.html" TargetMode="External"/><Relationship Id="rId4"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30"/>
          <p:cNvSpPr>
            <a:spLocks noGrp="1" noChangeArrowheads="1"/>
          </p:cNvSpPr>
          <p:nvPr>
            <p:ph type="sldNum" sz="quarter" idx="12"/>
          </p:nvPr>
        </p:nvSpPr>
        <p:spPr/>
        <p:txBody>
          <a:bodyPr/>
          <a:lstStyle/>
          <a:p>
            <a:pPr>
              <a:defRPr/>
            </a:pPr>
            <a:fld id="{885E7173-A54B-4B9D-A7CF-8229E01A2DB3}" type="slidenum">
              <a:rPr lang="en-US" altLang="en-US"/>
              <a:pPr>
                <a:defRPr/>
              </a:pPr>
              <a:t>1</a:t>
            </a:fld>
            <a:endParaRPr lang="en-US" altLang="en-US"/>
          </a:p>
        </p:txBody>
      </p:sp>
      <p:sp>
        <p:nvSpPr>
          <p:cNvPr id="11267" name="Rectangle 2"/>
          <p:cNvSpPr>
            <a:spLocks noGrp="1" noChangeArrowheads="1"/>
          </p:cNvSpPr>
          <p:nvPr>
            <p:ph type="ctrTitle"/>
          </p:nvPr>
        </p:nvSpPr>
        <p:spPr>
          <a:xfrm>
            <a:off x="914400" y="1709738"/>
            <a:ext cx="7623175" cy="1362075"/>
          </a:xfrm>
        </p:spPr>
        <p:txBody>
          <a:bodyPr/>
          <a:lstStyle/>
          <a:p>
            <a:pPr algn="ctr" eaLnBrk="1" hangingPunct="1"/>
            <a:r>
              <a:rPr lang="en-US" smtClean="0"/>
              <a:t>Plate Tectonics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FG17_06"/>
          <p:cNvPicPr>
            <a:picLocks noChangeAspect="1" noChangeArrowheads="1"/>
          </p:cNvPicPr>
          <p:nvPr/>
        </p:nvPicPr>
        <p:blipFill>
          <a:blip r:embed="rId3"/>
          <a:srcRect/>
          <a:stretch>
            <a:fillRect/>
          </a:stretch>
        </p:blipFill>
        <p:spPr bwMode="auto">
          <a:xfrm>
            <a:off x="4843463" y="1236663"/>
            <a:ext cx="4224337" cy="4402137"/>
          </a:xfrm>
          <a:prstGeom prst="rect">
            <a:avLst/>
          </a:prstGeom>
          <a:noFill/>
          <a:ln w="9525">
            <a:noFill/>
            <a:miter lim="800000"/>
            <a:headEnd/>
            <a:tailEnd/>
          </a:ln>
        </p:spPr>
      </p:pic>
      <p:sp>
        <p:nvSpPr>
          <p:cNvPr id="20483" name="Rectangle 5"/>
          <p:cNvSpPr>
            <a:spLocks noGrp="1" noChangeArrowheads="1"/>
          </p:cNvSpPr>
          <p:nvPr>
            <p:ph type="title"/>
          </p:nvPr>
        </p:nvSpPr>
        <p:spPr/>
        <p:txBody>
          <a:bodyPr/>
          <a:lstStyle/>
          <a:p>
            <a:r>
              <a:rPr lang="en-US" smtClean="0"/>
              <a:t>The Mantle</a:t>
            </a:r>
          </a:p>
        </p:txBody>
      </p:sp>
      <p:sp>
        <p:nvSpPr>
          <p:cNvPr id="20484" name="Rectangle 6"/>
          <p:cNvSpPr>
            <a:spLocks noGrp="1" noChangeArrowheads="1"/>
          </p:cNvSpPr>
          <p:nvPr>
            <p:ph type="body" idx="1"/>
          </p:nvPr>
        </p:nvSpPr>
        <p:spPr/>
        <p:txBody>
          <a:bodyPr/>
          <a:lstStyle/>
          <a:p>
            <a:r>
              <a:rPr lang="en-US" sz="2800" smtClean="0"/>
              <a:t>Contains 82% of Earth’s </a:t>
            </a:r>
            <a:br>
              <a:rPr lang="en-US" sz="2800" smtClean="0"/>
            </a:br>
            <a:r>
              <a:rPr lang="en-US" sz="2800" smtClean="0"/>
              <a:t>volume </a:t>
            </a:r>
          </a:p>
          <a:p>
            <a:r>
              <a:rPr lang="en-US" sz="2800" smtClean="0"/>
              <a:t>2,925 km thick. </a:t>
            </a:r>
          </a:p>
          <a:p>
            <a:r>
              <a:rPr lang="en-US" sz="2800" smtClean="0"/>
              <a:t>Composition is the </a:t>
            </a:r>
            <a:br>
              <a:rPr lang="en-US" sz="2800" smtClean="0"/>
            </a:br>
            <a:r>
              <a:rPr lang="en-US" sz="2800" smtClean="0"/>
              <a:t>ultramafic rock peridotite.</a:t>
            </a:r>
          </a:p>
          <a:p>
            <a:r>
              <a:rPr lang="en-US" sz="2800" smtClean="0"/>
              <a:t>Solid, rocky layer, below </a:t>
            </a:r>
            <a:br>
              <a:rPr lang="en-US" sz="2800" smtClean="0"/>
            </a:br>
            <a:r>
              <a:rPr lang="en-US" sz="2800" smtClean="0"/>
              <a:t>~24 -150 km, the rock is hot </a:t>
            </a:r>
            <a:br>
              <a:rPr lang="en-US" sz="2800" smtClean="0"/>
            </a:br>
            <a:r>
              <a:rPr lang="en-US" sz="2800" smtClean="0"/>
              <a:t>enough to flow. </a:t>
            </a:r>
            <a:endParaRPr lang="en-US" sz="1400" smtClean="0"/>
          </a:p>
          <a:p>
            <a:endParaRPr lang="en-US" sz="1400" smtClean="0"/>
          </a:p>
          <a:p>
            <a:r>
              <a:rPr lang="en-US" sz="2800" smtClean="0"/>
              <a:t>It convects: hot mantle rises, cold mantle sinks. </a:t>
            </a:r>
          </a:p>
          <a:p>
            <a:pPr lvl="1"/>
            <a:endParaRPr lang="en-US" sz="2400" smtClean="0"/>
          </a:p>
        </p:txBody>
      </p:sp>
      <p:sp>
        <p:nvSpPr>
          <p:cNvPr id="7" name="Slide Number Placeholder 5"/>
          <p:cNvSpPr>
            <a:spLocks noGrp="1"/>
          </p:cNvSpPr>
          <p:nvPr>
            <p:ph type="sldNum" sz="quarter" idx="12"/>
          </p:nvPr>
        </p:nvSpPr>
        <p:spPr/>
        <p:txBody>
          <a:bodyPr/>
          <a:lstStyle/>
          <a:p>
            <a:pPr>
              <a:defRPr/>
            </a:pPr>
            <a:fld id="{78329C76-BB9D-4FEB-8ACE-E191D841833C}" type="slidenum">
              <a:rPr lang="en-US" altLang="en-US" smtClean="0"/>
              <a:pPr>
                <a:defRPr/>
              </a:pPr>
              <a:t>10</a:t>
            </a:fld>
            <a:r>
              <a:rPr lang="en-US" altLang="en-US" dirty="0" smtClean="0"/>
              <a:t> / 24</a:t>
            </a:r>
            <a:endParaRPr lang="en-US" alt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3"/>
          <p:cNvPicPr>
            <a:picLocks noChangeAspect="1" noChangeArrowheads="1"/>
          </p:cNvPicPr>
          <p:nvPr/>
        </p:nvPicPr>
        <p:blipFill>
          <a:blip r:embed="rId3"/>
          <a:srcRect/>
          <a:stretch>
            <a:fillRect/>
          </a:stretch>
        </p:blipFill>
        <p:spPr bwMode="auto">
          <a:xfrm>
            <a:off x="190500" y="4038600"/>
            <a:ext cx="8724900" cy="2586038"/>
          </a:xfrm>
          <a:prstGeom prst="rect">
            <a:avLst/>
          </a:prstGeom>
          <a:noFill/>
          <a:ln w="9525">
            <a:noFill/>
            <a:miter lim="800000"/>
            <a:headEnd/>
            <a:tailEnd/>
          </a:ln>
        </p:spPr>
      </p:pic>
      <p:sp>
        <p:nvSpPr>
          <p:cNvPr id="21507" name="Rectangle 36"/>
          <p:cNvSpPr>
            <a:spLocks noGrp="1" noChangeArrowheads="1"/>
          </p:cNvSpPr>
          <p:nvPr>
            <p:ph type="title"/>
          </p:nvPr>
        </p:nvSpPr>
        <p:spPr/>
        <p:txBody>
          <a:bodyPr/>
          <a:lstStyle/>
          <a:p>
            <a:r>
              <a:rPr lang="en-US" smtClean="0"/>
              <a:t>The Mantle</a:t>
            </a:r>
          </a:p>
        </p:txBody>
      </p:sp>
      <p:sp>
        <p:nvSpPr>
          <p:cNvPr id="21508" name="Rectangle 37"/>
          <p:cNvSpPr>
            <a:spLocks noGrp="1" noChangeArrowheads="1"/>
          </p:cNvSpPr>
          <p:nvPr>
            <p:ph idx="1"/>
          </p:nvPr>
        </p:nvSpPr>
        <p:spPr/>
        <p:txBody>
          <a:bodyPr/>
          <a:lstStyle/>
          <a:p>
            <a:r>
              <a:rPr lang="en-US" smtClean="0"/>
              <a:t>Three subdivisions: </a:t>
            </a:r>
          </a:p>
          <a:p>
            <a:pPr lvl="1"/>
            <a:r>
              <a:rPr lang="en-US" smtClean="0"/>
              <a:t>Upper = Asthenosphere</a:t>
            </a:r>
          </a:p>
          <a:p>
            <a:pPr lvl="1"/>
            <a:r>
              <a:rPr lang="en-US" smtClean="0"/>
              <a:t>Transitional</a:t>
            </a:r>
          </a:p>
          <a:p>
            <a:pPr lvl="1"/>
            <a:r>
              <a:rPr lang="en-US" smtClean="0"/>
              <a:t>and lower = Mesosphere.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C46BC7EB-0CA8-4DF0-B0A7-A9931FDE148D}" type="slidenum">
              <a:rPr lang="en-US" altLang="en-US"/>
              <a:pPr>
                <a:defRPr/>
              </a:pPr>
              <a:t>12</a:t>
            </a:fld>
            <a:r>
              <a:rPr lang="en-US" altLang="en-US" dirty="0"/>
              <a:t> / </a:t>
            </a:r>
            <a:r>
              <a:rPr lang="en-US" altLang="en-US" dirty="0" smtClean="0"/>
              <a:t>92</a:t>
            </a:r>
            <a:endParaRPr lang="en-US" altLang="en-US" dirty="0"/>
          </a:p>
        </p:txBody>
      </p:sp>
      <p:sp>
        <p:nvSpPr>
          <p:cNvPr id="22531" name="Rectangle 6"/>
          <p:cNvSpPr>
            <a:spLocks noGrp="1" noChangeArrowheads="1"/>
          </p:cNvSpPr>
          <p:nvPr>
            <p:ph type="title"/>
          </p:nvPr>
        </p:nvSpPr>
        <p:spPr/>
        <p:txBody>
          <a:bodyPr/>
          <a:lstStyle/>
          <a:p>
            <a:pPr eaLnBrk="1" hangingPunct="1"/>
            <a:r>
              <a:rPr lang="en-US" smtClean="0"/>
              <a:t>Structure of the Earth</a:t>
            </a:r>
          </a:p>
        </p:txBody>
      </p:sp>
      <p:sp>
        <p:nvSpPr>
          <p:cNvPr id="22532" name="Rectangle 7"/>
          <p:cNvSpPr>
            <a:spLocks noGrp="1" noChangeArrowheads="1"/>
          </p:cNvSpPr>
          <p:nvPr>
            <p:ph type="body" idx="1"/>
          </p:nvPr>
        </p:nvSpPr>
        <p:spPr>
          <a:xfrm>
            <a:off x="457200" y="1600200"/>
            <a:ext cx="4419600" cy="4530725"/>
          </a:xfrm>
        </p:spPr>
        <p:txBody>
          <a:bodyPr/>
          <a:lstStyle/>
          <a:p>
            <a:pPr eaLnBrk="1" hangingPunct="1"/>
            <a:r>
              <a:rPr lang="en-US" smtClean="0"/>
              <a:t>Core</a:t>
            </a:r>
          </a:p>
          <a:p>
            <a:pPr lvl="1" eaLnBrk="1" hangingPunct="1"/>
            <a:r>
              <a:rPr lang="en-US" smtClean="0"/>
              <a:t>Larger than the planet Mars </a:t>
            </a:r>
          </a:p>
          <a:p>
            <a:pPr lvl="1" eaLnBrk="1" hangingPunct="1"/>
            <a:r>
              <a:rPr lang="en-US" smtClean="0"/>
              <a:t>Mostly iron with some nickel</a:t>
            </a:r>
          </a:p>
          <a:p>
            <a:pPr lvl="2" eaLnBrk="1" hangingPunct="1"/>
            <a:r>
              <a:rPr lang="en-US" smtClean="0"/>
              <a:t>Average density is nearly 11 g/cm3</a:t>
            </a:r>
          </a:p>
          <a:p>
            <a:pPr lvl="1" eaLnBrk="1" hangingPunct="1"/>
            <a:r>
              <a:rPr lang="en-US" smtClean="0"/>
              <a:t>Two parts</a:t>
            </a:r>
          </a:p>
          <a:p>
            <a:pPr lvl="2" eaLnBrk="1" hangingPunct="1"/>
            <a:r>
              <a:rPr lang="en-US" smtClean="0"/>
              <a:t>Outer core - liquid</a:t>
            </a:r>
          </a:p>
          <a:p>
            <a:pPr lvl="2" eaLnBrk="1" hangingPunct="1"/>
            <a:r>
              <a:rPr lang="en-US" smtClean="0"/>
              <a:t>Inner core  - solid</a:t>
            </a:r>
          </a:p>
        </p:txBody>
      </p:sp>
      <p:pic>
        <p:nvPicPr>
          <p:cNvPr id="22533" name="Picture 5" descr="FG17_06"/>
          <p:cNvPicPr>
            <a:picLocks noChangeAspect="1" noChangeArrowheads="1"/>
          </p:cNvPicPr>
          <p:nvPr/>
        </p:nvPicPr>
        <p:blipFill>
          <a:blip r:embed="rId3"/>
          <a:srcRect/>
          <a:stretch>
            <a:fillRect/>
          </a:stretch>
        </p:blipFill>
        <p:spPr bwMode="auto">
          <a:xfrm>
            <a:off x="4843463" y="1236663"/>
            <a:ext cx="4224337" cy="44021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349EBE22-6AD4-4FB9-AE77-1081DFE7D6B5}" type="slidenum">
              <a:rPr lang="en-US" altLang="en-US"/>
              <a:pPr>
                <a:defRPr/>
              </a:pPr>
              <a:t>13</a:t>
            </a:fld>
            <a:r>
              <a:rPr lang="en-US" altLang="en-US" dirty="0"/>
              <a:t> / </a:t>
            </a:r>
            <a:r>
              <a:rPr lang="en-US" altLang="en-US" dirty="0" smtClean="0"/>
              <a:t>92</a:t>
            </a:r>
            <a:endParaRPr lang="en-US" altLang="en-US" dirty="0"/>
          </a:p>
        </p:txBody>
      </p:sp>
      <p:sp>
        <p:nvSpPr>
          <p:cNvPr id="23555" name="Rectangle 2"/>
          <p:cNvSpPr>
            <a:spLocks noGrp="1" noChangeArrowheads="1"/>
          </p:cNvSpPr>
          <p:nvPr>
            <p:ph type="title"/>
          </p:nvPr>
        </p:nvSpPr>
        <p:spPr/>
        <p:txBody>
          <a:bodyPr/>
          <a:lstStyle/>
          <a:p>
            <a:pPr eaLnBrk="1" hangingPunct="1"/>
            <a:r>
              <a:rPr lang="en-US" smtClean="0"/>
              <a:t>Structure of the Earth</a:t>
            </a:r>
          </a:p>
        </p:txBody>
      </p:sp>
      <p:sp>
        <p:nvSpPr>
          <p:cNvPr id="23556" name="Rectangle 3"/>
          <p:cNvSpPr>
            <a:spLocks noGrp="1" noChangeArrowheads="1"/>
          </p:cNvSpPr>
          <p:nvPr>
            <p:ph type="body" idx="1"/>
          </p:nvPr>
        </p:nvSpPr>
        <p:spPr>
          <a:xfrm>
            <a:off x="457200" y="1600200"/>
            <a:ext cx="4114800" cy="4800600"/>
          </a:xfrm>
        </p:spPr>
        <p:txBody>
          <a:bodyPr/>
          <a:lstStyle/>
          <a:p>
            <a:pPr eaLnBrk="1" hangingPunct="1"/>
            <a:r>
              <a:rPr lang="en-US" smtClean="0"/>
              <a:t>Core</a:t>
            </a:r>
          </a:p>
          <a:p>
            <a:pPr lvl="1" eaLnBrk="1" hangingPunct="1"/>
            <a:r>
              <a:rPr lang="en-US" smtClean="0"/>
              <a:t>Responsible for Earth’s magnetic field</a:t>
            </a:r>
          </a:p>
          <a:p>
            <a:pPr lvl="2" eaLnBrk="1" hangingPunct="1"/>
            <a:r>
              <a:rPr lang="en-US" smtClean="0"/>
              <a:t>Made of material that conducts electricity</a:t>
            </a:r>
          </a:p>
          <a:p>
            <a:pPr lvl="2" eaLnBrk="1" hangingPunct="1"/>
            <a:r>
              <a:rPr lang="en-US" smtClean="0"/>
              <a:t>Core is mobile</a:t>
            </a:r>
          </a:p>
          <a:p>
            <a:pPr lvl="2" eaLnBrk="1" hangingPunct="1"/>
            <a:endParaRPr lang="en-US" smtClean="0"/>
          </a:p>
          <a:p>
            <a:pPr lvl="1" eaLnBrk="1" hangingPunct="1"/>
            <a:r>
              <a:rPr lang="en-US" smtClean="0"/>
              <a:t>Very hot </a:t>
            </a:r>
          </a:p>
          <a:p>
            <a:pPr lvl="2" eaLnBrk="1" hangingPunct="1"/>
            <a:r>
              <a:rPr lang="en-US" smtClean="0"/>
              <a:t>3,950 Kelvin</a:t>
            </a:r>
          </a:p>
          <a:p>
            <a:pPr lvl="2" eaLnBrk="1" hangingPunct="1"/>
            <a:r>
              <a:rPr lang="en-US" smtClean="0"/>
              <a:t>6,650</a:t>
            </a:r>
            <a:r>
              <a:rPr lang="en-US" smtClean="0">
                <a:cs typeface="Arial" pitchFamily="34" charset="0"/>
              </a:rPr>
              <a:t>º F / </a:t>
            </a:r>
            <a:r>
              <a:rPr lang="en-US" smtClean="0"/>
              <a:t>3,677</a:t>
            </a:r>
            <a:r>
              <a:rPr lang="en-US" smtClean="0">
                <a:cs typeface="Arial" pitchFamily="34" charset="0"/>
              </a:rPr>
              <a:t>º</a:t>
            </a:r>
            <a:r>
              <a:rPr lang="en-US" smtClean="0"/>
              <a:t> C</a:t>
            </a:r>
          </a:p>
        </p:txBody>
      </p:sp>
      <p:pic>
        <p:nvPicPr>
          <p:cNvPr id="23557" name="Picture 4" descr="corerotate"/>
          <p:cNvPicPr>
            <a:picLocks noChangeAspect="1" noChangeArrowheads="1"/>
          </p:cNvPicPr>
          <p:nvPr/>
        </p:nvPicPr>
        <p:blipFill>
          <a:blip r:embed="rId3"/>
          <a:srcRect/>
          <a:stretch>
            <a:fillRect/>
          </a:stretch>
        </p:blipFill>
        <p:spPr bwMode="auto">
          <a:xfrm>
            <a:off x="5029200" y="1600200"/>
            <a:ext cx="3886200" cy="2914650"/>
          </a:xfrm>
          <a:prstGeom prst="rect">
            <a:avLst/>
          </a:prstGeom>
          <a:noFill/>
          <a:ln w="9525">
            <a:noFill/>
            <a:miter lim="800000"/>
            <a:headEnd/>
            <a:tailEnd/>
          </a:ln>
        </p:spPr>
      </p:pic>
      <p:sp>
        <p:nvSpPr>
          <p:cNvPr id="23558" name="Text Box 5"/>
          <p:cNvSpPr txBox="1">
            <a:spLocks noChangeArrowheads="1"/>
          </p:cNvSpPr>
          <p:nvPr/>
        </p:nvSpPr>
        <p:spPr bwMode="auto">
          <a:xfrm>
            <a:off x="6477000" y="4595813"/>
            <a:ext cx="827088" cy="336550"/>
          </a:xfrm>
          <a:prstGeom prst="rect">
            <a:avLst/>
          </a:prstGeom>
          <a:noFill/>
          <a:ln w="9525">
            <a:noFill/>
            <a:miter lim="800000"/>
            <a:headEnd/>
            <a:tailEnd/>
          </a:ln>
        </p:spPr>
        <p:txBody>
          <a:bodyPr wrap="none">
            <a:spAutoFit/>
          </a:bodyPr>
          <a:lstStyle/>
          <a:p>
            <a:r>
              <a:rPr lang="en-US" sz="1600">
                <a:hlinkClick r:id="rId4"/>
              </a:rPr>
              <a:t>Source</a:t>
            </a:r>
            <a:endParaRPr lang="en-US" sz="160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0BE9AE96-169F-4B8B-884C-1278D259408D}" type="slidenum">
              <a:rPr lang="en-US" altLang="en-US"/>
              <a:pPr>
                <a:defRPr/>
              </a:pPr>
              <a:t>14</a:t>
            </a:fld>
            <a:r>
              <a:rPr lang="en-US" altLang="en-US" dirty="0"/>
              <a:t> / </a:t>
            </a:r>
            <a:r>
              <a:rPr lang="en-US" altLang="en-US" dirty="0" smtClean="0"/>
              <a:t>92</a:t>
            </a:r>
            <a:endParaRPr lang="en-US" altLang="en-US" dirty="0"/>
          </a:p>
        </p:txBody>
      </p:sp>
      <p:sp>
        <p:nvSpPr>
          <p:cNvPr id="24579" name="Rectangle 2"/>
          <p:cNvSpPr>
            <a:spLocks noGrp="1" noChangeArrowheads="1"/>
          </p:cNvSpPr>
          <p:nvPr>
            <p:ph type="title"/>
          </p:nvPr>
        </p:nvSpPr>
        <p:spPr/>
        <p:txBody>
          <a:bodyPr/>
          <a:lstStyle/>
          <a:p>
            <a:pPr eaLnBrk="1" hangingPunct="1"/>
            <a:r>
              <a:rPr lang="en-US" smtClean="0"/>
              <a:t>Magnetic Reversals</a:t>
            </a:r>
          </a:p>
        </p:txBody>
      </p:sp>
      <p:sp>
        <p:nvSpPr>
          <p:cNvPr id="24580" name="Rectangle 3"/>
          <p:cNvSpPr>
            <a:spLocks noGrp="1" noChangeArrowheads="1"/>
          </p:cNvSpPr>
          <p:nvPr>
            <p:ph type="body" idx="1"/>
          </p:nvPr>
        </p:nvSpPr>
        <p:spPr/>
        <p:txBody>
          <a:bodyPr/>
          <a:lstStyle/>
          <a:p>
            <a:pPr eaLnBrk="1" hangingPunct="1"/>
            <a:r>
              <a:rPr lang="en-US" smtClean="0"/>
              <a:t>Reversal rate varies wildly</a:t>
            </a:r>
          </a:p>
          <a:p>
            <a:pPr lvl="1" eaLnBrk="1" hangingPunct="1"/>
            <a:r>
              <a:rPr lang="en-US" smtClean="0"/>
              <a:t>Last 10 – 20 million years = average rate of </a:t>
            </a:r>
            <a:br>
              <a:rPr lang="en-US" smtClean="0"/>
            </a:br>
            <a:r>
              <a:rPr lang="en-US" smtClean="0"/>
              <a:t>5 times/million years</a:t>
            </a:r>
          </a:p>
          <a:p>
            <a:pPr lvl="1" eaLnBrk="1" hangingPunct="1"/>
            <a:r>
              <a:rPr lang="en-US" smtClean="0"/>
              <a:t>Cretaceous Normal Synchron (84 – 125 million years ago) = only flipped once or twice</a:t>
            </a:r>
          </a:p>
          <a:p>
            <a:pPr eaLnBrk="1" hangingPunct="1"/>
            <a:endParaRPr lang="en-US" smtClean="0"/>
          </a:p>
          <a:p>
            <a:pPr eaLnBrk="1" hangingPunct="1"/>
            <a:r>
              <a:rPr lang="en-US" smtClean="0"/>
              <a:t>Flips take thousands of years to complete</a:t>
            </a:r>
          </a:p>
          <a:p>
            <a:pPr eaLnBrk="1" hangingPunct="1"/>
            <a:endParaRPr lang="en-US" smtClean="0"/>
          </a:p>
          <a:p>
            <a:pPr eaLnBrk="1" hangingPunct="1"/>
            <a:r>
              <a:rPr lang="en-US" smtClean="0"/>
              <a:t>Last flip? 780,000 years ago </a:t>
            </a:r>
          </a:p>
          <a:p>
            <a:pPr eaLnBrk="1" hangingPunct="1"/>
            <a:endParaRPr lang="en-US" smtClean="0"/>
          </a:p>
        </p:txBody>
      </p:sp>
      <p:sp>
        <p:nvSpPr>
          <p:cNvPr id="24581" name="Text Box 4"/>
          <p:cNvSpPr txBox="1">
            <a:spLocks noChangeArrowheads="1"/>
          </p:cNvSpPr>
          <p:nvPr/>
        </p:nvSpPr>
        <p:spPr bwMode="auto">
          <a:xfrm>
            <a:off x="7939088" y="5845175"/>
            <a:ext cx="715962" cy="304800"/>
          </a:xfrm>
          <a:prstGeom prst="rect">
            <a:avLst/>
          </a:prstGeom>
          <a:noFill/>
          <a:ln w="9525">
            <a:noFill/>
            <a:miter lim="800000"/>
            <a:headEnd/>
            <a:tailEnd/>
          </a:ln>
        </p:spPr>
        <p:txBody>
          <a:bodyPr wrap="none">
            <a:spAutoFit/>
          </a:bodyPr>
          <a:lstStyle/>
          <a:p>
            <a:r>
              <a:rPr lang="en-US" sz="1400">
                <a:hlinkClick r:id="rId3"/>
              </a:rPr>
              <a:t>source</a:t>
            </a:r>
            <a:endParaRPr lang="en-US" sz="140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pPr>
              <a:defRPr/>
            </a:pPr>
            <a:fld id="{6CB381EF-0BDD-46AA-ABBD-0C7F6702501B}" type="slidenum">
              <a:rPr lang="en-US" altLang="en-US"/>
              <a:pPr>
                <a:defRPr/>
              </a:pPr>
              <a:t>15</a:t>
            </a:fld>
            <a:r>
              <a:rPr lang="en-US" altLang="en-US" dirty="0"/>
              <a:t> / </a:t>
            </a:r>
            <a:r>
              <a:rPr lang="en-US" altLang="en-US" dirty="0" smtClean="0"/>
              <a:t>92</a:t>
            </a:r>
            <a:endParaRPr lang="en-US" altLang="en-US" dirty="0"/>
          </a:p>
        </p:txBody>
      </p:sp>
      <p:sp>
        <p:nvSpPr>
          <p:cNvPr id="25603" name="Rectangle 2"/>
          <p:cNvSpPr>
            <a:spLocks noGrp="1" noChangeArrowheads="1"/>
          </p:cNvSpPr>
          <p:nvPr>
            <p:ph type="title"/>
          </p:nvPr>
        </p:nvSpPr>
        <p:spPr/>
        <p:txBody>
          <a:bodyPr/>
          <a:lstStyle/>
          <a:p>
            <a:pPr eaLnBrk="1" hangingPunct="1"/>
            <a:r>
              <a:rPr lang="en-US" smtClean="0"/>
              <a:t>The Earth’s Magnetic Field </a:t>
            </a:r>
          </a:p>
        </p:txBody>
      </p:sp>
      <p:pic>
        <p:nvPicPr>
          <p:cNvPr id="25604" name="Picture 3"/>
          <p:cNvPicPr>
            <a:picLocks noChangeAspect="1" noChangeArrowheads="1"/>
          </p:cNvPicPr>
          <p:nvPr/>
        </p:nvPicPr>
        <p:blipFill>
          <a:blip r:embed="rId3"/>
          <a:srcRect/>
          <a:stretch>
            <a:fillRect/>
          </a:stretch>
        </p:blipFill>
        <p:spPr bwMode="auto">
          <a:xfrm>
            <a:off x="457200" y="1447800"/>
            <a:ext cx="8229600" cy="4500563"/>
          </a:xfrm>
          <a:prstGeom prst="rect">
            <a:avLst/>
          </a:prstGeom>
          <a:noFill/>
          <a:ln w="9525">
            <a:noFill/>
            <a:miter lim="800000"/>
            <a:headEnd/>
            <a:tailEnd/>
          </a:ln>
        </p:spPr>
      </p:pic>
      <p:sp>
        <p:nvSpPr>
          <p:cNvPr id="25605" name="TextBox 4"/>
          <p:cNvSpPr txBox="1">
            <a:spLocks noChangeArrowheads="1"/>
          </p:cNvSpPr>
          <p:nvPr/>
        </p:nvSpPr>
        <p:spPr bwMode="auto">
          <a:xfrm>
            <a:off x="477838" y="6211888"/>
            <a:ext cx="5262562" cy="461962"/>
          </a:xfrm>
          <a:prstGeom prst="rect">
            <a:avLst/>
          </a:prstGeom>
          <a:noFill/>
          <a:ln w="9525">
            <a:noFill/>
            <a:miter lim="800000"/>
            <a:headEnd/>
            <a:tailEnd/>
          </a:ln>
        </p:spPr>
        <p:txBody>
          <a:bodyPr>
            <a:spAutoFit/>
          </a:bodyPr>
          <a:lstStyle/>
          <a:p>
            <a:r>
              <a:rPr lang="en-US" sz="1200" b="1"/>
              <a:t>Credit &amp; Copyright: </a:t>
            </a:r>
            <a:r>
              <a:rPr lang="en-US" sz="1200">
                <a:hlinkClick r:id="rId4"/>
              </a:rPr>
              <a:t>Gary A. Glatzmaier</a:t>
            </a:r>
            <a:r>
              <a:rPr lang="en-US" sz="1200"/>
              <a:t> (</a:t>
            </a:r>
            <a:r>
              <a:rPr lang="en-US" sz="1200">
                <a:hlinkClick r:id="rId5"/>
              </a:rPr>
              <a:t>UCSC</a:t>
            </a:r>
            <a:r>
              <a:rPr lang="en-US" sz="1200"/>
              <a:t>) </a:t>
            </a:r>
          </a:p>
          <a:p>
            <a:endParaRPr lang="en-US" sz="120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EE932C91-6FAE-46E0-BC79-463734759972}" type="slidenum">
              <a:rPr lang="en-US" altLang="en-US"/>
              <a:pPr>
                <a:defRPr/>
              </a:pPr>
              <a:t>16</a:t>
            </a:fld>
            <a:r>
              <a:rPr lang="en-US" altLang="en-US" dirty="0"/>
              <a:t> / </a:t>
            </a:r>
            <a:r>
              <a:rPr lang="en-US" altLang="en-US" dirty="0" smtClean="0"/>
              <a:t>92</a:t>
            </a:r>
            <a:endParaRPr lang="en-US" altLang="en-US" dirty="0"/>
          </a:p>
        </p:txBody>
      </p:sp>
      <p:sp>
        <p:nvSpPr>
          <p:cNvPr id="26627" name="Rectangle 2"/>
          <p:cNvSpPr>
            <a:spLocks noGrp="1" noChangeArrowheads="1"/>
          </p:cNvSpPr>
          <p:nvPr>
            <p:ph type="title"/>
          </p:nvPr>
        </p:nvSpPr>
        <p:spPr/>
        <p:txBody>
          <a:bodyPr/>
          <a:lstStyle/>
          <a:p>
            <a:pPr eaLnBrk="1" hangingPunct="1"/>
            <a:r>
              <a:rPr lang="en-US" smtClean="0"/>
              <a:t>Structure of the Earth</a:t>
            </a:r>
          </a:p>
        </p:txBody>
      </p:sp>
      <p:sp>
        <p:nvSpPr>
          <p:cNvPr id="26628" name="Rectangle 3"/>
          <p:cNvSpPr>
            <a:spLocks noGrp="1" noChangeArrowheads="1"/>
          </p:cNvSpPr>
          <p:nvPr>
            <p:ph type="body" idx="1"/>
          </p:nvPr>
        </p:nvSpPr>
        <p:spPr>
          <a:xfrm>
            <a:off x="457200" y="1600200"/>
            <a:ext cx="5164138" cy="4530725"/>
          </a:xfrm>
        </p:spPr>
        <p:txBody>
          <a:bodyPr/>
          <a:lstStyle/>
          <a:p>
            <a:pPr eaLnBrk="1" hangingPunct="1"/>
            <a:r>
              <a:rPr lang="en-US" smtClean="0"/>
              <a:t>Seismic waves</a:t>
            </a:r>
          </a:p>
          <a:p>
            <a:pPr lvl="1" eaLnBrk="1" hangingPunct="1"/>
            <a:r>
              <a:rPr lang="en-US" smtClean="0"/>
              <a:t>P waves</a:t>
            </a:r>
          </a:p>
          <a:p>
            <a:pPr lvl="2" eaLnBrk="1" hangingPunct="1"/>
            <a:r>
              <a:rPr lang="en-US" smtClean="0"/>
              <a:t>Travels through liquids as well as solids</a:t>
            </a:r>
          </a:p>
          <a:p>
            <a:pPr lvl="2" eaLnBrk="1" hangingPunct="1"/>
            <a:r>
              <a:rPr lang="en-US" smtClean="0"/>
              <a:t>In all materials, P waves travel faster than do S waves</a:t>
            </a:r>
          </a:p>
          <a:p>
            <a:pPr lvl="1" eaLnBrk="1" hangingPunct="1"/>
            <a:r>
              <a:rPr lang="en-US" smtClean="0"/>
              <a:t>S waves</a:t>
            </a:r>
          </a:p>
          <a:p>
            <a:pPr lvl="2" eaLnBrk="1" hangingPunct="1"/>
            <a:r>
              <a:rPr lang="en-US" smtClean="0"/>
              <a:t>Cannot travel through liquids</a:t>
            </a:r>
          </a:p>
        </p:txBody>
      </p:sp>
      <p:pic>
        <p:nvPicPr>
          <p:cNvPr id="26629" name="Picture 4" descr="FG17_02"/>
          <p:cNvPicPr preferRelativeResize="0">
            <a:picLocks noChangeArrowheads="1"/>
          </p:cNvPicPr>
          <p:nvPr/>
        </p:nvPicPr>
        <p:blipFill>
          <a:blip r:embed="rId3"/>
          <a:srcRect/>
          <a:stretch>
            <a:fillRect/>
          </a:stretch>
        </p:blipFill>
        <p:spPr bwMode="auto">
          <a:xfrm>
            <a:off x="5562600" y="990600"/>
            <a:ext cx="3429000" cy="510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6"/>
          <p:cNvSpPr>
            <a:spLocks noGrp="1"/>
          </p:cNvSpPr>
          <p:nvPr>
            <p:ph type="sldNum" sz="quarter" idx="12"/>
          </p:nvPr>
        </p:nvSpPr>
        <p:spPr/>
        <p:txBody>
          <a:bodyPr/>
          <a:lstStyle/>
          <a:p>
            <a:pPr>
              <a:defRPr/>
            </a:pPr>
            <a:fld id="{9CEDA189-2D5A-447E-93BB-7425E184F567}" type="slidenum">
              <a:rPr lang="en-US" altLang="en-US"/>
              <a:pPr>
                <a:defRPr/>
              </a:pPr>
              <a:t>17</a:t>
            </a:fld>
            <a:r>
              <a:rPr lang="en-US" altLang="en-US" dirty="0"/>
              <a:t> / </a:t>
            </a:r>
            <a:r>
              <a:rPr lang="en-US" altLang="en-US" dirty="0" smtClean="0"/>
              <a:t>92</a:t>
            </a:r>
            <a:endParaRPr lang="en-US" altLang="en-US" dirty="0"/>
          </a:p>
        </p:txBody>
      </p:sp>
      <p:sp>
        <p:nvSpPr>
          <p:cNvPr id="27651" name="Rectangle 2"/>
          <p:cNvSpPr>
            <a:spLocks noGrp="1" noChangeArrowheads="1"/>
          </p:cNvSpPr>
          <p:nvPr>
            <p:ph type="title"/>
          </p:nvPr>
        </p:nvSpPr>
        <p:spPr/>
        <p:txBody>
          <a:bodyPr/>
          <a:lstStyle/>
          <a:p>
            <a:pPr eaLnBrk="1" hangingPunct="1"/>
            <a:r>
              <a:rPr lang="en-US" smtClean="0"/>
              <a:t>Structure of the Earth</a:t>
            </a:r>
          </a:p>
        </p:txBody>
      </p:sp>
      <p:sp>
        <p:nvSpPr>
          <p:cNvPr id="27652" name="Rectangle 3"/>
          <p:cNvSpPr>
            <a:spLocks noGrp="1" noChangeArrowheads="1" noTextEdit="1"/>
          </p:cNvSpPr>
          <p:nvPr>
            <p:ph type="clipArt" sz="half" idx="1"/>
          </p:nvPr>
        </p:nvSpPr>
        <p:spPr/>
      </p:sp>
      <p:sp>
        <p:nvSpPr>
          <p:cNvPr id="27653" name="Rectangle 4"/>
          <p:cNvSpPr>
            <a:spLocks noGrp="1" noChangeArrowheads="1"/>
          </p:cNvSpPr>
          <p:nvPr>
            <p:ph type="body" sz="half" idx="2"/>
          </p:nvPr>
        </p:nvSpPr>
        <p:spPr>
          <a:xfrm>
            <a:off x="5486400" y="1600200"/>
            <a:ext cx="3200400" cy="4530725"/>
          </a:xfrm>
        </p:spPr>
        <p:txBody>
          <a:bodyPr/>
          <a:lstStyle/>
          <a:p>
            <a:pPr eaLnBrk="1" hangingPunct="1"/>
            <a:r>
              <a:rPr lang="en-US" smtClean="0"/>
              <a:t>Seismic waves</a:t>
            </a:r>
          </a:p>
          <a:p>
            <a:pPr lvl="1" eaLnBrk="1" hangingPunct="1"/>
            <a:r>
              <a:rPr lang="en-US" smtClean="0"/>
              <a:t>Seismic waves refract as they pass from one material to another</a:t>
            </a:r>
          </a:p>
          <a:p>
            <a:pPr lvl="1" eaLnBrk="1" hangingPunct="1"/>
            <a:r>
              <a:rPr lang="en-US" smtClean="0"/>
              <a:t>P &amp; S wave shadow zones</a:t>
            </a:r>
          </a:p>
        </p:txBody>
      </p:sp>
      <p:pic>
        <p:nvPicPr>
          <p:cNvPr id="27654" name="Picture 5" descr="FG17_08"/>
          <p:cNvPicPr>
            <a:picLocks noChangeAspect="1" noChangeArrowheads="1"/>
          </p:cNvPicPr>
          <p:nvPr/>
        </p:nvPicPr>
        <p:blipFill>
          <a:blip r:embed="rId3"/>
          <a:srcRect/>
          <a:stretch>
            <a:fillRect/>
          </a:stretch>
        </p:blipFill>
        <p:spPr bwMode="auto">
          <a:xfrm>
            <a:off x="0" y="1828800"/>
            <a:ext cx="3913188" cy="3775075"/>
          </a:xfrm>
          <a:prstGeom prst="rect">
            <a:avLst/>
          </a:prstGeom>
          <a:noFill/>
          <a:ln w="9525">
            <a:noFill/>
            <a:miter lim="800000"/>
            <a:headEnd/>
            <a:tailEnd/>
          </a:ln>
        </p:spPr>
      </p:pic>
      <p:sp>
        <p:nvSpPr>
          <p:cNvPr id="27655" name="Text Box 6"/>
          <p:cNvSpPr txBox="1">
            <a:spLocks noChangeArrowheads="1"/>
          </p:cNvSpPr>
          <p:nvPr/>
        </p:nvSpPr>
        <p:spPr bwMode="auto">
          <a:xfrm>
            <a:off x="898525" y="6208713"/>
            <a:ext cx="2470150" cy="366712"/>
          </a:xfrm>
          <a:prstGeom prst="rect">
            <a:avLst/>
          </a:prstGeom>
          <a:noFill/>
          <a:ln w="9525">
            <a:noFill/>
            <a:miter lim="800000"/>
            <a:headEnd/>
            <a:tailEnd/>
          </a:ln>
        </p:spPr>
        <p:txBody>
          <a:bodyPr wrap="none">
            <a:spAutoFit/>
          </a:bodyPr>
          <a:lstStyle/>
          <a:p>
            <a:r>
              <a:rPr lang="en-US"/>
              <a:t>P-Wave Shadow Zone</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6"/>
          <p:cNvSpPr>
            <a:spLocks noGrp="1"/>
          </p:cNvSpPr>
          <p:nvPr>
            <p:ph type="sldNum" sz="quarter" idx="12"/>
          </p:nvPr>
        </p:nvSpPr>
        <p:spPr/>
        <p:txBody>
          <a:bodyPr/>
          <a:lstStyle/>
          <a:p>
            <a:pPr>
              <a:defRPr/>
            </a:pPr>
            <a:fld id="{D7A2D4F4-BD6D-4135-A802-5CCFABAC4717}" type="slidenum">
              <a:rPr lang="en-US" altLang="en-US"/>
              <a:pPr>
                <a:defRPr/>
              </a:pPr>
              <a:t>18</a:t>
            </a:fld>
            <a:r>
              <a:rPr lang="en-US" altLang="en-US" dirty="0"/>
              <a:t> / </a:t>
            </a:r>
            <a:r>
              <a:rPr lang="en-US" altLang="en-US" dirty="0" smtClean="0"/>
              <a:t>92</a:t>
            </a:r>
            <a:endParaRPr lang="en-US" altLang="en-US" dirty="0"/>
          </a:p>
        </p:txBody>
      </p:sp>
      <p:pic>
        <p:nvPicPr>
          <p:cNvPr id="28675" name="Picture 2" descr="FG17_09"/>
          <p:cNvPicPr>
            <a:picLocks noChangeAspect="1" noChangeArrowheads="1"/>
          </p:cNvPicPr>
          <p:nvPr/>
        </p:nvPicPr>
        <p:blipFill>
          <a:blip r:embed="rId3"/>
          <a:srcRect/>
          <a:stretch>
            <a:fillRect/>
          </a:stretch>
        </p:blipFill>
        <p:spPr bwMode="auto">
          <a:xfrm>
            <a:off x="228600" y="1752600"/>
            <a:ext cx="5334000" cy="4000500"/>
          </a:xfrm>
          <a:prstGeom prst="rect">
            <a:avLst/>
          </a:prstGeom>
          <a:noFill/>
          <a:ln w="9525">
            <a:noFill/>
            <a:miter lim="800000"/>
            <a:headEnd/>
            <a:tailEnd/>
          </a:ln>
        </p:spPr>
      </p:pic>
      <p:sp>
        <p:nvSpPr>
          <p:cNvPr id="28676" name="Rectangle 3"/>
          <p:cNvSpPr>
            <a:spLocks noGrp="1" noChangeArrowheads="1"/>
          </p:cNvSpPr>
          <p:nvPr>
            <p:ph type="title"/>
          </p:nvPr>
        </p:nvSpPr>
        <p:spPr/>
        <p:txBody>
          <a:bodyPr/>
          <a:lstStyle/>
          <a:p>
            <a:pPr eaLnBrk="1" hangingPunct="1"/>
            <a:r>
              <a:rPr lang="en-US" smtClean="0"/>
              <a:t>Structure of the Earth</a:t>
            </a:r>
          </a:p>
        </p:txBody>
      </p:sp>
      <p:sp>
        <p:nvSpPr>
          <p:cNvPr id="28677" name="Rectangle 4"/>
          <p:cNvSpPr>
            <a:spLocks noGrp="1" noChangeArrowheads="1"/>
          </p:cNvSpPr>
          <p:nvPr>
            <p:ph type="body" sz="half" idx="2"/>
          </p:nvPr>
        </p:nvSpPr>
        <p:spPr>
          <a:xfrm>
            <a:off x="5486400" y="1600200"/>
            <a:ext cx="3200400" cy="4530725"/>
          </a:xfrm>
        </p:spPr>
        <p:txBody>
          <a:bodyPr/>
          <a:lstStyle/>
          <a:p>
            <a:pPr eaLnBrk="1" hangingPunct="1"/>
            <a:r>
              <a:rPr lang="en-US" smtClean="0"/>
              <a:t>Seismic waves</a:t>
            </a:r>
          </a:p>
          <a:p>
            <a:pPr lvl="1" eaLnBrk="1" hangingPunct="1"/>
            <a:r>
              <a:rPr lang="en-US" smtClean="0"/>
              <a:t>Seismic waves refract as they pass from one material to another</a:t>
            </a:r>
          </a:p>
          <a:p>
            <a:pPr lvl="1" eaLnBrk="1" hangingPunct="1"/>
            <a:r>
              <a:rPr lang="en-US" smtClean="0"/>
              <a:t>P &amp; S wave shadow zones</a:t>
            </a:r>
          </a:p>
        </p:txBody>
      </p:sp>
      <p:sp>
        <p:nvSpPr>
          <p:cNvPr id="28678" name="Text Box 5"/>
          <p:cNvSpPr txBox="1">
            <a:spLocks noChangeArrowheads="1"/>
          </p:cNvSpPr>
          <p:nvPr/>
        </p:nvSpPr>
        <p:spPr bwMode="auto">
          <a:xfrm>
            <a:off x="898525" y="6208713"/>
            <a:ext cx="2470150" cy="366712"/>
          </a:xfrm>
          <a:prstGeom prst="rect">
            <a:avLst/>
          </a:prstGeom>
          <a:noFill/>
          <a:ln w="9525">
            <a:noFill/>
            <a:miter lim="800000"/>
            <a:headEnd/>
            <a:tailEnd/>
          </a:ln>
        </p:spPr>
        <p:txBody>
          <a:bodyPr wrap="none">
            <a:spAutoFit/>
          </a:bodyPr>
          <a:lstStyle/>
          <a:p>
            <a:r>
              <a:rPr lang="en-US"/>
              <a:t>S-Wave Shadow Zone</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5"/>
          <p:cNvPicPr>
            <a:picLocks noChangeAspect="1" noChangeArrowheads="1"/>
          </p:cNvPicPr>
          <p:nvPr/>
        </p:nvPicPr>
        <p:blipFill>
          <a:blip r:embed="rId3"/>
          <a:srcRect/>
          <a:stretch>
            <a:fillRect/>
          </a:stretch>
        </p:blipFill>
        <p:spPr bwMode="auto">
          <a:xfrm>
            <a:off x="4724400" y="4513263"/>
            <a:ext cx="4114800" cy="2209800"/>
          </a:xfrm>
          <a:prstGeom prst="rect">
            <a:avLst/>
          </a:prstGeom>
          <a:noFill/>
          <a:ln w="12700">
            <a:noFill/>
            <a:miter lim="800000"/>
            <a:headEnd/>
            <a:tailEnd/>
          </a:ln>
        </p:spPr>
      </p:pic>
      <p:grpSp>
        <p:nvGrpSpPr>
          <p:cNvPr id="29699" name="Group 21"/>
          <p:cNvGrpSpPr>
            <a:grpSpLocks/>
          </p:cNvGrpSpPr>
          <p:nvPr/>
        </p:nvGrpSpPr>
        <p:grpSpPr bwMode="auto">
          <a:xfrm>
            <a:off x="304800" y="4284663"/>
            <a:ext cx="4044950" cy="2438400"/>
            <a:chOff x="192" y="2544"/>
            <a:chExt cx="2548" cy="1536"/>
          </a:xfrm>
        </p:grpSpPr>
        <p:pic>
          <p:nvPicPr>
            <p:cNvPr id="29703" name="Picture 14"/>
            <p:cNvPicPr>
              <a:picLocks noChangeAspect="1" noChangeArrowheads="1"/>
            </p:cNvPicPr>
            <p:nvPr/>
          </p:nvPicPr>
          <p:blipFill>
            <a:blip r:embed="rId4"/>
            <a:srcRect/>
            <a:stretch>
              <a:fillRect/>
            </a:stretch>
          </p:blipFill>
          <p:spPr bwMode="auto">
            <a:xfrm>
              <a:off x="192" y="2599"/>
              <a:ext cx="2548" cy="1481"/>
            </a:xfrm>
            <a:prstGeom prst="rect">
              <a:avLst/>
            </a:prstGeom>
            <a:noFill/>
            <a:ln w="12700">
              <a:noFill/>
              <a:miter lim="800000"/>
              <a:headEnd/>
              <a:tailEnd/>
            </a:ln>
          </p:spPr>
        </p:pic>
        <p:sp>
          <p:nvSpPr>
            <p:cNvPr id="29704" name="Rectangle 20"/>
            <p:cNvSpPr>
              <a:spLocks noChangeArrowheads="1"/>
            </p:cNvSpPr>
            <p:nvPr/>
          </p:nvSpPr>
          <p:spPr bwMode="auto">
            <a:xfrm>
              <a:off x="1632" y="2544"/>
              <a:ext cx="1104" cy="240"/>
            </a:xfrm>
            <a:prstGeom prst="rect">
              <a:avLst/>
            </a:prstGeom>
            <a:solidFill>
              <a:schemeClr val="bg1"/>
            </a:solidFill>
            <a:ln w="12700">
              <a:solidFill>
                <a:schemeClr val="bg1"/>
              </a:solidFill>
              <a:miter lim="800000"/>
              <a:headEnd/>
              <a:tailEnd/>
            </a:ln>
          </p:spPr>
          <p:txBody>
            <a:bodyPr wrap="none" anchor="ctr"/>
            <a:lstStyle/>
            <a:p>
              <a:endParaRPr lang="en-US"/>
            </a:p>
          </p:txBody>
        </p:sp>
      </p:grpSp>
      <p:sp>
        <p:nvSpPr>
          <p:cNvPr id="29700" name="Rectangle 24"/>
          <p:cNvSpPr>
            <a:spLocks noGrp="1" noChangeArrowheads="1"/>
          </p:cNvSpPr>
          <p:nvPr>
            <p:ph type="title"/>
          </p:nvPr>
        </p:nvSpPr>
        <p:spPr/>
        <p:txBody>
          <a:bodyPr/>
          <a:lstStyle/>
          <a:p>
            <a:r>
              <a:rPr lang="en-US" smtClean="0"/>
              <a:t>Lithosphere</a:t>
            </a:r>
          </a:p>
        </p:txBody>
      </p:sp>
      <p:sp>
        <p:nvSpPr>
          <p:cNvPr id="29701" name="Rectangle 25"/>
          <p:cNvSpPr>
            <a:spLocks noGrp="1" noChangeArrowheads="1"/>
          </p:cNvSpPr>
          <p:nvPr>
            <p:ph type="body" idx="1"/>
          </p:nvPr>
        </p:nvSpPr>
        <p:spPr>
          <a:xfrm>
            <a:off x="457200" y="1600200"/>
            <a:ext cx="8686800" cy="4530725"/>
          </a:xfrm>
        </p:spPr>
        <p:txBody>
          <a:bodyPr/>
          <a:lstStyle/>
          <a:p>
            <a:r>
              <a:rPr lang="en-US" smtClean="0"/>
              <a:t>Tectonic plates are fragments of lithosphere.</a:t>
            </a:r>
          </a:p>
          <a:p>
            <a:pPr lvl="1"/>
            <a:r>
              <a:rPr lang="en-US" smtClean="0"/>
              <a:t>Lithosphere is made of both crust and the upper mantle.</a:t>
            </a:r>
          </a:p>
          <a:p>
            <a:pPr lvl="1"/>
            <a:r>
              <a:rPr lang="en-US" smtClean="0"/>
              <a:t>The lithosphere is in motion over the asthenosphere. </a:t>
            </a:r>
          </a:p>
          <a:p>
            <a:pPr lvl="1"/>
            <a:r>
              <a:rPr lang="en-US" smtClean="0"/>
              <a:t>Lithosphere bends elastically when loaded.</a:t>
            </a:r>
          </a:p>
          <a:p>
            <a:pPr lvl="1"/>
            <a:r>
              <a:rPr lang="en-US" smtClean="0"/>
              <a:t>Asthenosphere flows plastically when loaded. </a:t>
            </a:r>
          </a:p>
        </p:txBody>
      </p:sp>
      <p:sp>
        <p:nvSpPr>
          <p:cNvPr id="8" name="Slide Number Placeholder 7"/>
          <p:cNvSpPr>
            <a:spLocks noGrp="1"/>
          </p:cNvSpPr>
          <p:nvPr>
            <p:ph type="sldNum" sz="quarter" idx="12"/>
          </p:nvPr>
        </p:nvSpPr>
        <p:spPr/>
        <p:txBody>
          <a:bodyPr/>
          <a:lstStyle/>
          <a:p>
            <a:pPr>
              <a:defRPr/>
            </a:pPr>
            <a:fld id="{67472DEB-DAAA-4694-98DB-8190E43E6B1A}" type="slidenum">
              <a:rPr lang="en-US" altLang="en-US" smtClean="0"/>
              <a:pPr>
                <a:defRPr/>
              </a:pPr>
              <a:t>19</a:t>
            </a:fld>
            <a:r>
              <a:rPr lang="en-US" altLang="en-US" dirty="0" smtClean="0"/>
              <a:t> / 92</a:t>
            </a:r>
            <a:endParaRPr lang="en-US" alt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smtClean="0"/>
              <a:t>Plate Tectonics:  </a:t>
            </a:r>
            <a:br>
              <a:rPr lang="en-US" smtClean="0"/>
            </a:br>
            <a:r>
              <a:rPr lang="en-US" smtClean="0"/>
              <a:t>Content Standards Addressed</a:t>
            </a:r>
          </a:p>
        </p:txBody>
      </p:sp>
      <p:graphicFrame>
        <p:nvGraphicFramePr>
          <p:cNvPr id="9" name="Group 27"/>
          <p:cNvGraphicFramePr>
            <a:graphicFrameLocks noGrp="1"/>
          </p:cNvGraphicFramePr>
          <p:nvPr>
            <p:ph idx="1"/>
          </p:nvPr>
        </p:nvGraphicFramePr>
        <p:xfrm>
          <a:off x="457200" y="1600200"/>
          <a:ext cx="8686799" cy="5476875"/>
        </p:xfrm>
        <a:graphic>
          <a:graphicData uri="http://schemas.openxmlformats.org/drawingml/2006/table">
            <a:tbl>
              <a:tblPr/>
              <a:tblGrid>
                <a:gridCol w="803742"/>
                <a:gridCol w="805516"/>
                <a:gridCol w="7077541"/>
              </a:tblGrid>
              <a:tr h="651164">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sz="2000" b="0" i="0" u="none" strike="noStrike" cap="none" normalizeH="0" baseline="0" dirty="0" smtClean="0">
                          <a:ln>
                            <a:noFill/>
                          </a:ln>
                          <a:solidFill>
                            <a:schemeClr val="tx2"/>
                          </a:solidFill>
                          <a:effectLst>
                            <a:outerShdw blurRad="38100" dist="38100" dir="2700000" algn="tl">
                              <a:srgbClr val="000000"/>
                            </a:outerShdw>
                          </a:effectLst>
                          <a:latin typeface="Tahoma" pitchFamily="34" charset="0"/>
                        </a:rPr>
                        <a:t>6</a:t>
                      </a:r>
                      <a:r>
                        <a:rPr kumimoji="0" lang="en-US" sz="2000" b="0" i="0" u="none" strike="noStrike" cap="none" normalizeH="0" baseline="30000" dirty="0" smtClean="0">
                          <a:ln>
                            <a:noFill/>
                          </a:ln>
                          <a:solidFill>
                            <a:schemeClr val="tx2"/>
                          </a:solidFill>
                          <a:effectLst>
                            <a:outerShdw blurRad="38100" dist="38100" dir="2700000" algn="tl">
                              <a:srgbClr val="000000"/>
                            </a:outerShdw>
                          </a:effectLst>
                          <a:latin typeface="Tahoma" pitchFamily="34" charset="0"/>
                        </a:rPr>
                        <a:t>th</a:t>
                      </a:r>
                      <a:r>
                        <a:rPr kumimoji="0" lang="en-US" sz="2000" b="0" i="0" u="none" strike="noStrike" cap="none" normalizeH="0" baseline="0" dirty="0" smtClean="0">
                          <a:ln>
                            <a:noFill/>
                          </a:ln>
                          <a:solidFill>
                            <a:schemeClr val="tx2"/>
                          </a:solidFill>
                          <a:effectLst>
                            <a:outerShdw blurRad="38100" dist="38100" dir="2700000" algn="tl">
                              <a:srgbClr val="000000"/>
                            </a:outerShdw>
                          </a:effectLst>
                          <a:latin typeface="Tahoma" pitchFamily="34" charset="0"/>
                        </a:rPr>
                        <a:t>  </a:t>
                      </a:r>
                      <a:endParaRPr kumimoji="0" lang="en-US" sz="2000" b="0" i="0" u="none" strike="noStrike" cap="none" normalizeH="0" baseline="30000" dirty="0" smtClean="0">
                        <a:ln>
                          <a:noFill/>
                        </a:ln>
                        <a:solidFill>
                          <a:schemeClr val="tx2"/>
                        </a:solidFill>
                        <a:effectLst>
                          <a:outerShdw blurRad="38100" dist="38100" dir="2700000" algn="tl">
                            <a:srgbClr val="000000"/>
                          </a:outerShdw>
                        </a:effectLst>
                        <a:latin typeface="Tahoma" pitchFamily="34" charset="0"/>
                      </a:endParaRPr>
                    </a:p>
                  </a:txBody>
                  <a:tcPr horzOverflow="overflow">
                    <a:lnL cap="flat">
                      <a:noFill/>
                    </a:lnL>
                    <a:lnR>
                      <a:noFill/>
                    </a:lnR>
                    <a:lnT cap="fla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sz="2000" b="0" i="0" u="none" strike="noStrike" cap="none" normalizeH="0" baseline="0" dirty="0" smtClean="0">
                          <a:ln>
                            <a:noFill/>
                          </a:ln>
                          <a:solidFill>
                            <a:schemeClr val="tx2"/>
                          </a:solidFill>
                          <a:effectLst>
                            <a:outerShdw blurRad="38100" dist="38100" dir="2700000" algn="tl">
                              <a:srgbClr val="000000"/>
                            </a:outerShdw>
                          </a:effectLst>
                          <a:latin typeface="Tahoma" pitchFamily="34" charset="0"/>
                        </a:rPr>
                        <a:t>1</a:t>
                      </a:r>
                    </a:p>
                  </a:txBody>
                  <a:tcPr horzOverflow="overflow">
                    <a:lnL>
                      <a:noFill/>
                    </a:lnL>
                    <a:lnR>
                      <a:noFill/>
                    </a:lnR>
                    <a:lnT cap="flat">
                      <a:noFill/>
                    </a:lnT>
                    <a:lnB>
                      <a:noFill/>
                    </a:lnB>
                    <a:lnTlToBr>
                      <a:noFill/>
                    </a:lnTlToBr>
                    <a:lnBlToTr>
                      <a:noFill/>
                    </a:lnBlToTr>
                    <a:solidFill>
                      <a:schemeClr val="bg1"/>
                    </a:solidFill>
                  </a:tcPr>
                </a:tc>
                <a:tc>
                  <a:txBody>
                    <a:bodyPr/>
                    <a:lstStyle/>
                    <a:p>
                      <a:pPr lvl="0"/>
                      <a:r>
                        <a:rPr lang="en-US" sz="1600" kern="1200" dirty="0" smtClean="0">
                          <a:solidFill>
                            <a:srgbClr val="00B050"/>
                          </a:solidFill>
                          <a:latin typeface="Comic Sans MS" pitchFamily="66" charset="0"/>
                          <a:ea typeface="+mn-ea"/>
                          <a:cs typeface="+mn-cs"/>
                        </a:rPr>
                        <a:t>Plate tectonics accounts for important features of Earth's surface and major geologic events. As a basis for understanding this concept: </a:t>
                      </a:r>
                      <a:endParaRPr lang="en-US" sz="1600" kern="1200" dirty="0">
                        <a:solidFill>
                          <a:srgbClr val="00B050"/>
                        </a:solidFill>
                        <a:latin typeface="Comic Sans MS" pitchFamily="66" charset="0"/>
                        <a:ea typeface="+mn-ea"/>
                        <a:cs typeface="+mn-cs"/>
                      </a:endParaRPr>
                    </a:p>
                  </a:txBody>
                  <a:tcPr horzOverflow="overflow">
                    <a:lnL>
                      <a:noFill/>
                    </a:lnL>
                    <a:lnR cap="flat">
                      <a:noFill/>
                    </a:lnR>
                    <a:lnT cap="flat">
                      <a:noFill/>
                    </a:lnT>
                    <a:lnB>
                      <a:noFill/>
                    </a:lnB>
                    <a:lnTlToBr>
                      <a:noFill/>
                    </a:lnTlToBr>
                    <a:lnBlToTr>
                      <a:noFill/>
                    </a:lnBlToTr>
                    <a:solidFill>
                      <a:schemeClr val="bg1"/>
                    </a:solidFill>
                  </a:tcPr>
                </a:tc>
              </a:tr>
              <a:tr h="5334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endParaRPr kumimoji="0" lang="en-US" sz="2000" b="0" i="0" u="none" strike="noStrike" cap="none" normalizeH="0" baseline="30000" dirty="0" smtClean="0">
                        <a:ln>
                          <a:noFill/>
                        </a:ln>
                        <a:solidFill>
                          <a:schemeClr val="tx2"/>
                        </a:solidFill>
                        <a:effectLst>
                          <a:outerShdw blurRad="38100" dist="38100" dir="2700000" algn="tl">
                            <a:srgbClr val="000000"/>
                          </a:outerShdw>
                        </a:effectLst>
                        <a:latin typeface="Tahoma" pitchFamily="34" charset="0"/>
                      </a:endParaRPr>
                    </a:p>
                  </a:txBody>
                  <a:tcPr horzOverflow="overflow">
                    <a:lnL cap="flat">
                      <a:noFill/>
                    </a:lnL>
                    <a:lnR>
                      <a:noFill/>
                    </a:lnR>
                    <a:lnT cap="fla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sz="2000" b="0" i="0" u="none" strike="noStrike" cap="none" normalizeH="0" baseline="0" dirty="0" smtClean="0">
                          <a:ln>
                            <a:noFill/>
                          </a:ln>
                          <a:solidFill>
                            <a:schemeClr val="tx2"/>
                          </a:solidFill>
                          <a:effectLst>
                            <a:outerShdw blurRad="38100" dist="38100" dir="2700000" algn="tl">
                              <a:srgbClr val="000000"/>
                            </a:outerShdw>
                          </a:effectLst>
                          <a:latin typeface="Tahoma" pitchFamily="34" charset="0"/>
                        </a:rPr>
                        <a:t>1a</a:t>
                      </a:r>
                    </a:p>
                  </a:txBody>
                  <a:tcPr horzOverflow="overflow">
                    <a:lnL>
                      <a:noFill/>
                    </a:lnL>
                    <a:lnR>
                      <a:noFill/>
                    </a:lnR>
                    <a:lnT cap="flat">
                      <a:noFill/>
                    </a:lnT>
                    <a:lnB>
                      <a:noFill/>
                    </a:lnB>
                    <a:lnTlToBr>
                      <a:noFill/>
                    </a:lnTlToBr>
                    <a:lnBlToTr>
                      <a:noFill/>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smtClean="0">
                          <a:solidFill>
                            <a:srgbClr val="00B050"/>
                          </a:solidFill>
                          <a:latin typeface="Comic Sans MS" pitchFamily="66" charset="0"/>
                          <a:ea typeface="+mn-ea"/>
                          <a:cs typeface="+mn-cs"/>
                        </a:rPr>
                        <a:t>Students know </a:t>
                      </a:r>
                      <a:r>
                        <a:rPr lang="en-US" sz="1600" i="0" kern="1200" dirty="0" smtClean="0">
                          <a:solidFill>
                            <a:srgbClr val="00B050"/>
                          </a:solidFill>
                          <a:latin typeface="Comic Sans MS" pitchFamily="66" charset="0"/>
                          <a:ea typeface="+mn-ea"/>
                          <a:cs typeface="+mn-cs"/>
                        </a:rPr>
                        <a:t>evidence of plate tectonics is derived from the fit of the continents; the location of earthquakes, volcanoes, and mid-ocean ridges; and the distribution of fossils, rock types, and ancient climatic zones</a:t>
                      </a:r>
                    </a:p>
                  </a:txBody>
                  <a:tcPr horzOverflow="overflow">
                    <a:lnL>
                      <a:noFill/>
                    </a:lnL>
                    <a:lnR cap="flat">
                      <a:noFill/>
                    </a:lnR>
                    <a:lnT cap="flat">
                      <a:noFill/>
                    </a:lnT>
                    <a:lnB>
                      <a:noFill/>
                    </a:lnB>
                    <a:lnTlToBr>
                      <a:noFill/>
                    </a:lnTlToBr>
                    <a:lnBlToTr>
                      <a:noFill/>
                    </a:lnBlToTr>
                    <a:solidFill>
                      <a:schemeClr val="bg1"/>
                    </a:solidFill>
                  </a:tcPr>
                </a:tc>
              </a:tr>
              <a:tr h="628996">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endParaRPr kumimoji="0" lang="en-US" sz="2000" b="0" i="0" u="none" strike="noStrike" cap="none" normalizeH="0" baseline="30000" dirty="0" smtClean="0">
                        <a:ln>
                          <a:noFill/>
                        </a:ln>
                        <a:solidFill>
                          <a:schemeClr val="tx2"/>
                        </a:solidFill>
                        <a:effectLst>
                          <a:outerShdw blurRad="38100" dist="38100" dir="2700000" algn="tl">
                            <a:srgbClr val="000000"/>
                          </a:outerShdw>
                        </a:effectLst>
                        <a:latin typeface="Tahoma" pitchFamily="34" charset="0"/>
                      </a:endParaRPr>
                    </a:p>
                  </a:txBody>
                  <a:tcPr horzOverflow="overflow">
                    <a:lnL cap="flat">
                      <a:noFill/>
                    </a:lnL>
                    <a:lnR>
                      <a:noFill/>
                    </a:lnR>
                    <a:lnT cap="fla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sz="2000" b="0" i="0" u="none" strike="noStrike" cap="none" normalizeH="0" baseline="0" dirty="0" smtClean="0">
                          <a:ln>
                            <a:noFill/>
                          </a:ln>
                          <a:solidFill>
                            <a:schemeClr val="tx2"/>
                          </a:solidFill>
                          <a:effectLst>
                            <a:outerShdw blurRad="38100" dist="38100" dir="2700000" algn="tl">
                              <a:srgbClr val="000000"/>
                            </a:outerShdw>
                          </a:effectLst>
                          <a:latin typeface="Tahoma" pitchFamily="34" charset="0"/>
                        </a:rPr>
                        <a:t>1b</a:t>
                      </a:r>
                    </a:p>
                  </a:txBody>
                  <a:tcPr horzOverflow="overflow">
                    <a:lnL>
                      <a:noFill/>
                    </a:lnL>
                    <a:lnR>
                      <a:noFill/>
                    </a:lnR>
                    <a:lnT cap="flat">
                      <a:noFill/>
                    </a:lnT>
                    <a:lnB>
                      <a:noFill/>
                    </a:lnB>
                    <a:lnTlToBr>
                      <a:noFill/>
                    </a:lnTlToBr>
                    <a:lnBlToTr>
                      <a:noFill/>
                    </a:lnBlToTr>
                    <a:solidFill>
                      <a:schemeClr val="bg1"/>
                    </a:solidFill>
                  </a:tcPr>
                </a:tc>
                <a:tc>
                  <a:txBody>
                    <a:bodyPr/>
                    <a:lstStyle/>
                    <a:p>
                      <a:pPr lvl="0"/>
                      <a:r>
                        <a:rPr lang="en-US" sz="1600" kern="1200" dirty="0" smtClean="0">
                          <a:solidFill>
                            <a:srgbClr val="00B050"/>
                          </a:solidFill>
                          <a:latin typeface="Comic Sans MS" pitchFamily="66" charset="0"/>
                          <a:ea typeface="+mn-ea"/>
                          <a:cs typeface="+mn-cs"/>
                        </a:rPr>
                        <a:t>Students know Earth is composed of several layers: a cold, brittle lithosphere; a hot, convecting mantle; and a dense, metallic core. </a:t>
                      </a:r>
                    </a:p>
                  </a:txBody>
                  <a:tcPr horzOverflow="overflow">
                    <a:lnL>
                      <a:noFill/>
                    </a:lnL>
                    <a:lnR cap="flat">
                      <a:noFill/>
                    </a:lnR>
                    <a:lnT cap="flat">
                      <a:noFill/>
                    </a:lnT>
                    <a:lnB>
                      <a:noFill/>
                    </a:lnB>
                    <a:lnTlToBr>
                      <a:noFill/>
                    </a:lnTlToBr>
                    <a:lnBlToTr>
                      <a:noFill/>
                    </a:lnBlToTr>
                    <a:solidFill>
                      <a:schemeClr val="bg1"/>
                    </a:solidFill>
                  </a:tcPr>
                </a:tc>
              </a:tr>
              <a:tr h="19812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endParaRPr kumimoji="0" lang="en-US" sz="2000" b="0" i="0" u="none" strike="noStrike" cap="none" normalizeH="0" baseline="30000" dirty="0" smtClean="0">
                        <a:ln>
                          <a:noFill/>
                        </a:ln>
                        <a:solidFill>
                          <a:schemeClr val="tx2"/>
                        </a:solidFill>
                        <a:effectLst>
                          <a:outerShdw blurRad="38100" dist="38100" dir="2700000" algn="tl">
                            <a:srgbClr val="000000"/>
                          </a:outerShdw>
                        </a:effectLst>
                        <a:latin typeface="Tahoma" pitchFamily="34" charset="0"/>
                      </a:endParaRPr>
                    </a:p>
                  </a:txBody>
                  <a:tcPr horzOverflow="overflow">
                    <a:lnL cap="flat">
                      <a:noFill/>
                    </a:lnL>
                    <a:lnR>
                      <a:noFill/>
                    </a:lnR>
                    <a:lnT>
                      <a:noFill/>
                    </a:lnT>
                    <a:lnB cap="flat">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sz="2000" b="0" i="0" u="none" strike="noStrike" cap="none" normalizeH="0" baseline="0" dirty="0" smtClean="0">
                          <a:ln>
                            <a:noFill/>
                          </a:ln>
                          <a:solidFill>
                            <a:schemeClr val="tx2"/>
                          </a:solidFill>
                          <a:effectLst>
                            <a:outerShdw blurRad="38100" dist="38100" dir="2700000" algn="tl">
                              <a:srgbClr val="000000"/>
                            </a:outerShdw>
                          </a:effectLst>
                          <a:latin typeface="Tahoma" pitchFamily="34" charset="0"/>
                        </a:rPr>
                        <a:t>1c</a:t>
                      </a:r>
                    </a:p>
                  </a:txBody>
                  <a:tcPr horzOverflow="overflow">
                    <a:lnL>
                      <a:noFill/>
                    </a:lnL>
                    <a:lnR>
                      <a:noFill/>
                    </a:lnR>
                    <a:lnT>
                      <a:noFill/>
                    </a:lnT>
                    <a:lnB cap="flat">
                      <a:noFill/>
                    </a:lnB>
                    <a:lnTlToBr>
                      <a:noFill/>
                    </a:lnTlToBr>
                    <a:lnBlToTr>
                      <a:noFill/>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smtClean="0">
                          <a:solidFill>
                            <a:srgbClr val="00B050"/>
                          </a:solidFill>
                          <a:latin typeface="Comic Sans MS" pitchFamily="66" charset="0"/>
                          <a:ea typeface="+mn-ea"/>
                          <a:cs typeface="+mn-cs"/>
                        </a:rPr>
                        <a:t>Students know </a:t>
                      </a:r>
                      <a:r>
                        <a:rPr lang="en-US" sz="1600" kern="1200" dirty="0" smtClean="0">
                          <a:solidFill>
                            <a:srgbClr val="00B050"/>
                          </a:solidFill>
                          <a:latin typeface="Comic Sans MS" pitchFamily="66" charset="0"/>
                          <a:ea typeface="+mn-ea"/>
                          <a:cs typeface="+mn-cs"/>
                        </a:rPr>
                        <a:t>lithospheric plates the size of continents and oceans move at rates of centimeters per year in response to movements in the mantle. </a:t>
                      </a:r>
                    </a:p>
                  </a:txBody>
                  <a:tcPr horzOverflow="overflow">
                    <a:lnL>
                      <a:noFill/>
                    </a:lnL>
                    <a:lnR cap="flat">
                      <a:noFill/>
                    </a:lnR>
                    <a:lnT>
                      <a:noFill/>
                    </a:lnT>
                    <a:lnB cap="flat">
                      <a:noFill/>
                    </a:lnB>
                    <a:lnTlToBr>
                      <a:noFill/>
                    </a:lnTlToBr>
                    <a:lnBlToTr>
                      <a:noFill/>
                    </a:lnBlToTr>
                    <a:solidFill>
                      <a:schemeClr val="bg1"/>
                    </a:solidFill>
                  </a:tcPr>
                </a:tc>
              </a:tr>
              <a:tr h="44196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endParaRPr kumimoji="0" lang="en-US" sz="2000" b="0" i="0" u="none" strike="noStrike" cap="none" normalizeH="0" baseline="30000" dirty="0" smtClean="0">
                        <a:ln>
                          <a:noFill/>
                        </a:ln>
                        <a:solidFill>
                          <a:schemeClr val="tx2"/>
                        </a:solidFill>
                        <a:effectLst>
                          <a:outerShdw blurRad="38100" dist="38100" dir="2700000" algn="tl">
                            <a:srgbClr val="000000"/>
                          </a:outerShdw>
                        </a:effectLst>
                        <a:latin typeface="Tahoma" pitchFamily="34" charset="0"/>
                      </a:endParaRPr>
                    </a:p>
                  </a:txBody>
                  <a:tcPr horzOverflow="overflow">
                    <a:lnL cap="flat">
                      <a:noFill/>
                    </a:lnL>
                    <a:lnR>
                      <a:noFill/>
                    </a:lnR>
                    <a:lnT>
                      <a:noFill/>
                    </a:lnT>
                    <a:lnB cap="flat">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sz="2000" b="0" i="0" u="none" strike="noStrike" cap="none" normalizeH="0" baseline="0" dirty="0" smtClean="0">
                          <a:ln>
                            <a:noFill/>
                          </a:ln>
                          <a:solidFill>
                            <a:schemeClr val="tx2"/>
                          </a:solidFill>
                          <a:effectLst>
                            <a:outerShdw blurRad="38100" dist="38100" dir="2700000" algn="tl">
                              <a:srgbClr val="000000"/>
                            </a:outerShdw>
                          </a:effectLst>
                          <a:latin typeface="Tahoma" pitchFamily="34" charset="0"/>
                        </a:rPr>
                        <a:t>1d</a:t>
                      </a:r>
                    </a:p>
                  </a:txBody>
                  <a:tcPr horzOverflow="overflow">
                    <a:lnL>
                      <a:noFill/>
                    </a:lnL>
                    <a:lnR>
                      <a:noFill/>
                    </a:lnR>
                    <a:lnT>
                      <a:noFill/>
                    </a:lnT>
                    <a:lnB cap="flat">
                      <a:noFill/>
                    </a:lnB>
                    <a:lnTlToBr>
                      <a:noFill/>
                    </a:lnTlToBr>
                    <a:lnBlToTr>
                      <a:noFill/>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smtClean="0">
                          <a:solidFill>
                            <a:srgbClr val="00B050"/>
                          </a:solidFill>
                          <a:latin typeface="Comic Sans MS" pitchFamily="66" charset="0"/>
                          <a:ea typeface="+mn-ea"/>
                          <a:cs typeface="+mn-cs"/>
                        </a:rPr>
                        <a:t>Students know </a:t>
                      </a:r>
                      <a:r>
                        <a:rPr lang="en-US" sz="1600" kern="1200" dirty="0" smtClean="0">
                          <a:solidFill>
                            <a:srgbClr val="00B050"/>
                          </a:solidFill>
                          <a:latin typeface="Comic Sans MS" pitchFamily="66" charset="0"/>
                          <a:ea typeface="+mn-ea"/>
                          <a:cs typeface="+mn-cs"/>
                        </a:rPr>
                        <a:t>that earthquakes are sudden motions along breaks in the crust called faults and that volcanoes and fissures are locations where magma reaches the surface. </a:t>
                      </a:r>
                    </a:p>
                  </a:txBody>
                  <a:tcPr horzOverflow="overflow">
                    <a:lnL>
                      <a:noFill/>
                    </a:lnL>
                    <a:lnR cap="flat">
                      <a:noFill/>
                    </a:lnR>
                    <a:lnT>
                      <a:noFill/>
                    </a:lnT>
                    <a:lnB cap="flat">
                      <a:noFill/>
                    </a:lnB>
                    <a:lnTlToBr>
                      <a:noFill/>
                    </a:lnTlToBr>
                    <a:lnBlToTr>
                      <a:noFill/>
                    </a:lnBlToTr>
                    <a:solidFill>
                      <a:schemeClr val="bg1"/>
                    </a:solidFill>
                  </a:tcPr>
                </a:tc>
              </a:tr>
              <a:tr h="39624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endParaRPr kumimoji="0" lang="en-US" sz="2000" b="0" i="0" u="none" strike="noStrike" cap="none" normalizeH="0" baseline="30000" dirty="0" smtClean="0">
                        <a:ln>
                          <a:noFill/>
                        </a:ln>
                        <a:solidFill>
                          <a:schemeClr val="tx2"/>
                        </a:solidFill>
                        <a:effectLst>
                          <a:outerShdw blurRad="38100" dist="38100" dir="2700000" algn="tl">
                            <a:srgbClr val="000000"/>
                          </a:outerShdw>
                        </a:effectLst>
                        <a:latin typeface="Tahoma" pitchFamily="34" charset="0"/>
                      </a:endParaRPr>
                    </a:p>
                  </a:txBody>
                  <a:tcPr horzOverflow="overflow">
                    <a:lnL cap="flat">
                      <a:noFill/>
                    </a:lnL>
                    <a:lnR>
                      <a:noFill/>
                    </a:lnR>
                    <a:lnT>
                      <a:noFill/>
                    </a:lnT>
                    <a:lnB cap="flat">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sz="2000" b="0" i="0" u="none" strike="noStrike" cap="none" normalizeH="0" baseline="0" dirty="0" smtClean="0">
                          <a:ln>
                            <a:noFill/>
                          </a:ln>
                          <a:solidFill>
                            <a:schemeClr val="tx2"/>
                          </a:solidFill>
                          <a:effectLst>
                            <a:outerShdw blurRad="38100" dist="38100" dir="2700000" algn="tl">
                              <a:srgbClr val="000000"/>
                            </a:outerShdw>
                          </a:effectLst>
                          <a:latin typeface="Tahoma" pitchFamily="34" charset="0"/>
                        </a:rPr>
                        <a:t>1e</a:t>
                      </a:r>
                    </a:p>
                  </a:txBody>
                  <a:tcPr horzOverflow="overflow">
                    <a:lnL>
                      <a:noFill/>
                    </a:lnL>
                    <a:lnR>
                      <a:noFill/>
                    </a:lnR>
                    <a:lnT>
                      <a:noFill/>
                    </a:lnT>
                    <a:lnB cap="flat">
                      <a:noFill/>
                    </a:lnB>
                    <a:lnTlToBr>
                      <a:noFill/>
                    </a:lnTlToBr>
                    <a:lnBlToTr>
                      <a:noFill/>
                    </a:lnBlToTr>
                    <a:solidFill>
                      <a:schemeClr val="bg1"/>
                    </a:solidFill>
                  </a:tcPr>
                </a:tc>
                <a:tc>
                  <a:txBody>
                    <a:bodyPr/>
                    <a:lstStyle/>
                    <a:p>
                      <a:r>
                        <a:rPr lang="en-US" sz="1600" i="1" kern="1200" dirty="0" smtClean="0">
                          <a:solidFill>
                            <a:srgbClr val="00B050"/>
                          </a:solidFill>
                          <a:latin typeface="Comic Sans MS" pitchFamily="66" charset="0"/>
                          <a:ea typeface="+mn-ea"/>
                          <a:cs typeface="+mn-cs"/>
                        </a:rPr>
                        <a:t>Students know </a:t>
                      </a:r>
                      <a:r>
                        <a:rPr lang="en-US" sz="1600" kern="1200" dirty="0" smtClean="0">
                          <a:solidFill>
                            <a:srgbClr val="00B050"/>
                          </a:solidFill>
                          <a:latin typeface="Comic Sans MS" pitchFamily="66" charset="0"/>
                          <a:ea typeface="+mn-ea"/>
                          <a:cs typeface="+mn-cs"/>
                        </a:rPr>
                        <a:t>major geologic events, such as earthquakes, volcanic eruptions, and mountain building, result from plate motions</a:t>
                      </a:r>
                      <a:endParaRPr kumimoji="0" lang="en-US" sz="1600" b="0" i="0" u="none" strike="noStrike" cap="none" normalizeH="0" baseline="0" dirty="0" smtClean="0">
                        <a:ln>
                          <a:noFill/>
                        </a:ln>
                        <a:solidFill>
                          <a:srgbClr val="00B050"/>
                        </a:solidFill>
                        <a:effectLst>
                          <a:outerShdw blurRad="38100" dist="38100" dir="2700000" algn="tl">
                            <a:srgbClr val="000000"/>
                          </a:outerShdw>
                        </a:effectLst>
                        <a:latin typeface="Comic Sans MS" pitchFamily="66" charset="0"/>
                      </a:endParaRPr>
                    </a:p>
                  </a:txBody>
                  <a:tcPr horzOverflow="overflow">
                    <a:lnL>
                      <a:noFill/>
                    </a:lnL>
                    <a:lnR cap="flat">
                      <a:noFill/>
                    </a:lnR>
                    <a:lnT>
                      <a:noFill/>
                    </a:lnT>
                    <a:lnB cap="flat">
                      <a:noFill/>
                    </a:lnB>
                    <a:lnTlToBr>
                      <a:noFill/>
                    </a:lnTlToBr>
                    <a:lnBlToTr>
                      <a:noFill/>
                    </a:lnBlToTr>
                    <a:solidFill>
                      <a:schemeClr val="bg1"/>
                    </a:solidFill>
                  </a:tcPr>
                </a:tc>
              </a:tr>
              <a:tr h="904875">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endParaRPr kumimoji="0" lang="en-US" sz="2000" b="0" i="0" u="none" strike="noStrike" cap="none" normalizeH="0" baseline="30000" dirty="0" smtClean="0">
                        <a:ln>
                          <a:noFill/>
                        </a:ln>
                        <a:solidFill>
                          <a:schemeClr val="tx2"/>
                        </a:solidFill>
                        <a:effectLst>
                          <a:outerShdw blurRad="38100" dist="38100" dir="2700000" algn="tl">
                            <a:srgbClr val="000000"/>
                          </a:outerShdw>
                        </a:effectLst>
                        <a:latin typeface="Tahoma" pitchFamily="34" charset="0"/>
                      </a:endParaRPr>
                    </a:p>
                  </a:txBody>
                  <a:tcPr horzOverflow="overflow">
                    <a:lnL cap="flat">
                      <a:noFill/>
                    </a:lnL>
                    <a:lnR>
                      <a:noFill/>
                    </a:lnR>
                    <a:lnT>
                      <a:noFill/>
                    </a:lnT>
                    <a:lnB cap="flat">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en-US" sz="2000" b="0" i="0" u="none" strike="noStrike" cap="none" normalizeH="0" baseline="0" dirty="0" smtClean="0">
                          <a:ln>
                            <a:noFill/>
                          </a:ln>
                          <a:solidFill>
                            <a:schemeClr val="tx2"/>
                          </a:solidFill>
                          <a:effectLst>
                            <a:outerShdw blurRad="38100" dist="38100" dir="2700000" algn="tl">
                              <a:srgbClr val="000000"/>
                            </a:outerShdw>
                          </a:effectLst>
                          <a:latin typeface="Tahoma" pitchFamily="34" charset="0"/>
                        </a:rPr>
                        <a:t>1f</a:t>
                      </a:r>
                    </a:p>
                  </a:txBody>
                  <a:tcPr horzOverflow="overflow">
                    <a:lnL>
                      <a:noFill/>
                    </a:lnL>
                    <a:lnR>
                      <a:noFill/>
                    </a:lnR>
                    <a:lnT>
                      <a:noFill/>
                    </a:lnT>
                    <a:lnB cap="flat">
                      <a:noFill/>
                    </a:lnB>
                    <a:lnTlToBr>
                      <a:noFill/>
                    </a:lnTlToBr>
                    <a:lnBlToTr>
                      <a:noFill/>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kern="1200" dirty="0" smtClean="0">
                          <a:solidFill>
                            <a:srgbClr val="00B050"/>
                          </a:solidFill>
                          <a:latin typeface="Comic Sans MS" pitchFamily="66" charset="0"/>
                          <a:ea typeface="+mn-ea"/>
                          <a:cs typeface="+mn-cs"/>
                        </a:rPr>
                        <a:t>Students know </a:t>
                      </a:r>
                      <a:r>
                        <a:rPr lang="en-US" sz="1600" kern="1200" dirty="0" smtClean="0">
                          <a:solidFill>
                            <a:srgbClr val="00B050"/>
                          </a:solidFill>
                          <a:latin typeface="Comic Sans MS" pitchFamily="66" charset="0"/>
                          <a:ea typeface="+mn-ea"/>
                          <a:cs typeface="+mn-cs"/>
                        </a:rPr>
                        <a:t>how to explain major features of California geology (including mountains, faults, volcanoes) in terms of plate tectonics. </a:t>
                      </a:r>
                    </a:p>
                  </a:txBody>
                  <a:tcPr horzOverflow="overflow">
                    <a:lnL>
                      <a:noFill/>
                    </a:lnL>
                    <a:lnR cap="flat">
                      <a:noFill/>
                    </a:lnR>
                    <a:lnT>
                      <a:noFill/>
                    </a:lnT>
                    <a:lnB cap="flat">
                      <a:noFill/>
                    </a:lnB>
                    <a:lnTlToBr>
                      <a:noFill/>
                    </a:lnTlToBr>
                    <a:lnBlToTr>
                      <a:noFill/>
                    </a:lnBlToTr>
                    <a:solidFill>
                      <a:schemeClr val="bg1"/>
                    </a:solidFill>
                  </a:tcPr>
                </a:tc>
              </a:tr>
            </a:tbl>
          </a:graphicData>
        </a:graphic>
      </p:graphicFrame>
      <p:sp>
        <p:nvSpPr>
          <p:cNvPr id="12313" name="Slide Number Placeholder 3"/>
          <p:cNvSpPr txBox="1">
            <a:spLocks/>
          </p:cNvSpPr>
          <p:nvPr/>
        </p:nvSpPr>
        <p:spPr bwMode="auto">
          <a:xfrm>
            <a:off x="6858000" y="6381750"/>
            <a:ext cx="2286000" cy="476250"/>
          </a:xfrm>
          <a:prstGeom prst="rect">
            <a:avLst/>
          </a:prstGeom>
          <a:noFill/>
          <a:ln w="9525">
            <a:noFill/>
            <a:miter lim="800000"/>
            <a:headEnd/>
            <a:tailEnd/>
          </a:ln>
        </p:spPr>
        <p:txBody>
          <a:bodyPr/>
          <a:lstStyle/>
          <a:p>
            <a:pPr algn="r"/>
            <a:fld id="{D30EB942-03FB-4FBF-974E-8940D4672E43}" type="slidenum">
              <a:rPr lang="en-US" sz="1200" b="1">
                <a:solidFill>
                  <a:srgbClr val="00B050"/>
                </a:solidFill>
                <a:latin typeface="Segoe UI" pitchFamily="34" charset="0"/>
                <a:cs typeface="Segoe UI" pitchFamily="34" charset="0"/>
              </a:rPr>
              <a:pPr algn="r"/>
              <a:t>2</a:t>
            </a:fld>
            <a:r>
              <a:rPr lang="en-US" sz="1200" b="1">
                <a:solidFill>
                  <a:srgbClr val="00B050"/>
                </a:solidFill>
                <a:latin typeface="Segoe UI" pitchFamily="34" charset="0"/>
                <a:cs typeface="Segoe UI" pitchFamily="34" charset="0"/>
              </a:rPr>
              <a:t> / 85</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031"/>
          <p:cNvPicPr>
            <a:picLocks noChangeAspect="1" noChangeArrowheads="1"/>
          </p:cNvPicPr>
          <p:nvPr/>
        </p:nvPicPr>
        <p:blipFill>
          <a:blip r:embed="rId3"/>
          <a:srcRect/>
          <a:stretch>
            <a:fillRect/>
          </a:stretch>
        </p:blipFill>
        <p:spPr bwMode="auto">
          <a:xfrm>
            <a:off x="309563" y="3355975"/>
            <a:ext cx="4572000" cy="2514600"/>
          </a:xfrm>
          <a:prstGeom prst="rect">
            <a:avLst/>
          </a:prstGeom>
          <a:noFill/>
          <a:ln w="12700">
            <a:solidFill>
              <a:schemeClr val="tx1"/>
            </a:solidFill>
            <a:miter lim="800000"/>
            <a:headEnd/>
            <a:tailEnd/>
          </a:ln>
        </p:spPr>
      </p:pic>
      <p:sp>
        <p:nvSpPr>
          <p:cNvPr id="30723" name="Rectangle 1035"/>
          <p:cNvSpPr>
            <a:spLocks noGrp="1" noChangeArrowheads="1"/>
          </p:cNvSpPr>
          <p:nvPr>
            <p:ph type="title"/>
          </p:nvPr>
        </p:nvSpPr>
        <p:spPr/>
        <p:txBody>
          <a:bodyPr/>
          <a:lstStyle/>
          <a:p>
            <a:r>
              <a:rPr lang="en-US" smtClean="0"/>
              <a:t>Buoyancy</a:t>
            </a:r>
          </a:p>
        </p:txBody>
      </p:sp>
      <p:sp>
        <p:nvSpPr>
          <p:cNvPr id="903180" name="Rectangle 1036"/>
          <p:cNvSpPr>
            <a:spLocks noGrp="1" noChangeArrowheads="1"/>
          </p:cNvSpPr>
          <p:nvPr>
            <p:ph type="body" idx="1"/>
          </p:nvPr>
        </p:nvSpPr>
        <p:spPr/>
        <p:txBody>
          <a:bodyPr/>
          <a:lstStyle/>
          <a:p>
            <a:pPr>
              <a:defRPr/>
            </a:pPr>
            <a:r>
              <a:rPr lang="en-US" dirty="0" smtClean="0"/>
              <a:t>Floating </a:t>
            </a:r>
            <a:r>
              <a:rPr lang="en-US" dirty="0"/>
              <a:t>solids displace water equal to their mass.</a:t>
            </a:r>
          </a:p>
          <a:p>
            <a:pPr marL="341313" indent="-323850">
              <a:tabLst>
                <a:tab pos="4462463" algn="l"/>
              </a:tabLst>
              <a:defRPr/>
            </a:pPr>
            <a:r>
              <a:rPr lang="en-US" dirty="0" smtClean="0"/>
              <a:t>This </a:t>
            </a:r>
            <a:r>
              <a:rPr lang="en-US" dirty="0"/>
              <a:t>concept applies to </a:t>
            </a:r>
            <a:r>
              <a:rPr lang="en-US" dirty="0" err="1"/>
              <a:t>lithospheric</a:t>
            </a:r>
            <a:r>
              <a:rPr lang="en-US" dirty="0"/>
              <a:t> plates</a:t>
            </a:r>
            <a:r>
              <a:rPr lang="en-US" dirty="0" smtClean="0"/>
              <a:t>.</a:t>
            </a:r>
          </a:p>
          <a:p>
            <a:pPr marL="341313" indent="-323850">
              <a:tabLst>
                <a:tab pos="4462463" algn="l"/>
              </a:tabLst>
              <a:defRPr/>
            </a:pPr>
            <a:endParaRPr lang="en-US" dirty="0"/>
          </a:p>
          <a:p>
            <a:pPr marL="4859338" lvl="1" indent="-323850">
              <a:tabLst>
                <a:tab pos="4462463" algn="l"/>
              </a:tabLst>
              <a:defRPr/>
            </a:pPr>
            <a:r>
              <a:rPr lang="en-US" dirty="0"/>
              <a:t>Continental – Floats higher.</a:t>
            </a:r>
          </a:p>
          <a:p>
            <a:pPr marL="4859338" lvl="1" indent="-323850">
              <a:tabLst>
                <a:tab pos="4462463" algn="l"/>
              </a:tabLst>
              <a:defRPr/>
            </a:pPr>
            <a:r>
              <a:rPr lang="en-US" dirty="0"/>
              <a:t>Oceanic – Sinks lower.</a:t>
            </a:r>
          </a:p>
        </p:txBody>
      </p:sp>
      <p:sp>
        <p:nvSpPr>
          <p:cNvPr id="5" name="Slide Number Placeholder 4"/>
          <p:cNvSpPr>
            <a:spLocks noGrp="1"/>
          </p:cNvSpPr>
          <p:nvPr>
            <p:ph type="sldNum" sz="quarter" idx="12"/>
          </p:nvPr>
        </p:nvSpPr>
        <p:spPr/>
        <p:txBody>
          <a:bodyPr/>
          <a:lstStyle/>
          <a:p>
            <a:pPr>
              <a:defRPr/>
            </a:pPr>
            <a:fld id="{0D32CCF9-40FF-4782-9752-9F925573E093}" type="slidenum">
              <a:rPr lang="en-US" altLang="en-US" smtClean="0"/>
              <a:pPr>
                <a:defRPr/>
              </a:pPr>
              <a:t>20</a:t>
            </a:fld>
            <a:r>
              <a:rPr lang="en-US" altLang="en-US" dirty="0" smtClean="0"/>
              <a:t> / 92</a:t>
            </a:r>
            <a:endParaRPr lang="en-US" alt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pPr>
              <a:defRPr/>
            </a:pPr>
            <a:fld id="{16B6A2CE-FB81-4840-ABBB-3523655DF57D}" type="slidenum">
              <a:rPr lang="en-US" altLang="en-US"/>
              <a:pPr>
                <a:defRPr/>
              </a:pPr>
              <a:t>21</a:t>
            </a:fld>
            <a:r>
              <a:rPr lang="en-US" altLang="en-US" dirty="0"/>
              <a:t> / 92</a:t>
            </a:r>
          </a:p>
        </p:txBody>
      </p:sp>
      <p:pic>
        <p:nvPicPr>
          <p:cNvPr id="31747" name="Picture 2" descr="01_14"/>
          <p:cNvPicPr>
            <a:picLocks noChangeAspect="1" noChangeArrowheads="1"/>
          </p:cNvPicPr>
          <p:nvPr/>
        </p:nvPicPr>
        <p:blipFill>
          <a:blip r:embed="rId3"/>
          <a:srcRect/>
          <a:stretch>
            <a:fillRect/>
          </a:stretch>
        </p:blipFill>
        <p:spPr bwMode="auto">
          <a:xfrm>
            <a:off x="0" y="1143000"/>
            <a:ext cx="9144000" cy="4979988"/>
          </a:xfrm>
          <a:prstGeom prst="rect">
            <a:avLst/>
          </a:prstGeom>
          <a:noFill/>
          <a:ln w="9525">
            <a:noFill/>
            <a:miter lim="800000"/>
            <a:headEnd/>
            <a:tailEnd/>
          </a:ln>
        </p:spPr>
      </p:pic>
      <p:sp>
        <p:nvSpPr>
          <p:cNvPr id="31748" name="Rectangle 3"/>
          <p:cNvSpPr>
            <a:spLocks noChangeArrowheads="1"/>
          </p:cNvSpPr>
          <p:nvPr/>
        </p:nvSpPr>
        <p:spPr bwMode="auto">
          <a:xfrm>
            <a:off x="76200" y="6248400"/>
            <a:ext cx="1295400" cy="609600"/>
          </a:xfrm>
          <a:prstGeom prst="rect">
            <a:avLst/>
          </a:prstGeom>
          <a:noFill/>
          <a:ln w="9525">
            <a:noFill/>
            <a:miter lim="800000"/>
            <a:headEnd/>
            <a:tailEnd/>
          </a:ln>
        </p:spPr>
        <p:txBody>
          <a:bodyPr wrap="none" anchor="ctr"/>
          <a:lstStyle/>
          <a:p>
            <a:pPr algn="ctr" eaLnBrk="0" hangingPunct="0"/>
            <a:r>
              <a:rPr lang="en-US" sz="2000" b="1">
                <a:latin typeface="Tahoma" pitchFamily="34" charset="0"/>
              </a:rPr>
              <a:t>Fig. 1.14</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0"/>
          <p:cNvPicPr>
            <a:picLocks noChangeAspect="1" noChangeArrowheads="1"/>
          </p:cNvPicPr>
          <p:nvPr/>
        </p:nvPicPr>
        <p:blipFill>
          <a:blip r:embed="rId3"/>
          <a:srcRect/>
          <a:stretch>
            <a:fillRect/>
          </a:stretch>
        </p:blipFill>
        <p:spPr bwMode="auto">
          <a:xfrm>
            <a:off x="5499100" y="1066800"/>
            <a:ext cx="3422650" cy="2325688"/>
          </a:xfrm>
          <a:prstGeom prst="rect">
            <a:avLst/>
          </a:prstGeom>
          <a:noFill/>
          <a:ln w="12700">
            <a:noFill/>
            <a:miter lim="800000"/>
            <a:headEnd/>
            <a:tailEnd/>
          </a:ln>
        </p:spPr>
      </p:pic>
      <p:sp>
        <p:nvSpPr>
          <p:cNvPr id="32771" name="Rectangle 32"/>
          <p:cNvSpPr>
            <a:spLocks noGrp="1" noChangeArrowheads="1"/>
          </p:cNvSpPr>
          <p:nvPr>
            <p:ph type="title"/>
          </p:nvPr>
        </p:nvSpPr>
        <p:spPr/>
        <p:txBody>
          <a:bodyPr/>
          <a:lstStyle/>
          <a:p>
            <a:r>
              <a:rPr lang="en-US" smtClean="0"/>
              <a:t>2 Types of Lithosphere</a:t>
            </a:r>
          </a:p>
        </p:txBody>
      </p:sp>
      <p:sp>
        <p:nvSpPr>
          <p:cNvPr id="32772" name="Rectangle 33"/>
          <p:cNvSpPr>
            <a:spLocks noGrp="1" noChangeArrowheads="1"/>
          </p:cNvSpPr>
          <p:nvPr>
            <p:ph type="body" idx="1"/>
          </p:nvPr>
        </p:nvSpPr>
        <p:spPr/>
        <p:txBody>
          <a:bodyPr/>
          <a:lstStyle/>
          <a:p>
            <a:r>
              <a:rPr lang="en-US" smtClean="0"/>
              <a:t>Continental ~ 150 km thick.</a:t>
            </a:r>
          </a:p>
          <a:p>
            <a:pPr lvl="1"/>
            <a:r>
              <a:rPr lang="en-US" smtClean="0"/>
              <a:t>Granitic crust.</a:t>
            </a:r>
          </a:p>
          <a:p>
            <a:pPr lvl="2"/>
            <a:r>
              <a:rPr lang="en-US" smtClean="0"/>
              <a:t>35-40 km thick.</a:t>
            </a:r>
          </a:p>
          <a:p>
            <a:pPr lvl="2"/>
            <a:r>
              <a:rPr lang="en-US" smtClean="0"/>
              <a:t>Lighter (less dense) .</a:t>
            </a:r>
          </a:p>
          <a:p>
            <a:pPr lvl="2"/>
            <a:r>
              <a:rPr lang="en-US" smtClean="0"/>
              <a:t>More buoyant – Floats higher.</a:t>
            </a:r>
          </a:p>
        </p:txBody>
      </p:sp>
      <p:pic>
        <p:nvPicPr>
          <p:cNvPr id="32773" name="Picture 21"/>
          <p:cNvPicPr>
            <a:picLocks noChangeAspect="1" noChangeArrowheads="1"/>
          </p:cNvPicPr>
          <p:nvPr/>
        </p:nvPicPr>
        <p:blipFill>
          <a:blip r:embed="rId4"/>
          <a:srcRect/>
          <a:stretch>
            <a:fillRect/>
          </a:stretch>
        </p:blipFill>
        <p:spPr bwMode="auto">
          <a:xfrm>
            <a:off x="5791200" y="3581400"/>
            <a:ext cx="2840038" cy="2971800"/>
          </a:xfrm>
          <a:prstGeom prst="rect">
            <a:avLst/>
          </a:prstGeom>
          <a:noFill/>
          <a:ln w="12700">
            <a:noFill/>
            <a:miter lim="800000"/>
            <a:headEnd/>
            <a:tailEnd/>
          </a:ln>
        </p:spPr>
      </p:pic>
      <p:sp>
        <p:nvSpPr>
          <p:cNvPr id="6" name="Slide Number Placeholder 5"/>
          <p:cNvSpPr>
            <a:spLocks noGrp="1"/>
          </p:cNvSpPr>
          <p:nvPr>
            <p:ph type="sldNum" sz="quarter" idx="12"/>
          </p:nvPr>
        </p:nvSpPr>
        <p:spPr/>
        <p:txBody>
          <a:bodyPr/>
          <a:lstStyle/>
          <a:p>
            <a:pPr>
              <a:defRPr/>
            </a:pPr>
            <a:fld id="{FFD11CDF-6452-4148-B48E-BA27653556BC}" type="slidenum">
              <a:rPr lang="en-US" altLang="en-US" smtClean="0"/>
              <a:pPr>
                <a:defRPr/>
              </a:pPr>
              <a:t>22</a:t>
            </a:fld>
            <a:r>
              <a:rPr lang="en-US" altLang="en-US" dirty="0" smtClean="0"/>
              <a:t> / 92</a:t>
            </a:r>
            <a:endParaRPr lang="en-US" alt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0"/>
          <p:cNvPicPr>
            <a:picLocks noChangeAspect="1" noChangeArrowheads="1"/>
          </p:cNvPicPr>
          <p:nvPr/>
        </p:nvPicPr>
        <p:blipFill>
          <a:blip r:embed="rId3"/>
          <a:srcRect/>
          <a:stretch>
            <a:fillRect/>
          </a:stretch>
        </p:blipFill>
        <p:spPr bwMode="auto">
          <a:xfrm>
            <a:off x="5499100" y="1066800"/>
            <a:ext cx="3422650" cy="2325688"/>
          </a:xfrm>
          <a:prstGeom prst="rect">
            <a:avLst/>
          </a:prstGeom>
          <a:noFill/>
          <a:ln w="12700">
            <a:noFill/>
            <a:miter lim="800000"/>
            <a:headEnd/>
            <a:tailEnd/>
          </a:ln>
        </p:spPr>
      </p:pic>
      <p:sp>
        <p:nvSpPr>
          <p:cNvPr id="33795" name="Rectangle 32"/>
          <p:cNvSpPr>
            <a:spLocks noGrp="1" noChangeArrowheads="1"/>
          </p:cNvSpPr>
          <p:nvPr>
            <p:ph type="title"/>
          </p:nvPr>
        </p:nvSpPr>
        <p:spPr/>
        <p:txBody>
          <a:bodyPr/>
          <a:lstStyle/>
          <a:p>
            <a:r>
              <a:rPr lang="en-US" smtClean="0"/>
              <a:t>2 Types of Lithosphere</a:t>
            </a:r>
          </a:p>
        </p:txBody>
      </p:sp>
      <p:sp>
        <p:nvSpPr>
          <p:cNvPr id="33796" name="Rectangle 33"/>
          <p:cNvSpPr>
            <a:spLocks noGrp="1" noChangeArrowheads="1"/>
          </p:cNvSpPr>
          <p:nvPr>
            <p:ph type="body" idx="1"/>
          </p:nvPr>
        </p:nvSpPr>
        <p:spPr/>
        <p:txBody>
          <a:bodyPr/>
          <a:lstStyle/>
          <a:p>
            <a:r>
              <a:rPr lang="en-US" smtClean="0"/>
              <a:t>Oceanic ~ 7 to 92 km thick.</a:t>
            </a:r>
          </a:p>
          <a:p>
            <a:pPr lvl="1"/>
            <a:r>
              <a:rPr lang="en-US" smtClean="0"/>
              <a:t>Basaltic crust. </a:t>
            </a:r>
          </a:p>
          <a:p>
            <a:pPr lvl="2"/>
            <a:r>
              <a:rPr lang="en-US" smtClean="0"/>
              <a:t>7-10 km thick.</a:t>
            </a:r>
          </a:p>
          <a:p>
            <a:pPr lvl="2"/>
            <a:r>
              <a:rPr lang="en-US" smtClean="0"/>
              <a:t>Heavier (more dense).</a:t>
            </a:r>
          </a:p>
          <a:p>
            <a:pPr lvl="2"/>
            <a:r>
              <a:rPr lang="en-US" smtClean="0"/>
              <a:t>Less buoyant – Sinks lower.</a:t>
            </a:r>
          </a:p>
        </p:txBody>
      </p:sp>
      <p:pic>
        <p:nvPicPr>
          <p:cNvPr id="33797" name="Picture 21"/>
          <p:cNvPicPr>
            <a:picLocks noChangeAspect="1" noChangeArrowheads="1"/>
          </p:cNvPicPr>
          <p:nvPr/>
        </p:nvPicPr>
        <p:blipFill>
          <a:blip r:embed="rId4"/>
          <a:srcRect/>
          <a:stretch>
            <a:fillRect/>
          </a:stretch>
        </p:blipFill>
        <p:spPr bwMode="auto">
          <a:xfrm>
            <a:off x="5791200" y="3581400"/>
            <a:ext cx="2840038" cy="2971800"/>
          </a:xfrm>
          <a:prstGeom prst="rect">
            <a:avLst/>
          </a:prstGeom>
          <a:noFill/>
          <a:ln w="12700">
            <a:noFill/>
            <a:miter lim="800000"/>
            <a:headEnd/>
            <a:tailEnd/>
          </a:ln>
        </p:spPr>
      </p:pic>
      <p:sp>
        <p:nvSpPr>
          <p:cNvPr id="6" name="Slide Number Placeholder 5"/>
          <p:cNvSpPr>
            <a:spLocks noGrp="1"/>
          </p:cNvSpPr>
          <p:nvPr>
            <p:ph type="sldNum" sz="quarter" idx="12"/>
          </p:nvPr>
        </p:nvSpPr>
        <p:spPr/>
        <p:txBody>
          <a:bodyPr/>
          <a:lstStyle/>
          <a:p>
            <a:pPr>
              <a:defRPr/>
            </a:pPr>
            <a:fld id="{7DD7C709-5895-482E-AC8E-1D7427430BF0}" type="slidenum">
              <a:rPr lang="en-US" altLang="en-US" smtClean="0"/>
              <a:pPr>
                <a:defRPr/>
              </a:pPr>
              <a:t>23</a:t>
            </a:fld>
            <a:r>
              <a:rPr lang="en-US" altLang="en-US" dirty="0" smtClean="0"/>
              <a:t> / 92</a:t>
            </a:r>
            <a:endParaRPr lang="en-US" alt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8"/>
          <p:cNvPicPr>
            <a:picLocks noChangeAspect="1" noChangeArrowheads="1"/>
          </p:cNvPicPr>
          <p:nvPr/>
        </p:nvPicPr>
        <p:blipFill>
          <a:blip r:embed="rId3"/>
          <a:srcRect/>
          <a:stretch>
            <a:fillRect/>
          </a:stretch>
        </p:blipFill>
        <p:spPr bwMode="auto">
          <a:xfrm>
            <a:off x="4419600" y="2227263"/>
            <a:ext cx="4572000" cy="4478337"/>
          </a:xfrm>
          <a:prstGeom prst="rect">
            <a:avLst/>
          </a:prstGeom>
          <a:noFill/>
          <a:ln w="12700">
            <a:noFill/>
            <a:miter lim="800000"/>
            <a:headEnd/>
            <a:tailEnd/>
          </a:ln>
        </p:spPr>
      </p:pic>
      <p:sp>
        <p:nvSpPr>
          <p:cNvPr id="34819" name="Rectangle 13"/>
          <p:cNvSpPr>
            <a:spLocks noGrp="1" noChangeArrowheads="1"/>
          </p:cNvSpPr>
          <p:nvPr>
            <p:ph type="title"/>
          </p:nvPr>
        </p:nvSpPr>
        <p:spPr/>
        <p:txBody>
          <a:bodyPr/>
          <a:lstStyle/>
          <a:p>
            <a:r>
              <a:rPr lang="en-US" smtClean="0"/>
              <a:t>Driving Mechanisms</a:t>
            </a:r>
          </a:p>
        </p:txBody>
      </p:sp>
      <p:sp>
        <p:nvSpPr>
          <p:cNvPr id="34820" name="Rectangle 14"/>
          <p:cNvSpPr>
            <a:spLocks noGrp="1" noChangeArrowheads="1"/>
          </p:cNvSpPr>
          <p:nvPr>
            <p:ph type="body" idx="1"/>
          </p:nvPr>
        </p:nvSpPr>
        <p:spPr/>
        <p:txBody>
          <a:bodyPr/>
          <a:lstStyle/>
          <a:p>
            <a:r>
              <a:rPr lang="en-US" sz="2800" smtClean="0"/>
              <a:t>Old:  Plates are dragged atop a convecting mantle.</a:t>
            </a:r>
          </a:p>
          <a:p>
            <a:pPr lvl="1"/>
            <a:r>
              <a:rPr lang="en-US" sz="2400" smtClean="0"/>
              <a:t>Plate motions are much </a:t>
            </a:r>
            <a:br>
              <a:rPr lang="en-US" sz="2400" smtClean="0"/>
            </a:br>
            <a:r>
              <a:rPr lang="en-US" sz="2400" smtClean="0"/>
              <a:t>too complex.</a:t>
            </a:r>
          </a:p>
          <a:p>
            <a:pPr lvl="1"/>
            <a:r>
              <a:rPr lang="en-US" sz="2400" smtClean="0"/>
              <a:t>Convection </a:t>
            </a:r>
            <a:r>
              <a:rPr lang="en-US" sz="2400" u="sng" smtClean="0"/>
              <a:t>does</a:t>
            </a:r>
            <a:r>
              <a:rPr lang="en-US" sz="2400" smtClean="0"/>
              <a:t> occur.</a:t>
            </a:r>
          </a:p>
          <a:p>
            <a:pPr lvl="2"/>
            <a:r>
              <a:rPr lang="en-US" sz="2000" smtClean="0"/>
              <a:t>It is not the prime </a:t>
            </a:r>
          </a:p>
          <a:p>
            <a:pPr lvl="2">
              <a:buFont typeface="Webdings" pitchFamily="18" charset="2"/>
              <a:buNone/>
            </a:pPr>
            <a:r>
              <a:rPr lang="en-US" sz="2000" smtClean="0"/>
              <a:t>	driving mechanism.</a:t>
            </a:r>
          </a:p>
        </p:txBody>
      </p:sp>
      <p:sp>
        <p:nvSpPr>
          <p:cNvPr id="5" name="Slide Number Placeholder 4"/>
          <p:cNvSpPr>
            <a:spLocks noGrp="1"/>
          </p:cNvSpPr>
          <p:nvPr>
            <p:ph type="sldNum" sz="quarter" idx="12"/>
          </p:nvPr>
        </p:nvSpPr>
        <p:spPr/>
        <p:txBody>
          <a:bodyPr/>
          <a:lstStyle/>
          <a:p>
            <a:pPr>
              <a:defRPr/>
            </a:pPr>
            <a:fld id="{73B5F887-2677-4FDA-A7F5-276581C9A6D4}" type="slidenum">
              <a:rPr lang="en-US" altLang="en-US" smtClean="0"/>
              <a:pPr>
                <a:defRPr/>
              </a:pPr>
              <a:t>24</a:t>
            </a:fld>
            <a:r>
              <a:rPr lang="en-US" altLang="en-US" dirty="0" smtClean="0"/>
              <a:t> / 92</a:t>
            </a:r>
            <a:endParaRPr lang="en-US" alt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0"/>
          <p:cNvPicPr>
            <a:picLocks noChangeAspect="1" noChangeArrowheads="1"/>
          </p:cNvPicPr>
          <p:nvPr/>
        </p:nvPicPr>
        <p:blipFill>
          <a:blip r:embed="rId3"/>
          <a:srcRect/>
          <a:stretch>
            <a:fillRect/>
          </a:stretch>
        </p:blipFill>
        <p:spPr bwMode="auto">
          <a:xfrm>
            <a:off x="228600" y="4391025"/>
            <a:ext cx="4343400" cy="2274888"/>
          </a:xfrm>
          <a:prstGeom prst="rect">
            <a:avLst/>
          </a:prstGeom>
          <a:noFill/>
          <a:ln w="12700">
            <a:noFill/>
            <a:miter lim="800000"/>
            <a:headEnd/>
            <a:tailEnd/>
          </a:ln>
        </p:spPr>
      </p:pic>
      <p:pic>
        <p:nvPicPr>
          <p:cNvPr id="35843" name="Picture 11"/>
          <p:cNvPicPr>
            <a:picLocks noChangeAspect="1" noChangeArrowheads="1"/>
          </p:cNvPicPr>
          <p:nvPr/>
        </p:nvPicPr>
        <p:blipFill>
          <a:blip r:embed="rId4"/>
          <a:srcRect/>
          <a:stretch>
            <a:fillRect/>
          </a:stretch>
        </p:blipFill>
        <p:spPr bwMode="auto">
          <a:xfrm>
            <a:off x="4602163" y="4267200"/>
            <a:ext cx="4344987" cy="2405063"/>
          </a:xfrm>
          <a:prstGeom prst="rect">
            <a:avLst/>
          </a:prstGeom>
          <a:noFill/>
          <a:ln w="12700">
            <a:noFill/>
            <a:miter lim="800000"/>
            <a:headEnd/>
            <a:tailEnd/>
          </a:ln>
        </p:spPr>
      </p:pic>
      <p:sp>
        <p:nvSpPr>
          <p:cNvPr id="35844" name="Rectangle 12"/>
          <p:cNvSpPr>
            <a:spLocks noGrp="1" noChangeArrowheads="1"/>
          </p:cNvSpPr>
          <p:nvPr>
            <p:ph type="title"/>
          </p:nvPr>
        </p:nvSpPr>
        <p:spPr/>
        <p:txBody>
          <a:bodyPr/>
          <a:lstStyle/>
          <a:p>
            <a:r>
              <a:rPr lang="en-US" smtClean="0"/>
              <a:t>Driving Mechanisms</a:t>
            </a:r>
          </a:p>
        </p:txBody>
      </p:sp>
      <p:sp>
        <p:nvSpPr>
          <p:cNvPr id="35845" name="Rectangle 13"/>
          <p:cNvSpPr>
            <a:spLocks noGrp="1" noChangeArrowheads="1"/>
          </p:cNvSpPr>
          <p:nvPr>
            <p:ph type="body" idx="1"/>
          </p:nvPr>
        </p:nvSpPr>
        <p:spPr/>
        <p:txBody>
          <a:bodyPr/>
          <a:lstStyle/>
          <a:p>
            <a:r>
              <a:rPr lang="en-US" sz="2800" smtClean="0"/>
              <a:t>Modern:  2 other forces drive plate motions. </a:t>
            </a:r>
          </a:p>
          <a:p>
            <a:pPr lvl="1"/>
            <a:r>
              <a:rPr lang="en-US" sz="2400" smtClean="0"/>
              <a:t>Ridge-push – Elevated MOR pushes adjacent lithosphere.</a:t>
            </a:r>
          </a:p>
          <a:p>
            <a:pPr lvl="1"/>
            <a:r>
              <a:rPr lang="en-US" sz="2400" smtClean="0"/>
              <a:t>Slab-pull – Gravity pulls a subducting plate downward. </a:t>
            </a:r>
          </a:p>
          <a:p>
            <a:pPr lvl="1"/>
            <a:r>
              <a:rPr lang="en-US" sz="2400" smtClean="0"/>
              <a:t>Convection in the asthenosphere adds or subtracts.</a:t>
            </a:r>
          </a:p>
        </p:txBody>
      </p:sp>
      <p:sp>
        <p:nvSpPr>
          <p:cNvPr id="6" name="Slide Number Placeholder 5"/>
          <p:cNvSpPr>
            <a:spLocks noGrp="1"/>
          </p:cNvSpPr>
          <p:nvPr>
            <p:ph type="sldNum" sz="quarter" idx="12"/>
          </p:nvPr>
        </p:nvSpPr>
        <p:spPr/>
        <p:txBody>
          <a:bodyPr/>
          <a:lstStyle/>
          <a:p>
            <a:pPr>
              <a:defRPr/>
            </a:pPr>
            <a:fld id="{D554EB40-31A4-41B4-9FB2-99E2C82D3EC1}" type="slidenum">
              <a:rPr lang="en-US" altLang="en-US" smtClean="0"/>
              <a:pPr>
                <a:defRPr/>
              </a:pPr>
              <a:t>25</a:t>
            </a:fld>
            <a:r>
              <a:rPr lang="en-US" altLang="en-US" dirty="0" smtClean="0"/>
              <a:t> / 92</a:t>
            </a:r>
            <a:endParaRPr lang="en-US" alt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4"/>
          <p:cNvSpPr>
            <a:spLocks noGrp="1"/>
          </p:cNvSpPr>
          <p:nvPr>
            <p:ph type="sldNum" sz="quarter" idx="12"/>
          </p:nvPr>
        </p:nvSpPr>
        <p:spPr/>
        <p:txBody>
          <a:bodyPr/>
          <a:lstStyle/>
          <a:p>
            <a:pPr>
              <a:defRPr/>
            </a:pPr>
            <a:fld id="{FD07EFC1-A31C-42C2-A0CE-D37A13365986}" type="slidenum">
              <a:rPr lang="en-US" altLang="en-US"/>
              <a:pPr>
                <a:defRPr/>
              </a:pPr>
              <a:t>26</a:t>
            </a:fld>
            <a:r>
              <a:rPr lang="en-US" altLang="en-US" dirty="0"/>
              <a:t> / </a:t>
            </a:r>
            <a:r>
              <a:rPr lang="en-US" altLang="en-US" dirty="0" smtClean="0"/>
              <a:t>92</a:t>
            </a:r>
            <a:endParaRPr lang="en-US" altLang="en-US" dirty="0"/>
          </a:p>
        </p:txBody>
      </p:sp>
      <p:sp>
        <p:nvSpPr>
          <p:cNvPr id="36867" name="Rectangle 3" descr="F02-13"/>
          <p:cNvSpPr>
            <a:spLocks noGrp="1" noChangeAspect="1" noChangeArrowheads="1"/>
          </p:cNvSpPr>
          <p:nvPr/>
        </p:nvSpPr>
        <p:spPr bwMode="auto">
          <a:xfrm>
            <a:off x="0" y="2139950"/>
            <a:ext cx="9144000" cy="4718050"/>
          </a:xfrm>
          <a:prstGeom prst="rect">
            <a:avLst/>
          </a:prstGeom>
          <a:blipFill dpi="0" rotWithShape="1">
            <a:blip r:embed="rId3"/>
            <a:srcRect/>
            <a:stretch>
              <a:fillRect/>
            </a:stretch>
          </a:blipFill>
          <a:ln w="9525">
            <a:noFill/>
            <a:miter lim="800000"/>
            <a:headEnd/>
            <a:tailEnd/>
          </a:ln>
        </p:spPr>
        <p:txBody>
          <a:bodyPr/>
          <a:lstStyle/>
          <a:p>
            <a:endParaRPr lang="en-US"/>
          </a:p>
        </p:txBody>
      </p:sp>
      <p:sp>
        <p:nvSpPr>
          <p:cNvPr id="124932" name="Text Box 4"/>
          <p:cNvSpPr txBox="1">
            <a:spLocks noChangeArrowheads="1"/>
          </p:cNvSpPr>
          <p:nvPr/>
        </p:nvSpPr>
        <p:spPr bwMode="auto">
          <a:xfrm>
            <a:off x="6124575" y="838200"/>
            <a:ext cx="2682875" cy="915988"/>
          </a:xfrm>
          <a:prstGeom prst="rect">
            <a:avLst/>
          </a:prstGeom>
          <a:noFill/>
          <a:ln w="9525">
            <a:noFill/>
            <a:miter lim="800000"/>
            <a:headEnd/>
            <a:tailEnd/>
          </a:ln>
        </p:spPr>
        <p:txBody>
          <a:bodyPr>
            <a:spAutoFit/>
          </a:bodyPr>
          <a:lstStyle/>
          <a:p>
            <a:pPr algn="ctr"/>
            <a:r>
              <a:rPr lang="en-US">
                <a:solidFill>
                  <a:srgbClr val="CC0000"/>
                </a:solidFill>
              </a:rPr>
              <a:t>Heavy areas push down on asthenosphere &amp; mantel</a:t>
            </a:r>
          </a:p>
        </p:txBody>
      </p:sp>
      <p:sp>
        <p:nvSpPr>
          <p:cNvPr id="124933" name="AutoShape 5"/>
          <p:cNvSpPr>
            <a:spLocks noChangeArrowheads="1"/>
          </p:cNvSpPr>
          <p:nvPr/>
        </p:nvSpPr>
        <p:spPr bwMode="auto">
          <a:xfrm>
            <a:off x="7315200" y="3886200"/>
            <a:ext cx="304800" cy="609600"/>
          </a:xfrm>
          <a:prstGeom prst="downArrow">
            <a:avLst>
              <a:gd name="adj1" fmla="val 50000"/>
              <a:gd name="adj2" fmla="val 50000"/>
            </a:avLst>
          </a:prstGeom>
          <a:solidFill>
            <a:srgbClr val="CC0000"/>
          </a:solidFill>
          <a:ln w="9525">
            <a:solidFill>
              <a:schemeClr val="tx1"/>
            </a:solidFill>
            <a:miter lim="800000"/>
            <a:headEnd/>
            <a:tailEnd/>
          </a:ln>
        </p:spPr>
        <p:txBody>
          <a:bodyPr vert="eaVert" wrap="none" anchor="ctr"/>
          <a:lstStyle/>
          <a:p>
            <a:endParaRPr lang="en-US"/>
          </a:p>
        </p:txBody>
      </p:sp>
      <p:sp>
        <p:nvSpPr>
          <p:cNvPr id="36870" name="Text Box 6"/>
          <p:cNvSpPr txBox="1">
            <a:spLocks noChangeArrowheads="1"/>
          </p:cNvSpPr>
          <p:nvPr/>
        </p:nvSpPr>
        <p:spPr bwMode="auto">
          <a:xfrm>
            <a:off x="228600" y="685800"/>
            <a:ext cx="2454275" cy="915988"/>
          </a:xfrm>
          <a:prstGeom prst="rect">
            <a:avLst/>
          </a:prstGeom>
          <a:noFill/>
          <a:ln w="9525">
            <a:noFill/>
            <a:miter lim="800000"/>
            <a:headEnd/>
            <a:tailEnd/>
          </a:ln>
        </p:spPr>
        <p:txBody>
          <a:bodyPr>
            <a:spAutoFit/>
          </a:bodyPr>
          <a:lstStyle/>
          <a:p>
            <a:pPr algn="ctr"/>
            <a:r>
              <a:rPr lang="en-US">
                <a:solidFill>
                  <a:srgbClr val="CC0000"/>
                </a:solidFill>
              </a:rPr>
              <a:t>Asthenosphere &amp; mantel rises up at weak spots</a:t>
            </a:r>
          </a:p>
        </p:txBody>
      </p:sp>
      <p:sp>
        <p:nvSpPr>
          <p:cNvPr id="124935" name="AutoShape 7"/>
          <p:cNvSpPr>
            <a:spLocks noChangeArrowheads="1"/>
          </p:cNvSpPr>
          <p:nvPr/>
        </p:nvSpPr>
        <p:spPr bwMode="auto">
          <a:xfrm flipV="1">
            <a:off x="1295400" y="1631950"/>
            <a:ext cx="304800" cy="609600"/>
          </a:xfrm>
          <a:prstGeom prst="downArrow">
            <a:avLst>
              <a:gd name="adj1" fmla="val 50000"/>
              <a:gd name="adj2" fmla="val 50000"/>
            </a:avLst>
          </a:prstGeom>
          <a:solidFill>
            <a:srgbClr val="CC0000"/>
          </a:solidFill>
          <a:ln w="9525">
            <a:solidFill>
              <a:schemeClr val="tx1"/>
            </a:solidFill>
            <a:miter lim="800000"/>
            <a:headEnd/>
            <a:tailEnd/>
          </a:ln>
        </p:spPr>
        <p:txBody>
          <a:bodyPr vert="eaVert" wrap="none" anchor="ctr"/>
          <a:lstStyle/>
          <a:p>
            <a:endParaRPr lang="en-US"/>
          </a:p>
        </p:txBody>
      </p:sp>
      <p:sp>
        <p:nvSpPr>
          <p:cNvPr id="124937" name="AutoShape 9"/>
          <p:cNvSpPr>
            <a:spLocks noChangeArrowheads="1"/>
          </p:cNvSpPr>
          <p:nvPr/>
        </p:nvSpPr>
        <p:spPr bwMode="auto">
          <a:xfrm>
            <a:off x="7315200" y="1784350"/>
            <a:ext cx="304800" cy="609600"/>
          </a:xfrm>
          <a:prstGeom prst="downArrow">
            <a:avLst>
              <a:gd name="adj1" fmla="val 50000"/>
              <a:gd name="adj2" fmla="val 50000"/>
            </a:avLst>
          </a:prstGeom>
          <a:solidFill>
            <a:srgbClr val="CC0000"/>
          </a:solidFill>
          <a:ln w="9525">
            <a:solidFill>
              <a:schemeClr val="tx1"/>
            </a:solidFill>
            <a:miter lim="800000"/>
            <a:headEnd/>
            <a:tailEnd/>
          </a:ln>
        </p:spPr>
        <p:txBody>
          <a:bodyPr vert="eaVert" wrap="none" anchor="ctr"/>
          <a:lstStyle/>
          <a:p>
            <a:endParaRPr lang="en-US"/>
          </a:p>
        </p:txBody>
      </p:sp>
      <p:sp>
        <p:nvSpPr>
          <p:cNvPr id="124938" name="AutoShape 10"/>
          <p:cNvSpPr>
            <a:spLocks noChangeArrowheads="1"/>
          </p:cNvSpPr>
          <p:nvPr/>
        </p:nvSpPr>
        <p:spPr bwMode="auto">
          <a:xfrm flipH="1" flipV="1">
            <a:off x="7010400" y="5562600"/>
            <a:ext cx="533400" cy="6858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CC0000"/>
          </a:solidFill>
          <a:ln w="9525">
            <a:solidFill>
              <a:schemeClr val="tx1"/>
            </a:solidFill>
            <a:miter lim="800000"/>
            <a:headEnd/>
            <a:tailEnd/>
          </a:ln>
        </p:spPr>
        <p:txBody>
          <a:bodyPr wrap="none" anchor="ctr"/>
          <a:lstStyle/>
          <a:p>
            <a:endParaRPr lang="en-US"/>
          </a:p>
        </p:txBody>
      </p:sp>
      <p:sp>
        <p:nvSpPr>
          <p:cNvPr id="124939" name="AutoShape 11"/>
          <p:cNvSpPr>
            <a:spLocks noChangeArrowheads="1"/>
          </p:cNvSpPr>
          <p:nvPr/>
        </p:nvSpPr>
        <p:spPr bwMode="auto">
          <a:xfrm rot="5400000" flipH="1" flipV="1">
            <a:off x="1371600" y="5562600"/>
            <a:ext cx="533400" cy="6858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CC0000"/>
          </a:solidFill>
          <a:ln w="9525">
            <a:solidFill>
              <a:schemeClr val="tx1"/>
            </a:solidFill>
            <a:miter lim="800000"/>
            <a:headEnd/>
            <a:tailEnd/>
          </a:ln>
        </p:spPr>
        <p:txBody>
          <a:bodyPr wrap="none" anchor="ctr"/>
          <a:lstStyle/>
          <a:p>
            <a:endParaRPr lang="en-US"/>
          </a:p>
        </p:txBody>
      </p:sp>
      <p:sp>
        <p:nvSpPr>
          <p:cNvPr id="124940" name="AutoShape 12"/>
          <p:cNvSpPr>
            <a:spLocks noChangeArrowheads="1"/>
          </p:cNvSpPr>
          <p:nvPr/>
        </p:nvSpPr>
        <p:spPr bwMode="auto">
          <a:xfrm rot="5400000">
            <a:off x="4572000" y="5759450"/>
            <a:ext cx="304800" cy="609600"/>
          </a:xfrm>
          <a:prstGeom prst="downArrow">
            <a:avLst>
              <a:gd name="adj1" fmla="val 50000"/>
              <a:gd name="adj2" fmla="val 50000"/>
            </a:avLst>
          </a:prstGeom>
          <a:solidFill>
            <a:srgbClr val="CC0000"/>
          </a:solidFill>
          <a:ln w="9525">
            <a:solidFill>
              <a:schemeClr val="tx1"/>
            </a:solidFill>
            <a:miter lim="800000"/>
            <a:headEnd/>
            <a:tailEnd/>
          </a:ln>
        </p:spPr>
        <p:txBody>
          <a:bodyPr vert="eaVert"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4932"/>
                                        </p:tgtEl>
                                        <p:attrNameLst>
                                          <p:attrName>style.visibility</p:attrName>
                                        </p:attrNameLst>
                                      </p:cBhvr>
                                      <p:to>
                                        <p:strVal val="visible"/>
                                      </p:to>
                                    </p:set>
                                  </p:childTnLst>
                                </p:cTn>
                              </p:par>
                            </p:childTnLst>
                          </p:cTn>
                        </p:par>
                        <p:par>
                          <p:cTn id="7" fill="hold">
                            <p:stCondLst>
                              <p:cond delay="0"/>
                            </p:stCondLst>
                            <p:childTnLst>
                              <p:par>
                                <p:cTn id="8" presetID="47" presetClass="entr" presetSubtype="0" fill="hold" grpId="0" nodeType="afterEffect">
                                  <p:stCondLst>
                                    <p:cond delay="0"/>
                                  </p:stCondLst>
                                  <p:childTnLst>
                                    <p:set>
                                      <p:cBhvr>
                                        <p:cTn id="9" dur="1" fill="hold">
                                          <p:stCondLst>
                                            <p:cond delay="0"/>
                                          </p:stCondLst>
                                        </p:cTn>
                                        <p:tgtEl>
                                          <p:spTgt spid="124937"/>
                                        </p:tgtEl>
                                        <p:attrNameLst>
                                          <p:attrName>style.visibility</p:attrName>
                                        </p:attrNameLst>
                                      </p:cBhvr>
                                      <p:to>
                                        <p:strVal val="visible"/>
                                      </p:to>
                                    </p:set>
                                    <p:animEffect transition="in" filter="fade">
                                      <p:cBhvr>
                                        <p:cTn id="10" dur="1000"/>
                                        <p:tgtEl>
                                          <p:spTgt spid="124937"/>
                                        </p:tgtEl>
                                      </p:cBhvr>
                                    </p:animEffect>
                                    <p:anim calcmode="lin" valueType="num">
                                      <p:cBhvr>
                                        <p:cTn id="11" dur="1000" fill="hold"/>
                                        <p:tgtEl>
                                          <p:spTgt spid="124937"/>
                                        </p:tgtEl>
                                        <p:attrNameLst>
                                          <p:attrName>ppt_x</p:attrName>
                                        </p:attrNameLst>
                                      </p:cBhvr>
                                      <p:tavLst>
                                        <p:tav tm="0">
                                          <p:val>
                                            <p:strVal val="#ppt_x"/>
                                          </p:val>
                                        </p:tav>
                                        <p:tav tm="100000">
                                          <p:val>
                                            <p:strVal val="#ppt_x"/>
                                          </p:val>
                                        </p:tav>
                                      </p:tavLst>
                                    </p:anim>
                                    <p:anim calcmode="lin" valueType="num">
                                      <p:cBhvr>
                                        <p:cTn id="12" dur="1000" fill="hold"/>
                                        <p:tgtEl>
                                          <p:spTgt spid="1249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7" presetClass="entr" presetSubtype="0" fill="hold" grpId="0" nodeType="afterEffect">
                                  <p:stCondLst>
                                    <p:cond delay="0"/>
                                  </p:stCondLst>
                                  <p:childTnLst>
                                    <p:set>
                                      <p:cBhvr>
                                        <p:cTn id="15" dur="1" fill="hold">
                                          <p:stCondLst>
                                            <p:cond delay="0"/>
                                          </p:stCondLst>
                                        </p:cTn>
                                        <p:tgtEl>
                                          <p:spTgt spid="124933"/>
                                        </p:tgtEl>
                                        <p:attrNameLst>
                                          <p:attrName>style.visibility</p:attrName>
                                        </p:attrNameLst>
                                      </p:cBhvr>
                                      <p:to>
                                        <p:strVal val="visible"/>
                                      </p:to>
                                    </p:set>
                                    <p:animEffect transition="in" filter="fade">
                                      <p:cBhvr>
                                        <p:cTn id="16" dur="1000"/>
                                        <p:tgtEl>
                                          <p:spTgt spid="124933"/>
                                        </p:tgtEl>
                                      </p:cBhvr>
                                    </p:animEffect>
                                    <p:anim calcmode="lin" valueType="num">
                                      <p:cBhvr>
                                        <p:cTn id="17" dur="1000" fill="hold"/>
                                        <p:tgtEl>
                                          <p:spTgt spid="124933"/>
                                        </p:tgtEl>
                                        <p:attrNameLst>
                                          <p:attrName>ppt_x</p:attrName>
                                        </p:attrNameLst>
                                      </p:cBhvr>
                                      <p:tavLst>
                                        <p:tav tm="0">
                                          <p:val>
                                            <p:strVal val="#ppt_x"/>
                                          </p:val>
                                        </p:tav>
                                        <p:tav tm="100000">
                                          <p:val>
                                            <p:strVal val="#ppt_x"/>
                                          </p:val>
                                        </p:tav>
                                      </p:tavLst>
                                    </p:anim>
                                    <p:anim calcmode="lin" valueType="num">
                                      <p:cBhvr>
                                        <p:cTn id="18" dur="1000" fill="hold"/>
                                        <p:tgtEl>
                                          <p:spTgt spid="124933"/>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1" presetClass="entr" presetSubtype="0" fill="hold" grpId="0" nodeType="afterEffect">
                                  <p:stCondLst>
                                    <p:cond delay="0"/>
                                  </p:stCondLst>
                                  <p:childTnLst>
                                    <p:set>
                                      <p:cBhvr>
                                        <p:cTn id="21" dur="1" fill="hold">
                                          <p:stCondLst>
                                            <p:cond delay="0"/>
                                          </p:stCondLst>
                                        </p:cTn>
                                        <p:tgtEl>
                                          <p:spTgt spid="12493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500"/>
                                  </p:stCondLst>
                                  <p:childTnLst>
                                    <p:set>
                                      <p:cBhvr>
                                        <p:cTn id="25" dur="1" fill="hold">
                                          <p:stCondLst>
                                            <p:cond delay="0"/>
                                          </p:stCondLst>
                                        </p:cTn>
                                        <p:tgtEl>
                                          <p:spTgt spid="124940"/>
                                        </p:tgtEl>
                                        <p:attrNameLst>
                                          <p:attrName>style.visibility</p:attrName>
                                        </p:attrNameLst>
                                      </p:cBhvr>
                                      <p:to>
                                        <p:strVal val="visible"/>
                                      </p:to>
                                    </p:set>
                                  </p:childTnLst>
                                </p:cTn>
                              </p:par>
                            </p:childTnLst>
                          </p:cTn>
                        </p:par>
                        <p:par>
                          <p:cTn id="26" fill="hold">
                            <p:stCondLst>
                              <p:cond delay="500"/>
                            </p:stCondLst>
                            <p:childTnLst>
                              <p:par>
                                <p:cTn id="27" presetID="1" presetClass="entr" presetSubtype="0" fill="hold" grpId="0" nodeType="afterEffect">
                                  <p:stCondLst>
                                    <p:cond delay="500"/>
                                  </p:stCondLst>
                                  <p:childTnLst>
                                    <p:set>
                                      <p:cBhvr>
                                        <p:cTn id="28" dur="1" fill="hold">
                                          <p:stCondLst>
                                            <p:cond delay="0"/>
                                          </p:stCondLst>
                                        </p:cTn>
                                        <p:tgtEl>
                                          <p:spTgt spid="124939"/>
                                        </p:tgtEl>
                                        <p:attrNameLst>
                                          <p:attrName>style.visibility</p:attrName>
                                        </p:attrNameLst>
                                      </p:cBhvr>
                                      <p:to>
                                        <p:strVal val="visible"/>
                                      </p:to>
                                    </p:set>
                                  </p:childTnLst>
                                </p:cTn>
                              </p:par>
                            </p:childTnLst>
                          </p:cTn>
                        </p:par>
                        <p:par>
                          <p:cTn id="29" fill="hold">
                            <p:stCondLst>
                              <p:cond delay="1000"/>
                            </p:stCondLst>
                            <p:childTnLst>
                              <p:par>
                                <p:cTn id="30" presetID="42" presetClass="entr" presetSubtype="0" fill="hold" grpId="0" nodeType="afterEffect">
                                  <p:stCondLst>
                                    <p:cond delay="0"/>
                                  </p:stCondLst>
                                  <p:childTnLst>
                                    <p:set>
                                      <p:cBhvr>
                                        <p:cTn id="31" dur="1" fill="hold">
                                          <p:stCondLst>
                                            <p:cond delay="0"/>
                                          </p:stCondLst>
                                        </p:cTn>
                                        <p:tgtEl>
                                          <p:spTgt spid="124935"/>
                                        </p:tgtEl>
                                        <p:attrNameLst>
                                          <p:attrName>style.visibility</p:attrName>
                                        </p:attrNameLst>
                                      </p:cBhvr>
                                      <p:to>
                                        <p:strVal val="visible"/>
                                      </p:to>
                                    </p:set>
                                    <p:animEffect transition="in" filter="fade">
                                      <p:cBhvr>
                                        <p:cTn id="32" dur="1000"/>
                                        <p:tgtEl>
                                          <p:spTgt spid="124935"/>
                                        </p:tgtEl>
                                      </p:cBhvr>
                                    </p:animEffect>
                                    <p:anim calcmode="lin" valueType="num">
                                      <p:cBhvr>
                                        <p:cTn id="33" dur="1000" fill="hold"/>
                                        <p:tgtEl>
                                          <p:spTgt spid="124935"/>
                                        </p:tgtEl>
                                        <p:attrNameLst>
                                          <p:attrName>ppt_x</p:attrName>
                                        </p:attrNameLst>
                                      </p:cBhvr>
                                      <p:tavLst>
                                        <p:tav tm="0">
                                          <p:val>
                                            <p:strVal val="#ppt_x"/>
                                          </p:val>
                                        </p:tav>
                                        <p:tav tm="100000">
                                          <p:val>
                                            <p:strVal val="#ppt_x"/>
                                          </p:val>
                                        </p:tav>
                                      </p:tavLst>
                                    </p:anim>
                                    <p:anim calcmode="lin" valueType="num">
                                      <p:cBhvr>
                                        <p:cTn id="34" dur="1000" fill="hold"/>
                                        <p:tgtEl>
                                          <p:spTgt spid="1249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2" grpId="0"/>
      <p:bldP spid="124933" grpId="0" animBg="1"/>
      <p:bldP spid="124935" grpId="0" animBg="1"/>
      <p:bldP spid="124937" grpId="0" animBg="1"/>
      <p:bldP spid="124938" grpId="0" animBg="1"/>
      <p:bldP spid="124939" grpId="0" animBg="1"/>
      <p:bldP spid="12494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4"/>
          <p:cNvSpPr>
            <a:spLocks noGrp="1"/>
          </p:cNvSpPr>
          <p:nvPr>
            <p:ph type="sldNum" sz="quarter" idx="12"/>
          </p:nvPr>
        </p:nvSpPr>
        <p:spPr/>
        <p:txBody>
          <a:bodyPr/>
          <a:lstStyle/>
          <a:p>
            <a:pPr>
              <a:defRPr/>
            </a:pPr>
            <a:fld id="{7506CCA5-5C98-49BB-B8A6-56D03256ECA2}" type="slidenum">
              <a:rPr lang="en-US" altLang="en-US"/>
              <a:pPr>
                <a:defRPr/>
              </a:pPr>
              <a:t>27</a:t>
            </a:fld>
            <a:r>
              <a:rPr lang="en-US" altLang="en-US" dirty="0"/>
              <a:t> / </a:t>
            </a:r>
            <a:r>
              <a:rPr lang="en-US" altLang="en-US" dirty="0" smtClean="0"/>
              <a:t>92</a:t>
            </a:r>
            <a:endParaRPr lang="en-US" altLang="en-US" dirty="0"/>
          </a:p>
        </p:txBody>
      </p:sp>
      <p:pic>
        <p:nvPicPr>
          <p:cNvPr id="37891" name="Picture 3" descr="FG17_14"/>
          <p:cNvPicPr>
            <a:picLocks noChangeAspect="1" noChangeArrowheads="1"/>
          </p:cNvPicPr>
          <p:nvPr/>
        </p:nvPicPr>
        <p:blipFill>
          <a:blip r:embed="rId3"/>
          <a:srcRect/>
          <a:stretch>
            <a:fillRect/>
          </a:stretch>
        </p:blipFill>
        <p:spPr bwMode="auto">
          <a:xfrm>
            <a:off x="581025" y="1295400"/>
            <a:ext cx="7981950" cy="4756150"/>
          </a:xfrm>
          <a:prstGeom prst="rect">
            <a:avLst/>
          </a:prstGeom>
          <a:noFill/>
          <a:ln w="9525">
            <a:noFill/>
            <a:miter lim="800000"/>
            <a:headEnd/>
            <a:tailEnd/>
          </a:ln>
        </p:spPr>
      </p:pic>
      <p:sp>
        <p:nvSpPr>
          <p:cNvPr id="37892" name="Text Box 4"/>
          <p:cNvSpPr txBox="1">
            <a:spLocks noChangeArrowheads="1"/>
          </p:cNvSpPr>
          <p:nvPr/>
        </p:nvSpPr>
        <p:spPr bwMode="auto">
          <a:xfrm>
            <a:off x="4632325" y="1179513"/>
            <a:ext cx="679450" cy="366712"/>
          </a:xfrm>
          <a:prstGeom prst="rect">
            <a:avLst/>
          </a:prstGeom>
          <a:noFill/>
          <a:ln w="9525">
            <a:noFill/>
            <a:miter lim="800000"/>
            <a:headEnd/>
            <a:tailEnd/>
          </a:ln>
        </p:spPr>
        <p:txBody>
          <a:bodyPr wrap="none">
            <a:spAutoFit/>
          </a:bodyPr>
          <a:lstStyle/>
          <a:p>
            <a:r>
              <a:rPr lang="en-US"/>
              <a:t>push</a:t>
            </a:r>
          </a:p>
        </p:txBody>
      </p:sp>
      <p:sp>
        <p:nvSpPr>
          <p:cNvPr id="37893" name="Line 5"/>
          <p:cNvSpPr>
            <a:spLocks noChangeShapeType="1"/>
          </p:cNvSpPr>
          <p:nvPr/>
        </p:nvSpPr>
        <p:spPr bwMode="auto">
          <a:xfrm>
            <a:off x="5257800" y="1447800"/>
            <a:ext cx="533400" cy="990600"/>
          </a:xfrm>
          <a:prstGeom prst="line">
            <a:avLst/>
          </a:prstGeom>
          <a:noFill/>
          <a:ln w="9525">
            <a:solidFill>
              <a:schemeClr val="tx1"/>
            </a:solidFill>
            <a:round/>
            <a:headEnd/>
            <a:tailEnd type="triangle" w="med" len="med"/>
          </a:ln>
        </p:spPr>
        <p:txBody>
          <a:bodyPr/>
          <a:lstStyle/>
          <a:p>
            <a:endParaRPr lang="en-US"/>
          </a:p>
        </p:txBody>
      </p:sp>
      <p:sp>
        <p:nvSpPr>
          <p:cNvPr id="37894" name="Text Box 6"/>
          <p:cNvSpPr txBox="1">
            <a:spLocks noChangeArrowheads="1"/>
          </p:cNvSpPr>
          <p:nvPr/>
        </p:nvSpPr>
        <p:spPr bwMode="auto">
          <a:xfrm>
            <a:off x="457200" y="3048000"/>
            <a:ext cx="539750" cy="366713"/>
          </a:xfrm>
          <a:prstGeom prst="rect">
            <a:avLst/>
          </a:prstGeom>
          <a:noFill/>
          <a:ln w="9525">
            <a:noFill/>
            <a:miter lim="800000"/>
            <a:headEnd/>
            <a:tailEnd/>
          </a:ln>
        </p:spPr>
        <p:txBody>
          <a:bodyPr wrap="none">
            <a:spAutoFit/>
          </a:bodyPr>
          <a:lstStyle/>
          <a:p>
            <a:r>
              <a:rPr lang="en-US"/>
              <a:t>pull</a:t>
            </a:r>
          </a:p>
        </p:txBody>
      </p:sp>
      <p:sp>
        <p:nvSpPr>
          <p:cNvPr id="37895" name="Line 7"/>
          <p:cNvSpPr>
            <a:spLocks noChangeShapeType="1"/>
          </p:cNvSpPr>
          <p:nvPr/>
        </p:nvSpPr>
        <p:spPr bwMode="auto">
          <a:xfrm>
            <a:off x="990600" y="3200400"/>
            <a:ext cx="1066800" cy="381000"/>
          </a:xfrm>
          <a:prstGeom prst="line">
            <a:avLst/>
          </a:prstGeom>
          <a:noFill/>
          <a:ln w="9525">
            <a:solidFill>
              <a:schemeClr val="tx1"/>
            </a:solidFill>
            <a:round/>
            <a:headEnd/>
            <a:tailEnd type="triangle" w="med" len="med"/>
          </a:ln>
        </p:spPr>
        <p:txBody>
          <a:bodyPr/>
          <a:lstStyle/>
          <a:p>
            <a:endParaRPr lang="en-US"/>
          </a:p>
        </p:txBody>
      </p:sp>
      <p:sp>
        <p:nvSpPr>
          <p:cNvPr id="37896" name="Line 8"/>
          <p:cNvSpPr>
            <a:spLocks noChangeShapeType="1"/>
          </p:cNvSpPr>
          <p:nvPr/>
        </p:nvSpPr>
        <p:spPr bwMode="auto">
          <a:xfrm>
            <a:off x="2133600" y="4343400"/>
            <a:ext cx="457200" cy="1066800"/>
          </a:xfrm>
          <a:prstGeom prst="line">
            <a:avLst/>
          </a:prstGeom>
          <a:noFill/>
          <a:ln w="9525">
            <a:solidFill>
              <a:schemeClr val="tx1"/>
            </a:solidFill>
            <a:round/>
            <a:headEnd/>
            <a:tailEnd type="triangle" w="med" len="med"/>
          </a:ln>
        </p:spPr>
        <p:txBody>
          <a:bodyPr/>
          <a:lstStyle/>
          <a:p>
            <a:endParaRPr lang="en-US"/>
          </a:p>
        </p:txBody>
      </p:sp>
      <p:sp>
        <p:nvSpPr>
          <p:cNvPr id="37897" name="Line 9"/>
          <p:cNvSpPr>
            <a:spLocks noChangeShapeType="1"/>
          </p:cNvSpPr>
          <p:nvPr/>
        </p:nvSpPr>
        <p:spPr bwMode="auto">
          <a:xfrm flipV="1">
            <a:off x="5486400" y="3505200"/>
            <a:ext cx="457200" cy="914400"/>
          </a:xfrm>
          <a:prstGeom prst="line">
            <a:avLst/>
          </a:prstGeom>
          <a:noFill/>
          <a:ln w="9525">
            <a:solidFill>
              <a:schemeClr val="tx1"/>
            </a:solidFill>
            <a:round/>
            <a:headEnd/>
            <a:tailEnd type="triangle" w="med" len="med"/>
          </a:ln>
        </p:spPr>
        <p:txBody>
          <a:bodyPr/>
          <a:lstStyle/>
          <a:p>
            <a:endParaRPr lang="en-US"/>
          </a:p>
        </p:txBody>
      </p:sp>
      <p:sp>
        <p:nvSpPr>
          <p:cNvPr id="37898" name="Text Box 12"/>
          <p:cNvSpPr txBox="1">
            <a:spLocks noChangeArrowheads="1"/>
          </p:cNvSpPr>
          <p:nvPr/>
        </p:nvSpPr>
        <p:spPr bwMode="auto">
          <a:xfrm>
            <a:off x="0" y="1600200"/>
            <a:ext cx="1676400" cy="1314450"/>
          </a:xfrm>
          <a:prstGeom prst="rect">
            <a:avLst/>
          </a:prstGeom>
          <a:solidFill>
            <a:schemeClr val="bg1"/>
          </a:solidFill>
          <a:ln w="9525">
            <a:noFill/>
            <a:miter lim="800000"/>
            <a:headEnd/>
            <a:tailEnd/>
          </a:ln>
        </p:spPr>
        <p:txBody>
          <a:bodyPr>
            <a:spAutoFit/>
          </a:bodyPr>
          <a:lstStyle/>
          <a:p>
            <a:pPr algn="ctr"/>
            <a:r>
              <a:rPr lang="en-US" sz="1600">
                <a:solidFill>
                  <a:srgbClr val="CC0000"/>
                </a:solidFill>
              </a:rPr>
              <a:t>Descending plate pushes down into asthenosphere &amp; mantel</a:t>
            </a:r>
          </a:p>
        </p:txBody>
      </p:sp>
      <p:sp>
        <p:nvSpPr>
          <p:cNvPr id="37899" name="Rectangle 13"/>
          <p:cNvSpPr>
            <a:spLocks noChangeArrowheads="1"/>
          </p:cNvSpPr>
          <p:nvPr/>
        </p:nvSpPr>
        <p:spPr bwMode="auto">
          <a:xfrm>
            <a:off x="457200" y="3124200"/>
            <a:ext cx="457200" cy="3810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7900" name="Line 14"/>
          <p:cNvSpPr>
            <a:spLocks noChangeShapeType="1"/>
          </p:cNvSpPr>
          <p:nvPr/>
        </p:nvSpPr>
        <p:spPr bwMode="auto">
          <a:xfrm flipH="1" flipV="1">
            <a:off x="838200" y="2895600"/>
            <a:ext cx="152400" cy="304800"/>
          </a:xfrm>
          <a:prstGeom prst="line">
            <a:avLst/>
          </a:prstGeom>
          <a:noFill/>
          <a:ln w="12700">
            <a:solidFill>
              <a:schemeClr val="tx1"/>
            </a:solidFill>
            <a:round/>
            <a:headEnd/>
            <a:tailEnd/>
          </a:ln>
        </p:spPr>
        <p:txBody>
          <a:bodyPr/>
          <a:lstStyle/>
          <a:p>
            <a:endParaRPr lang="en-US"/>
          </a:p>
        </p:txBody>
      </p:sp>
      <p:sp>
        <p:nvSpPr>
          <p:cNvPr id="37901" name="Text Box 15"/>
          <p:cNvSpPr txBox="1">
            <a:spLocks noChangeArrowheads="1"/>
          </p:cNvSpPr>
          <p:nvPr/>
        </p:nvSpPr>
        <p:spPr bwMode="auto">
          <a:xfrm>
            <a:off x="3505200" y="533400"/>
            <a:ext cx="2454275" cy="915988"/>
          </a:xfrm>
          <a:prstGeom prst="rect">
            <a:avLst/>
          </a:prstGeom>
          <a:solidFill>
            <a:schemeClr val="bg1"/>
          </a:solidFill>
          <a:ln w="9525">
            <a:noFill/>
            <a:miter lim="800000"/>
            <a:headEnd/>
            <a:tailEnd/>
          </a:ln>
        </p:spPr>
        <p:txBody>
          <a:bodyPr>
            <a:spAutoFit/>
          </a:bodyPr>
          <a:lstStyle/>
          <a:p>
            <a:pPr algn="ctr"/>
            <a:r>
              <a:rPr lang="en-US">
                <a:solidFill>
                  <a:srgbClr val="CC0000"/>
                </a:solidFill>
              </a:rPr>
              <a:t>Asthenosphere &amp; mantel rises up at weak spots</a:t>
            </a:r>
          </a:p>
        </p:txBody>
      </p:sp>
      <p:sp>
        <p:nvSpPr>
          <p:cNvPr id="37902" name="Line 17"/>
          <p:cNvSpPr>
            <a:spLocks noChangeShapeType="1"/>
          </p:cNvSpPr>
          <p:nvPr/>
        </p:nvSpPr>
        <p:spPr bwMode="auto">
          <a:xfrm flipH="1">
            <a:off x="4343400" y="1447800"/>
            <a:ext cx="152400" cy="381000"/>
          </a:xfrm>
          <a:prstGeom prst="line">
            <a:avLst/>
          </a:prstGeom>
          <a:noFill/>
          <a:ln w="12700">
            <a:solidFill>
              <a:schemeClr val="tx1"/>
            </a:solidFill>
            <a:round/>
            <a:headEnd/>
            <a:tailEnd type="triangle" w="med" len="med"/>
          </a:ln>
        </p:spPr>
        <p:txBody>
          <a:bodyPr/>
          <a:lstStyle/>
          <a:p>
            <a:endParaRPr lang="en-US"/>
          </a:p>
        </p:txBody>
      </p:sp>
      <p:sp>
        <p:nvSpPr>
          <p:cNvPr id="204818" name="AutoShape 18"/>
          <p:cNvSpPr>
            <a:spLocks noChangeArrowheads="1"/>
          </p:cNvSpPr>
          <p:nvPr/>
        </p:nvSpPr>
        <p:spPr bwMode="auto">
          <a:xfrm rot="-1305872">
            <a:off x="2438400" y="3352800"/>
            <a:ext cx="381000" cy="914400"/>
          </a:xfrm>
          <a:prstGeom prst="downArrow">
            <a:avLst>
              <a:gd name="adj1" fmla="val 50000"/>
              <a:gd name="adj2" fmla="val 60000"/>
            </a:avLst>
          </a:prstGeom>
          <a:solidFill>
            <a:srgbClr val="CC0000"/>
          </a:solidFill>
          <a:ln w="9525">
            <a:solidFill>
              <a:schemeClr val="tx1"/>
            </a:solidFill>
            <a:miter lim="800000"/>
            <a:headEnd/>
            <a:tailEnd/>
          </a:ln>
        </p:spPr>
        <p:txBody>
          <a:bodyPr vert="eaVert" wrap="none" anchor="ctr"/>
          <a:lstStyle/>
          <a:p>
            <a:endParaRPr lang="en-US"/>
          </a:p>
        </p:txBody>
      </p:sp>
      <p:sp>
        <p:nvSpPr>
          <p:cNvPr id="204819" name="AutoShape 19"/>
          <p:cNvSpPr>
            <a:spLocks noChangeArrowheads="1"/>
          </p:cNvSpPr>
          <p:nvPr/>
        </p:nvSpPr>
        <p:spPr bwMode="auto">
          <a:xfrm rot="10800000">
            <a:off x="4251325" y="2743200"/>
            <a:ext cx="168275" cy="1371600"/>
          </a:xfrm>
          <a:prstGeom prst="downArrow">
            <a:avLst>
              <a:gd name="adj1" fmla="val 50000"/>
              <a:gd name="adj2" fmla="val 203774"/>
            </a:avLst>
          </a:prstGeom>
          <a:solidFill>
            <a:srgbClr val="CC0000"/>
          </a:solidFill>
          <a:ln w="9525">
            <a:solidFill>
              <a:schemeClr val="tx1"/>
            </a:solidFill>
            <a:miter lim="800000"/>
            <a:headEnd/>
            <a:tailEnd/>
          </a:ln>
        </p:spPr>
        <p:txBody>
          <a:bodyPr vert="eaVert" wrap="none" anchor="ctr"/>
          <a:lstStyle/>
          <a:p>
            <a:endParaRPr lang="en-US"/>
          </a:p>
        </p:txBody>
      </p:sp>
      <p:sp>
        <p:nvSpPr>
          <p:cNvPr id="204821" name="AutoShape 21"/>
          <p:cNvSpPr>
            <a:spLocks noChangeArrowheads="1"/>
          </p:cNvSpPr>
          <p:nvPr/>
        </p:nvSpPr>
        <p:spPr bwMode="auto">
          <a:xfrm rot="-9936158">
            <a:off x="5638800" y="2667000"/>
            <a:ext cx="277813" cy="755650"/>
          </a:xfrm>
          <a:prstGeom prst="downArrow">
            <a:avLst>
              <a:gd name="adj1" fmla="val 50000"/>
              <a:gd name="adj2" fmla="val 68000"/>
            </a:avLst>
          </a:prstGeom>
          <a:solidFill>
            <a:srgbClr val="CC0000"/>
          </a:solidFill>
          <a:ln w="9525">
            <a:solidFill>
              <a:schemeClr val="tx1"/>
            </a:solidFill>
            <a:miter lim="800000"/>
            <a:headEnd/>
            <a:tailEnd/>
          </a:ln>
        </p:spPr>
        <p:txBody>
          <a:bodyPr vert="eaVert" wrap="none" anchor="ctr"/>
          <a:lstStyle/>
          <a:p>
            <a:endParaRPr lang="en-US"/>
          </a:p>
        </p:txBody>
      </p:sp>
      <p:sp>
        <p:nvSpPr>
          <p:cNvPr id="204823" name="AutoShape 23"/>
          <p:cNvSpPr>
            <a:spLocks noChangeArrowheads="1"/>
          </p:cNvSpPr>
          <p:nvPr/>
        </p:nvSpPr>
        <p:spPr bwMode="auto">
          <a:xfrm rot="-8921505">
            <a:off x="6629400" y="3352800"/>
            <a:ext cx="277813" cy="755650"/>
          </a:xfrm>
          <a:prstGeom prst="downArrow">
            <a:avLst>
              <a:gd name="adj1" fmla="val 50000"/>
              <a:gd name="adj2" fmla="val 68000"/>
            </a:avLst>
          </a:prstGeom>
          <a:solidFill>
            <a:srgbClr val="CC0000"/>
          </a:solidFill>
          <a:ln w="9525">
            <a:solidFill>
              <a:schemeClr val="tx1"/>
            </a:solidFill>
            <a:miter lim="800000"/>
            <a:headEnd/>
            <a:tailEnd/>
          </a:ln>
        </p:spPr>
        <p:txBody>
          <a:bodyPr vert="eaVert"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path" presetSubtype="0" repeatCount="indefinite" accel="50000" decel="50000" fill="remove" grpId="0" nodeType="withEffect">
                                  <p:stCondLst>
                                    <p:cond delay="0"/>
                                  </p:stCondLst>
                                  <p:childTnLst>
                                    <p:animMotion origin="layout" path="M -0.0125 -0.07778 L -0.0125 0.06111 C -0.0125 0.12314 -0.00347 0.2 0.00417 0.2 L 0.02083 0.2 " pathEditMode="relative" rAng="0" ptsTypes="FfFF">
                                      <p:cBhvr>
                                        <p:cTn id="6" dur="2000" fill="hold"/>
                                        <p:tgtEl>
                                          <p:spTgt spid="204818"/>
                                        </p:tgtEl>
                                        <p:attrNameLst>
                                          <p:attrName>ppt_x</p:attrName>
                                          <p:attrName>ppt_y</p:attrName>
                                        </p:attrNameLst>
                                      </p:cBhvr>
                                      <p:rCtr x="17" y="139"/>
                                    </p:animMotion>
                                  </p:childTnLst>
                                </p:cTn>
                              </p:par>
                            </p:childTnLst>
                          </p:cTn>
                        </p:par>
                        <p:par>
                          <p:cTn id="7" fill="hold">
                            <p:stCondLst>
                              <p:cond delay="2000"/>
                            </p:stCondLst>
                            <p:childTnLst>
                              <p:par>
                                <p:cTn id="8" presetID="42" presetClass="entr" presetSubtype="0" repeatCount="indefinite" fill="remove" grpId="0" nodeType="afterEffect">
                                  <p:stCondLst>
                                    <p:cond delay="0"/>
                                  </p:stCondLst>
                                  <p:childTnLst>
                                    <p:set>
                                      <p:cBhvr>
                                        <p:cTn id="9" dur="1" fill="hold">
                                          <p:stCondLst>
                                            <p:cond delay="0"/>
                                          </p:stCondLst>
                                        </p:cTn>
                                        <p:tgtEl>
                                          <p:spTgt spid="204819"/>
                                        </p:tgtEl>
                                        <p:attrNameLst>
                                          <p:attrName>style.visibility</p:attrName>
                                        </p:attrNameLst>
                                      </p:cBhvr>
                                      <p:to>
                                        <p:strVal val="visible"/>
                                      </p:to>
                                    </p:set>
                                    <p:animEffect transition="in" filter="fade">
                                      <p:cBhvr>
                                        <p:cTn id="10" dur="1000"/>
                                        <p:tgtEl>
                                          <p:spTgt spid="204819"/>
                                        </p:tgtEl>
                                      </p:cBhvr>
                                    </p:animEffect>
                                    <p:anim calcmode="lin" valueType="num">
                                      <p:cBhvr>
                                        <p:cTn id="11" dur="1000" fill="hold"/>
                                        <p:tgtEl>
                                          <p:spTgt spid="204819"/>
                                        </p:tgtEl>
                                        <p:attrNameLst>
                                          <p:attrName>ppt_x</p:attrName>
                                        </p:attrNameLst>
                                      </p:cBhvr>
                                      <p:tavLst>
                                        <p:tav tm="0">
                                          <p:val>
                                            <p:strVal val="#ppt_x"/>
                                          </p:val>
                                        </p:tav>
                                        <p:tav tm="100000">
                                          <p:val>
                                            <p:strVal val="#ppt_x"/>
                                          </p:val>
                                        </p:tav>
                                      </p:tavLst>
                                    </p:anim>
                                    <p:anim calcmode="lin" valueType="num">
                                      <p:cBhvr>
                                        <p:cTn id="12" dur="1000" fill="hold"/>
                                        <p:tgtEl>
                                          <p:spTgt spid="204819"/>
                                        </p:tgtEl>
                                        <p:attrNameLst>
                                          <p:attrName>ppt_y</p:attrName>
                                        </p:attrNameLst>
                                      </p:cBhvr>
                                      <p:tavLst>
                                        <p:tav tm="0">
                                          <p:val>
                                            <p:strVal val="#ppt_y+.1"/>
                                          </p:val>
                                        </p:tav>
                                        <p:tav tm="100000">
                                          <p:val>
                                            <p:strVal val="#ppt_y"/>
                                          </p:val>
                                        </p:tav>
                                      </p:tavLst>
                                    </p:anim>
                                  </p:childTnLst>
                                </p:cTn>
                              </p:par>
                              <p:par>
                                <p:cTn id="13" presetID="42" presetClass="entr" presetSubtype="0" repeatCount="indefinite" fill="remove" grpId="0" nodeType="withEffect">
                                  <p:stCondLst>
                                    <p:cond delay="0"/>
                                  </p:stCondLst>
                                  <p:childTnLst>
                                    <p:set>
                                      <p:cBhvr>
                                        <p:cTn id="14" dur="1" fill="hold">
                                          <p:stCondLst>
                                            <p:cond delay="0"/>
                                          </p:stCondLst>
                                        </p:cTn>
                                        <p:tgtEl>
                                          <p:spTgt spid="204821"/>
                                        </p:tgtEl>
                                        <p:attrNameLst>
                                          <p:attrName>style.visibility</p:attrName>
                                        </p:attrNameLst>
                                      </p:cBhvr>
                                      <p:to>
                                        <p:strVal val="visible"/>
                                      </p:to>
                                    </p:set>
                                    <p:animEffect transition="in" filter="fade">
                                      <p:cBhvr>
                                        <p:cTn id="15" dur="1000"/>
                                        <p:tgtEl>
                                          <p:spTgt spid="204821"/>
                                        </p:tgtEl>
                                      </p:cBhvr>
                                    </p:animEffect>
                                    <p:anim calcmode="lin" valueType="num">
                                      <p:cBhvr>
                                        <p:cTn id="16" dur="1000" fill="hold"/>
                                        <p:tgtEl>
                                          <p:spTgt spid="204821"/>
                                        </p:tgtEl>
                                        <p:attrNameLst>
                                          <p:attrName>ppt_x</p:attrName>
                                        </p:attrNameLst>
                                      </p:cBhvr>
                                      <p:tavLst>
                                        <p:tav tm="0">
                                          <p:val>
                                            <p:strVal val="#ppt_x"/>
                                          </p:val>
                                        </p:tav>
                                        <p:tav tm="100000">
                                          <p:val>
                                            <p:strVal val="#ppt_x"/>
                                          </p:val>
                                        </p:tav>
                                      </p:tavLst>
                                    </p:anim>
                                    <p:anim calcmode="lin" valueType="num">
                                      <p:cBhvr>
                                        <p:cTn id="17" dur="1000" fill="hold"/>
                                        <p:tgtEl>
                                          <p:spTgt spid="204821"/>
                                        </p:tgtEl>
                                        <p:attrNameLst>
                                          <p:attrName>ppt_y</p:attrName>
                                        </p:attrNameLst>
                                      </p:cBhvr>
                                      <p:tavLst>
                                        <p:tav tm="0">
                                          <p:val>
                                            <p:strVal val="#ppt_y+.1"/>
                                          </p:val>
                                        </p:tav>
                                        <p:tav tm="100000">
                                          <p:val>
                                            <p:strVal val="#ppt_y"/>
                                          </p:val>
                                        </p:tav>
                                      </p:tavLst>
                                    </p:anim>
                                  </p:childTnLst>
                                </p:cTn>
                              </p:par>
                              <p:par>
                                <p:cTn id="18" presetID="42" presetClass="entr" presetSubtype="0" repeatCount="indefinite" fill="remove" grpId="0" nodeType="withEffect">
                                  <p:stCondLst>
                                    <p:cond delay="0"/>
                                  </p:stCondLst>
                                  <p:childTnLst>
                                    <p:set>
                                      <p:cBhvr>
                                        <p:cTn id="19" dur="1" fill="hold">
                                          <p:stCondLst>
                                            <p:cond delay="0"/>
                                          </p:stCondLst>
                                        </p:cTn>
                                        <p:tgtEl>
                                          <p:spTgt spid="204823"/>
                                        </p:tgtEl>
                                        <p:attrNameLst>
                                          <p:attrName>style.visibility</p:attrName>
                                        </p:attrNameLst>
                                      </p:cBhvr>
                                      <p:to>
                                        <p:strVal val="visible"/>
                                      </p:to>
                                    </p:set>
                                    <p:animEffect transition="in" filter="fade">
                                      <p:cBhvr>
                                        <p:cTn id="20" dur="1000"/>
                                        <p:tgtEl>
                                          <p:spTgt spid="204823"/>
                                        </p:tgtEl>
                                      </p:cBhvr>
                                    </p:animEffect>
                                    <p:anim calcmode="lin" valueType="num">
                                      <p:cBhvr>
                                        <p:cTn id="21" dur="1000" fill="hold"/>
                                        <p:tgtEl>
                                          <p:spTgt spid="204823"/>
                                        </p:tgtEl>
                                        <p:attrNameLst>
                                          <p:attrName>ppt_x</p:attrName>
                                        </p:attrNameLst>
                                      </p:cBhvr>
                                      <p:tavLst>
                                        <p:tav tm="0">
                                          <p:val>
                                            <p:strVal val="#ppt_x"/>
                                          </p:val>
                                        </p:tav>
                                        <p:tav tm="100000">
                                          <p:val>
                                            <p:strVal val="#ppt_x"/>
                                          </p:val>
                                        </p:tav>
                                      </p:tavLst>
                                    </p:anim>
                                    <p:anim calcmode="lin" valueType="num">
                                      <p:cBhvr>
                                        <p:cTn id="22" dur="1000" fill="hold"/>
                                        <p:tgtEl>
                                          <p:spTgt spid="2048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18" grpId="0" animBg="1"/>
      <p:bldP spid="204819" grpId="0" animBg="1"/>
      <p:bldP spid="204821" grpId="0" animBg="1"/>
      <p:bldP spid="2048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4"/>
          <p:cNvSpPr>
            <a:spLocks noGrp="1"/>
          </p:cNvSpPr>
          <p:nvPr>
            <p:ph type="sldNum" sz="quarter" idx="12"/>
          </p:nvPr>
        </p:nvSpPr>
        <p:spPr/>
        <p:txBody>
          <a:bodyPr/>
          <a:lstStyle/>
          <a:p>
            <a:pPr>
              <a:defRPr/>
            </a:pPr>
            <a:fld id="{EF832E7E-479E-4A7F-8771-3974362CFE59}" type="slidenum">
              <a:rPr lang="en-US" altLang="en-US"/>
              <a:pPr>
                <a:defRPr/>
              </a:pPr>
              <a:t>28</a:t>
            </a:fld>
            <a:r>
              <a:rPr lang="en-US" altLang="en-US" dirty="0"/>
              <a:t> / </a:t>
            </a:r>
            <a:r>
              <a:rPr lang="en-US" altLang="en-US" dirty="0" smtClean="0"/>
              <a:t>92</a:t>
            </a:r>
            <a:endParaRPr lang="en-US" altLang="en-US" dirty="0"/>
          </a:p>
        </p:txBody>
      </p:sp>
      <p:sp>
        <p:nvSpPr>
          <p:cNvPr id="38915" name="Rectangle 2"/>
          <p:cNvSpPr>
            <a:spLocks noGrp="1" noChangeArrowheads="1"/>
          </p:cNvSpPr>
          <p:nvPr>
            <p:ph type="title"/>
          </p:nvPr>
        </p:nvSpPr>
        <p:spPr/>
        <p:txBody>
          <a:bodyPr/>
          <a:lstStyle/>
          <a:p>
            <a:pPr eaLnBrk="1" hangingPunct="1"/>
            <a:r>
              <a:rPr lang="en-US" smtClean="0"/>
              <a:t>Push – Pull Theory</a:t>
            </a:r>
          </a:p>
        </p:txBody>
      </p:sp>
      <p:pic>
        <p:nvPicPr>
          <p:cNvPr id="38916" name="Picture 3" descr="FG17_14"/>
          <p:cNvPicPr>
            <a:picLocks noChangeAspect="1" noChangeArrowheads="1"/>
          </p:cNvPicPr>
          <p:nvPr/>
        </p:nvPicPr>
        <p:blipFill>
          <a:blip r:embed="rId3"/>
          <a:srcRect/>
          <a:stretch>
            <a:fillRect/>
          </a:stretch>
        </p:blipFill>
        <p:spPr bwMode="auto">
          <a:xfrm>
            <a:off x="581025" y="1295400"/>
            <a:ext cx="7981950" cy="4756150"/>
          </a:xfrm>
          <a:prstGeom prst="rect">
            <a:avLst/>
          </a:prstGeom>
          <a:noFill/>
          <a:ln w="9525">
            <a:noFill/>
            <a:miter lim="800000"/>
            <a:headEnd/>
            <a:tailEnd/>
          </a:ln>
        </p:spPr>
      </p:pic>
      <p:sp>
        <p:nvSpPr>
          <p:cNvPr id="38917" name="Text Box 4"/>
          <p:cNvSpPr txBox="1">
            <a:spLocks noChangeArrowheads="1"/>
          </p:cNvSpPr>
          <p:nvPr/>
        </p:nvSpPr>
        <p:spPr bwMode="auto">
          <a:xfrm>
            <a:off x="4632325" y="1179513"/>
            <a:ext cx="679450" cy="366712"/>
          </a:xfrm>
          <a:prstGeom prst="rect">
            <a:avLst/>
          </a:prstGeom>
          <a:noFill/>
          <a:ln w="9525">
            <a:noFill/>
            <a:miter lim="800000"/>
            <a:headEnd/>
            <a:tailEnd/>
          </a:ln>
        </p:spPr>
        <p:txBody>
          <a:bodyPr wrap="none">
            <a:spAutoFit/>
          </a:bodyPr>
          <a:lstStyle/>
          <a:p>
            <a:r>
              <a:rPr lang="en-US"/>
              <a:t>push</a:t>
            </a:r>
          </a:p>
        </p:txBody>
      </p:sp>
      <p:sp>
        <p:nvSpPr>
          <p:cNvPr id="38918" name="Line 5"/>
          <p:cNvSpPr>
            <a:spLocks noChangeShapeType="1"/>
          </p:cNvSpPr>
          <p:nvPr/>
        </p:nvSpPr>
        <p:spPr bwMode="auto">
          <a:xfrm>
            <a:off x="5257800" y="1447800"/>
            <a:ext cx="533400" cy="990600"/>
          </a:xfrm>
          <a:prstGeom prst="line">
            <a:avLst/>
          </a:prstGeom>
          <a:noFill/>
          <a:ln w="9525">
            <a:solidFill>
              <a:schemeClr val="tx1"/>
            </a:solidFill>
            <a:round/>
            <a:headEnd/>
            <a:tailEnd type="triangle" w="med" len="med"/>
          </a:ln>
        </p:spPr>
        <p:txBody>
          <a:bodyPr/>
          <a:lstStyle/>
          <a:p>
            <a:endParaRPr lang="en-US"/>
          </a:p>
        </p:txBody>
      </p:sp>
      <p:sp>
        <p:nvSpPr>
          <p:cNvPr id="38919" name="Text Box 6"/>
          <p:cNvSpPr txBox="1">
            <a:spLocks noChangeArrowheads="1"/>
          </p:cNvSpPr>
          <p:nvPr/>
        </p:nvSpPr>
        <p:spPr bwMode="auto">
          <a:xfrm>
            <a:off x="457200" y="3048000"/>
            <a:ext cx="539750" cy="366713"/>
          </a:xfrm>
          <a:prstGeom prst="rect">
            <a:avLst/>
          </a:prstGeom>
          <a:noFill/>
          <a:ln w="9525">
            <a:noFill/>
            <a:miter lim="800000"/>
            <a:headEnd/>
            <a:tailEnd/>
          </a:ln>
        </p:spPr>
        <p:txBody>
          <a:bodyPr wrap="none">
            <a:spAutoFit/>
          </a:bodyPr>
          <a:lstStyle/>
          <a:p>
            <a:r>
              <a:rPr lang="en-US"/>
              <a:t>pull</a:t>
            </a:r>
          </a:p>
        </p:txBody>
      </p:sp>
      <p:sp>
        <p:nvSpPr>
          <p:cNvPr id="38920" name="Line 7"/>
          <p:cNvSpPr>
            <a:spLocks noChangeShapeType="1"/>
          </p:cNvSpPr>
          <p:nvPr/>
        </p:nvSpPr>
        <p:spPr bwMode="auto">
          <a:xfrm>
            <a:off x="990600" y="3200400"/>
            <a:ext cx="1066800" cy="381000"/>
          </a:xfrm>
          <a:prstGeom prst="line">
            <a:avLst/>
          </a:prstGeom>
          <a:noFill/>
          <a:ln w="9525">
            <a:solidFill>
              <a:schemeClr val="tx1"/>
            </a:solidFill>
            <a:round/>
            <a:headEnd/>
            <a:tailEnd type="triangle" w="med" len="med"/>
          </a:ln>
        </p:spPr>
        <p:txBody>
          <a:bodyPr/>
          <a:lstStyle/>
          <a:p>
            <a:endParaRPr lang="en-US"/>
          </a:p>
        </p:txBody>
      </p:sp>
      <p:sp>
        <p:nvSpPr>
          <p:cNvPr id="38921" name="Line 8"/>
          <p:cNvSpPr>
            <a:spLocks noChangeShapeType="1"/>
          </p:cNvSpPr>
          <p:nvPr/>
        </p:nvSpPr>
        <p:spPr bwMode="auto">
          <a:xfrm>
            <a:off x="2133600" y="4343400"/>
            <a:ext cx="457200" cy="1066800"/>
          </a:xfrm>
          <a:prstGeom prst="line">
            <a:avLst/>
          </a:prstGeom>
          <a:noFill/>
          <a:ln w="9525">
            <a:solidFill>
              <a:schemeClr val="tx1"/>
            </a:solidFill>
            <a:round/>
            <a:headEnd/>
            <a:tailEnd type="triangle" w="med" len="med"/>
          </a:ln>
        </p:spPr>
        <p:txBody>
          <a:bodyPr/>
          <a:lstStyle/>
          <a:p>
            <a:endParaRPr lang="en-US"/>
          </a:p>
        </p:txBody>
      </p:sp>
      <p:sp>
        <p:nvSpPr>
          <p:cNvPr id="38922" name="Line 9"/>
          <p:cNvSpPr>
            <a:spLocks noChangeShapeType="1"/>
          </p:cNvSpPr>
          <p:nvPr/>
        </p:nvSpPr>
        <p:spPr bwMode="auto">
          <a:xfrm flipV="1">
            <a:off x="5486400" y="3505200"/>
            <a:ext cx="457200" cy="91440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4FCEB6C8-CA08-4B37-B3AE-C4B2733BAF5C}" type="slidenum">
              <a:rPr lang="en-US" altLang="en-US"/>
              <a:pPr>
                <a:defRPr/>
              </a:pPr>
              <a:t>29</a:t>
            </a:fld>
            <a:r>
              <a:rPr lang="en-US" altLang="en-US" dirty="0"/>
              <a:t> / </a:t>
            </a:r>
            <a:r>
              <a:rPr lang="en-US" altLang="en-US" dirty="0" smtClean="0"/>
              <a:t>92</a:t>
            </a:r>
            <a:endParaRPr lang="en-US" altLang="en-US" dirty="0"/>
          </a:p>
        </p:txBody>
      </p:sp>
      <p:sp>
        <p:nvSpPr>
          <p:cNvPr id="39939" name="Rectangle 4"/>
          <p:cNvSpPr>
            <a:spLocks noGrp="1" noChangeArrowheads="1"/>
          </p:cNvSpPr>
          <p:nvPr>
            <p:ph type="title"/>
          </p:nvPr>
        </p:nvSpPr>
        <p:spPr/>
        <p:txBody>
          <a:bodyPr/>
          <a:lstStyle/>
          <a:p>
            <a:pPr eaLnBrk="1" hangingPunct="1"/>
            <a:r>
              <a:rPr lang="en-US" smtClean="0"/>
              <a:t>Plate Tectonics</a:t>
            </a:r>
          </a:p>
        </p:txBody>
      </p:sp>
      <p:sp>
        <p:nvSpPr>
          <p:cNvPr id="39940" name="Rectangle 5"/>
          <p:cNvSpPr>
            <a:spLocks noGrp="1" noChangeArrowheads="1"/>
          </p:cNvSpPr>
          <p:nvPr>
            <p:ph type="body" idx="1"/>
          </p:nvPr>
        </p:nvSpPr>
        <p:spPr/>
        <p:txBody>
          <a:bodyPr/>
          <a:lstStyle/>
          <a:p>
            <a:pPr eaLnBrk="1" hangingPunct="1"/>
            <a:r>
              <a:rPr lang="en-US" smtClean="0"/>
              <a:t>Plate boundaries </a:t>
            </a:r>
          </a:p>
          <a:p>
            <a:pPr lvl="1" eaLnBrk="1" hangingPunct="1"/>
            <a:r>
              <a:rPr lang="en-US" smtClean="0"/>
              <a:t>All major interactions among individual plates occur along their boundaries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2C28759D-62B4-4791-BCFB-42709863CAC3}" type="slidenum">
              <a:rPr lang="en-US" altLang="en-US"/>
              <a:pPr>
                <a:defRPr/>
              </a:pPr>
              <a:t>3</a:t>
            </a:fld>
            <a:r>
              <a:rPr lang="en-US" altLang="en-US" dirty="0"/>
              <a:t> / </a:t>
            </a:r>
            <a:r>
              <a:rPr lang="en-US" altLang="en-US" dirty="0" smtClean="0"/>
              <a:t>92</a:t>
            </a:r>
            <a:endParaRPr lang="en-US" altLang="en-US" dirty="0"/>
          </a:p>
        </p:txBody>
      </p:sp>
      <p:sp>
        <p:nvSpPr>
          <p:cNvPr id="13315" name="Rectangle 2"/>
          <p:cNvSpPr>
            <a:spLocks noGrp="1" noChangeArrowheads="1"/>
          </p:cNvSpPr>
          <p:nvPr>
            <p:ph type="title"/>
          </p:nvPr>
        </p:nvSpPr>
        <p:spPr/>
        <p:txBody>
          <a:bodyPr/>
          <a:lstStyle/>
          <a:p>
            <a:pPr eaLnBrk="1" hangingPunct="1"/>
            <a:r>
              <a:rPr lang="en-US" smtClean="0"/>
              <a:t>Plate Tectonics</a:t>
            </a:r>
          </a:p>
        </p:txBody>
      </p:sp>
      <p:sp>
        <p:nvSpPr>
          <p:cNvPr id="13316" name="Rectangle 3"/>
          <p:cNvSpPr>
            <a:spLocks noGrp="1" noChangeArrowheads="1"/>
          </p:cNvSpPr>
          <p:nvPr>
            <p:ph type="body" idx="1"/>
          </p:nvPr>
        </p:nvSpPr>
        <p:spPr/>
        <p:txBody>
          <a:bodyPr/>
          <a:lstStyle/>
          <a:p>
            <a:pPr eaLnBrk="1" hangingPunct="1"/>
            <a:r>
              <a:rPr lang="en-US" smtClean="0"/>
              <a:t>Earth’s lithosphere is broken up into plates</a:t>
            </a:r>
          </a:p>
          <a:p>
            <a:pPr eaLnBrk="1" hangingPunct="1"/>
            <a:r>
              <a:rPr lang="en-US" smtClean="0"/>
              <a:t>Hot, weak asthenosphere allows for plates to move</a:t>
            </a:r>
          </a:p>
          <a:p>
            <a:pPr eaLnBrk="1" hangingPunct="1"/>
            <a:r>
              <a:rPr lang="en-US" smtClean="0"/>
              <a:t>Plates are in motion and continually changing in shape and size</a:t>
            </a:r>
          </a:p>
          <a:p>
            <a:pPr lvl="1" eaLnBrk="1" hangingPunct="1"/>
            <a:r>
              <a:rPr lang="en-US" smtClean="0"/>
              <a:t>Move very slowly – 5 cm/yr</a:t>
            </a:r>
          </a:p>
          <a:p>
            <a:pPr lvl="1" eaLnBrk="1" hangingPunct="1"/>
            <a:r>
              <a:rPr lang="en-US" smtClean="0"/>
              <a:t>Movement is NOT constant – more of stop and go (earthquakes!)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9"/>
          <p:cNvPicPr>
            <a:picLocks noChangeAspect="1" noChangeArrowheads="1"/>
          </p:cNvPicPr>
          <p:nvPr/>
        </p:nvPicPr>
        <p:blipFill>
          <a:blip r:embed="rId3"/>
          <a:srcRect/>
          <a:stretch>
            <a:fillRect/>
          </a:stretch>
        </p:blipFill>
        <p:spPr bwMode="auto">
          <a:xfrm>
            <a:off x="228600" y="2422525"/>
            <a:ext cx="8724900" cy="4267200"/>
          </a:xfrm>
          <a:prstGeom prst="rect">
            <a:avLst/>
          </a:prstGeom>
          <a:noFill/>
          <a:ln w="12700">
            <a:noFill/>
            <a:miter lim="800000"/>
            <a:headEnd/>
            <a:tailEnd/>
          </a:ln>
        </p:spPr>
      </p:pic>
      <p:grpSp>
        <p:nvGrpSpPr>
          <p:cNvPr id="40963" name="Group 26"/>
          <p:cNvGrpSpPr>
            <a:grpSpLocks/>
          </p:cNvGrpSpPr>
          <p:nvPr/>
        </p:nvGrpSpPr>
        <p:grpSpPr bwMode="auto">
          <a:xfrm>
            <a:off x="6400800" y="2254250"/>
            <a:ext cx="1828800" cy="838200"/>
            <a:chOff x="2832" y="1693"/>
            <a:chExt cx="1383" cy="696"/>
          </a:xfrm>
        </p:grpSpPr>
        <p:sp>
          <p:nvSpPr>
            <p:cNvPr id="40967" name="AutoShape 27"/>
            <p:cNvSpPr>
              <a:spLocks noChangeArrowheads="1"/>
            </p:cNvSpPr>
            <p:nvPr/>
          </p:nvSpPr>
          <p:spPr bwMode="auto">
            <a:xfrm>
              <a:off x="3600" y="1872"/>
              <a:ext cx="615" cy="306"/>
            </a:xfrm>
            <a:prstGeom prst="rightArrow">
              <a:avLst>
                <a:gd name="adj1" fmla="val 50000"/>
                <a:gd name="adj2" fmla="val 50245"/>
              </a:avLst>
            </a:prstGeom>
            <a:solidFill>
              <a:srgbClr val="FF0000"/>
            </a:solidFill>
            <a:ln w="38100">
              <a:solidFill>
                <a:schemeClr val="tx1"/>
              </a:solidFill>
              <a:miter lim="800000"/>
              <a:headEnd/>
              <a:tailEnd/>
            </a:ln>
          </p:spPr>
          <p:txBody>
            <a:bodyPr wrap="none" anchor="ctr"/>
            <a:lstStyle/>
            <a:p>
              <a:endParaRPr lang="en-US"/>
            </a:p>
          </p:txBody>
        </p:sp>
        <p:sp>
          <p:nvSpPr>
            <p:cNvPr id="40968" name="AutoShape 28"/>
            <p:cNvSpPr>
              <a:spLocks noChangeArrowheads="1"/>
            </p:cNvSpPr>
            <p:nvPr/>
          </p:nvSpPr>
          <p:spPr bwMode="auto">
            <a:xfrm>
              <a:off x="2832" y="1872"/>
              <a:ext cx="615" cy="306"/>
            </a:xfrm>
            <a:prstGeom prst="leftArrow">
              <a:avLst>
                <a:gd name="adj1" fmla="val 50000"/>
                <a:gd name="adj2" fmla="val 50245"/>
              </a:avLst>
            </a:prstGeom>
            <a:solidFill>
              <a:srgbClr val="FF0000"/>
            </a:solidFill>
            <a:ln w="38100">
              <a:solidFill>
                <a:schemeClr val="tx1"/>
              </a:solidFill>
              <a:miter lim="800000"/>
              <a:headEnd/>
              <a:tailEnd/>
            </a:ln>
          </p:spPr>
          <p:txBody>
            <a:bodyPr wrap="none" anchor="ctr"/>
            <a:lstStyle/>
            <a:p>
              <a:endParaRPr lang="en-US"/>
            </a:p>
          </p:txBody>
        </p:sp>
        <p:sp>
          <p:nvSpPr>
            <p:cNvPr id="40969" name="Line 29"/>
            <p:cNvSpPr>
              <a:spLocks noChangeShapeType="1"/>
            </p:cNvSpPr>
            <p:nvPr/>
          </p:nvSpPr>
          <p:spPr bwMode="auto">
            <a:xfrm>
              <a:off x="3525" y="1693"/>
              <a:ext cx="2" cy="696"/>
            </a:xfrm>
            <a:prstGeom prst="line">
              <a:avLst/>
            </a:prstGeom>
            <a:noFill/>
            <a:ln w="57150">
              <a:solidFill>
                <a:schemeClr val="tx1"/>
              </a:solidFill>
              <a:round/>
              <a:headEnd/>
              <a:tailEnd/>
            </a:ln>
          </p:spPr>
          <p:txBody>
            <a:bodyPr wrap="none"/>
            <a:lstStyle/>
            <a:p>
              <a:endParaRPr lang="en-US"/>
            </a:p>
          </p:txBody>
        </p:sp>
      </p:grpSp>
      <p:sp>
        <p:nvSpPr>
          <p:cNvPr id="40964" name="Rectangle 42"/>
          <p:cNvSpPr>
            <a:spLocks noGrp="1" noChangeArrowheads="1"/>
          </p:cNvSpPr>
          <p:nvPr>
            <p:ph type="title"/>
          </p:nvPr>
        </p:nvSpPr>
        <p:spPr/>
        <p:txBody>
          <a:bodyPr/>
          <a:lstStyle/>
          <a:p>
            <a:r>
              <a:rPr lang="en-US" smtClean="0"/>
              <a:t>Plate Boundaries:  3 Types </a:t>
            </a:r>
          </a:p>
        </p:txBody>
      </p:sp>
      <p:sp>
        <p:nvSpPr>
          <p:cNvPr id="40965" name="Rectangle 43"/>
          <p:cNvSpPr>
            <a:spLocks noGrp="1" noChangeArrowheads="1"/>
          </p:cNvSpPr>
          <p:nvPr>
            <p:ph type="body" idx="1"/>
          </p:nvPr>
        </p:nvSpPr>
        <p:spPr/>
        <p:txBody>
          <a:bodyPr/>
          <a:lstStyle/>
          <a:p>
            <a:r>
              <a:rPr lang="en-US" smtClean="0"/>
              <a:t>Divergent – Tectonic plates move apart.   </a:t>
            </a:r>
          </a:p>
          <a:p>
            <a:endParaRPr lang="en-US" smtClean="0"/>
          </a:p>
        </p:txBody>
      </p:sp>
      <p:sp>
        <p:nvSpPr>
          <p:cNvPr id="10" name="Slide Number Placeholder 9"/>
          <p:cNvSpPr>
            <a:spLocks noGrp="1"/>
          </p:cNvSpPr>
          <p:nvPr>
            <p:ph type="sldNum" sz="quarter" idx="12"/>
          </p:nvPr>
        </p:nvSpPr>
        <p:spPr/>
        <p:txBody>
          <a:bodyPr/>
          <a:lstStyle/>
          <a:p>
            <a:pPr>
              <a:defRPr/>
            </a:pPr>
            <a:fld id="{491B6A37-C44C-4722-86C5-C2EBCD0A0180}" type="slidenum">
              <a:rPr lang="en-US" altLang="en-US" smtClean="0"/>
              <a:pPr>
                <a:defRPr/>
              </a:pPr>
              <a:t>30</a:t>
            </a:fld>
            <a:r>
              <a:rPr lang="en-US" altLang="en-US" dirty="0" smtClean="0"/>
              <a:t> / 92</a:t>
            </a:r>
            <a:endParaRPr lang="en-US" alt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039"/>
          <p:cNvSpPr>
            <a:spLocks noGrp="1" noChangeArrowheads="1"/>
          </p:cNvSpPr>
          <p:nvPr>
            <p:ph type="body" idx="1"/>
          </p:nvPr>
        </p:nvSpPr>
        <p:spPr/>
        <p:txBody>
          <a:bodyPr/>
          <a:lstStyle/>
          <a:p>
            <a:r>
              <a:rPr lang="en-US" smtClean="0"/>
              <a:t>Convergent – Tectonic plates move together.</a:t>
            </a:r>
          </a:p>
          <a:p>
            <a:endParaRPr lang="en-US" smtClean="0"/>
          </a:p>
        </p:txBody>
      </p:sp>
      <p:pic>
        <p:nvPicPr>
          <p:cNvPr id="41987" name="Picture 1037"/>
          <p:cNvPicPr>
            <a:picLocks noChangeAspect="1" noChangeArrowheads="1"/>
          </p:cNvPicPr>
          <p:nvPr/>
        </p:nvPicPr>
        <p:blipFill>
          <a:blip r:embed="rId3"/>
          <a:srcRect/>
          <a:stretch>
            <a:fillRect/>
          </a:stretch>
        </p:blipFill>
        <p:spPr bwMode="auto">
          <a:xfrm>
            <a:off x="228600" y="2498725"/>
            <a:ext cx="8915400" cy="4267200"/>
          </a:xfrm>
          <a:prstGeom prst="rect">
            <a:avLst/>
          </a:prstGeom>
          <a:noFill/>
          <a:ln w="12700">
            <a:noFill/>
            <a:miter lim="800000"/>
            <a:headEnd/>
            <a:tailEnd/>
          </a:ln>
        </p:spPr>
      </p:pic>
      <p:grpSp>
        <p:nvGrpSpPr>
          <p:cNvPr id="41988" name="Group 1033"/>
          <p:cNvGrpSpPr>
            <a:grpSpLocks/>
          </p:cNvGrpSpPr>
          <p:nvPr/>
        </p:nvGrpSpPr>
        <p:grpSpPr bwMode="auto">
          <a:xfrm>
            <a:off x="6323013" y="2219325"/>
            <a:ext cx="1981200" cy="838200"/>
            <a:chOff x="2400" y="912"/>
            <a:chExt cx="1431" cy="672"/>
          </a:xfrm>
        </p:grpSpPr>
        <p:sp>
          <p:nvSpPr>
            <p:cNvPr id="41991" name="AutoShape 1034"/>
            <p:cNvSpPr>
              <a:spLocks noChangeArrowheads="1"/>
            </p:cNvSpPr>
            <p:nvPr/>
          </p:nvSpPr>
          <p:spPr bwMode="auto">
            <a:xfrm>
              <a:off x="2400" y="1104"/>
              <a:ext cx="615" cy="306"/>
            </a:xfrm>
            <a:prstGeom prst="rightArrow">
              <a:avLst>
                <a:gd name="adj1" fmla="val 50000"/>
                <a:gd name="adj2" fmla="val 50245"/>
              </a:avLst>
            </a:prstGeom>
            <a:solidFill>
              <a:srgbClr val="FF0000"/>
            </a:solidFill>
            <a:ln w="38100">
              <a:solidFill>
                <a:schemeClr val="tx1"/>
              </a:solidFill>
              <a:miter lim="800000"/>
              <a:headEnd/>
              <a:tailEnd/>
            </a:ln>
          </p:spPr>
          <p:txBody>
            <a:bodyPr wrap="none" anchor="ctr"/>
            <a:lstStyle/>
            <a:p>
              <a:endParaRPr lang="en-US"/>
            </a:p>
          </p:txBody>
        </p:sp>
        <p:sp>
          <p:nvSpPr>
            <p:cNvPr id="41992" name="AutoShape 1035"/>
            <p:cNvSpPr>
              <a:spLocks noChangeArrowheads="1"/>
            </p:cNvSpPr>
            <p:nvPr/>
          </p:nvSpPr>
          <p:spPr bwMode="auto">
            <a:xfrm>
              <a:off x="3216" y="1104"/>
              <a:ext cx="615" cy="306"/>
            </a:xfrm>
            <a:prstGeom prst="leftArrow">
              <a:avLst>
                <a:gd name="adj1" fmla="val 50000"/>
                <a:gd name="adj2" fmla="val 50245"/>
              </a:avLst>
            </a:prstGeom>
            <a:solidFill>
              <a:srgbClr val="FF0000"/>
            </a:solidFill>
            <a:ln w="38100">
              <a:solidFill>
                <a:schemeClr val="tx1"/>
              </a:solidFill>
              <a:miter lim="800000"/>
              <a:headEnd/>
              <a:tailEnd/>
            </a:ln>
          </p:spPr>
          <p:txBody>
            <a:bodyPr wrap="none" anchor="ctr"/>
            <a:lstStyle/>
            <a:p>
              <a:endParaRPr lang="en-US"/>
            </a:p>
          </p:txBody>
        </p:sp>
        <p:sp>
          <p:nvSpPr>
            <p:cNvPr id="41993" name="Line 1036"/>
            <p:cNvSpPr>
              <a:spLocks noChangeShapeType="1"/>
            </p:cNvSpPr>
            <p:nvPr/>
          </p:nvSpPr>
          <p:spPr bwMode="auto">
            <a:xfrm>
              <a:off x="3120" y="912"/>
              <a:ext cx="0" cy="672"/>
            </a:xfrm>
            <a:prstGeom prst="line">
              <a:avLst/>
            </a:prstGeom>
            <a:noFill/>
            <a:ln w="57150">
              <a:solidFill>
                <a:schemeClr val="tx1"/>
              </a:solidFill>
              <a:round/>
              <a:headEnd/>
              <a:tailEnd/>
            </a:ln>
          </p:spPr>
          <p:txBody>
            <a:bodyPr wrap="none"/>
            <a:lstStyle/>
            <a:p>
              <a:endParaRPr lang="en-US"/>
            </a:p>
          </p:txBody>
        </p:sp>
      </p:grpSp>
      <p:sp>
        <p:nvSpPr>
          <p:cNvPr id="41989" name="Rectangle 1038"/>
          <p:cNvSpPr>
            <a:spLocks noGrp="1" noChangeArrowheads="1"/>
          </p:cNvSpPr>
          <p:nvPr>
            <p:ph type="title"/>
          </p:nvPr>
        </p:nvSpPr>
        <p:spPr/>
        <p:txBody>
          <a:bodyPr/>
          <a:lstStyle/>
          <a:p>
            <a:r>
              <a:rPr lang="en-US" smtClean="0"/>
              <a:t>Plate Boundaries:  3 Types</a:t>
            </a:r>
          </a:p>
        </p:txBody>
      </p:sp>
      <p:sp>
        <p:nvSpPr>
          <p:cNvPr id="13" name="Slide Number Placeholder 12"/>
          <p:cNvSpPr>
            <a:spLocks noGrp="1"/>
          </p:cNvSpPr>
          <p:nvPr>
            <p:ph type="sldNum" sz="quarter" idx="12"/>
          </p:nvPr>
        </p:nvSpPr>
        <p:spPr/>
        <p:txBody>
          <a:bodyPr/>
          <a:lstStyle/>
          <a:p>
            <a:pPr>
              <a:defRPr/>
            </a:pPr>
            <a:fld id="{40F8E974-E410-4CD1-91D9-E18DBF70B5F1}" type="slidenum">
              <a:rPr lang="en-US" altLang="en-US" smtClean="0"/>
              <a:pPr>
                <a:defRPr/>
              </a:pPr>
              <a:t>31</a:t>
            </a:fld>
            <a:r>
              <a:rPr lang="en-US" altLang="en-US" dirty="0" smtClean="0"/>
              <a:t> / 92</a:t>
            </a:r>
            <a:endParaRPr lang="en-US" alt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037"/>
          <p:cNvPicPr>
            <a:picLocks noChangeAspect="1" noChangeArrowheads="1"/>
          </p:cNvPicPr>
          <p:nvPr/>
        </p:nvPicPr>
        <p:blipFill>
          <a:blip r:embed="rId3"/>
          <a:srcRect/>
          <a:stretch>
            <a:fillRect/>
          </a:stretch>
        </p:blipFill>
        <p:spPr bwMode="auto">
          <a:xfrm>
            <a:off x="228600" y="2422525"/>
            <a:ext cx="8229600" cy="4371975"/>
          </a:xfrm>
          <a:prstGeom prst="rect">
            <a:avLst/>
          </a:prstGeom>
          <a:noFill/>
          <a:ln w="12700">
            <a:noFill/>
            <a:miter lim="800000"/>
            <a:headEnd/>
            <a:tailEnd/>
          </a:ln>
        </p:spPr>
      </p:pic>
      <p:sp>
        <p:nvSpPr>
          <p:cNvPr id="43011" name="Rectangle 1038"/>
          <p:cNvSpPr>
            <a:spLocks noGrp="1" noChangeArrowheads="1"/>
          </p:cNvSpPr>
          <p:nvPr>
            <p:ph type="title"/>
          </p:nvPr>
        </p:nvSpPr>
        <p:spPr/>
        <p:txBody>
          <a:bodyPr/>
          <a:lstStyle/>
          <a:p>
            <a:r>
              <a:rPr lang="en-US" smtClean="0"/>
              <a:t>Plate Boundaries:  3 Types</a:t>
            </a:r>
          </a:p>
        </p:txBody>
      </p:sp>
      <p:sp>
        <p:nvSpPr>
          <p:cNvPr id="43012" name="Rectangle 1039"/>
          <p:cNvSpPr>
            <a:spLocks noGrp="1" noChangeArrowheads="1"/>
          </p:cNvSpPr>
          <p:nvPr>
            <p:ph type="body" idx="1"/>
          </p:nvPr>
        </p:nvSpPr>
        <p:spPr/>
        <p:txBody>
          <a:bodyPr/>
          <a:lstStyle/>
          <a:p>
            <a:r>
              <a:rPr lang="en-US" smtClean="0"/>
              <a:t>Transform – Tectonic plates slide sideways.</a:t>
            </a:r>
          </a:p>
          <a:p>
            <a:endParaRPr lang="en-US" smtClean="0"/>
          </a:p>
        </p:txBody>
      </p:sp>
      <p:grpSp>
        <p:nvGrpSpPr>
          <p:cNvPr id="43013" name="Group 1033"/>
          <p:cNvGrpSpPr>
            <a:grpSpLocks/>
          </p:cNvGrpSpPr>
          <p:nvPr/>
        </p:nvGrpSpPr>
        <p:grpSpPr bwMode="auto">
          <a:xfrm>
            <a:off x="6845300" y="2003425"/>
            <a:ext cx="942975" cy="1295400"/>
            <a:chOff x="3936" y="2448"/>
            <a:chExt cx="882" cy="816"/>
          </a:xfrm>
        </p:grpSpPr>
        <p:sp>
          <p:nvSpPr>
            <p:cNvPr id="43015" name="AutoShape 1034"/>
            <p:cNvSpPr>
              <a:spLocks noChangeArrowheads="1"/>
            </p:cNvSpPr>
            <p:nvPr/>
          </p:nvSpPr>
          <p:spPr bwMode="auto">
            <a:xfrm>
              <a:off x="3936" y="2544"/>
              <a:ext cx="306" cy="615"/>
            </a:xfrm>
            <a:prstGeom prst="upArrow">
              <a:avLst>
                <a:gd name="adj1" fmla="val 50000"/>
                <a:gd name="adj2" fmla="val 50245"/>
              </a:avLst>
            </a:prstGeom>
            <a:solidFill>
              <a:srgbClr val="FF0000"/>
            </a:solidFill>
            <a:ln w="38100">
              <a:solidFill>
                <a:schemeClr val="tx1"/>
              </a:solidFill>
              <a:miter lim="800000"/>
              <a:headEnd/>
              <a:tailEnd/>
            </a:ln>
          </p:spPr>
          <p:txBody>
            <a:bodyPr wrap="none" anchor="ctr"/>
            <a:lstStyle/>
            <a:p>
              <a:endParaRPr lang="en-US"/>
            </a:p>
          </p:txBody>
        </p:sp>
        <p:sp>
          <p:nvSpPr>
            <p:cNvPr id="43016" name="AutoShape 1035"/>
            <p:cNvSpPr>
              <a:spLocks noChangeArrowheads="1"/>
            </p:cNvSpPr>
            <p:nvPr/>
          </p:nvSpPr>
          <p:spPr bwMode="auto">
            <a:xfrm>
              <a:off x="4512" y="2592"/>
              <a:ext cx="306" cy="615"/>
            </a:xfrm>
            <a:prstGeom prst="downArrow">
              <a:avLst>
                <a:gd name="adj1" fmla="val 50000"/>
                <a:gd name="adj2" fmla="val 50245"/>
              </a:avLst>
            </a:prstGeom>
            <a:solidFill>
              <a:srgbClr val="FF0000"/>
            </a:solidFill>
            <a:ln w="38100">
              <a:solidFill>
                <a:schemeClr val="tx1"/>
              </a:solidFill>
              <a:miter lim="800000"/>
              <a:headEnd/>
              <a:tailEnd/>
            </a:ln>
          </p:spPr>
          <p:txBody>
            <a:bodyPr wrap="none" anchor="ctr"/>
            <a:lstStyle/>
            <a:p>
              <a:endParaRPr lang="en-US"/>
            </a:p>
          </p:txBody>
        </p:sp>
        <p:sp>
          <p:nvSpPr>
            <p:cNvPr id="43017" name="Line 1036"/>
            <p:cNvSpPr>
              <a:spLocks noChangeShapeType="1"/>
            </p:cNvSpPr>
            <p:nvPr/>
          </p:nvSpPr>
          <p:spPr bwMode="auto">
            <a:xfrm>
              <a:off x="4368" y="2448"/>
              <a:ext cx="0" cy="816"/>
            </a:xfrm>
            <a:prstGeom prst="line">
              <a:avLst/>
            </a:prstGeom>
            <a:noFill/>
            <a:ln w="57150">
              <a:solidFill>
                <a:schemeClr val="tx1"/>
              </a:solidFill>
              <a:round/>
              <a:headEnd/>
              <a:tailEnd/>
            </a:ln>
          </p:spPr>
          <p:txBody>
            <a:bodyPr wrap="none"/>
            <a:lstStyle/>
            <a:p>
              <a:endParaRPr lang="en-US"/>
            </a:p>
          </p:txBody>
        </p:sp>
      </p:grpSp>
      <p:sp>
        <p:nvSpPr>
          <p:cNvPr id="13" name="Slide Number Placeholder 12"/>
          <p:cNvSpPr>
            <a:spLocks noGrp="1"/>
          </p:cNvSpPr>
          <p:nvPr>
            <p:ph type="sldNum" sz="quarter" idx="12"/>
          </p:nvPr>
        </p:nvSpPr>
        <p:spPr/>
        <p:txBody>
          <a:bodyPr/>
          <a:lstStyle/>
          <a:p>
            <a:pPr>
              <a:defRPr/>
            </a:pPr>
            <a:fld id="{108D104C-1A61-478E-8261-05309FB29860}" type="slidenum">
              <a:rPr lang="en-US" altLang="en-US" smtClean="0"/>
              <a:pPr>
                <a:defRPr/>
              </a:pPr>
              <a:t>32</a:t>
            </a:fld>
            <a:r>
              <a:rPr lang="en-US" altLang="en-US" dirty="0" smtClean="0"/>
              <a:t> / 92</a:t>
            </a:r>
            <a:endParaRPr lang="en-US" alt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034"/>
          <p:cNvSpPr>
            <a:spLocks noGrp="1" noChangeArrowheads="1"/>
          </p:cNvSpPr>
          <p:nvPr>
            <p:ph type="title"/>
          </p:nvPr>
        </p:nvSpPr>
        <p:spPr/>
        <p:txBody>
          <a:bodyPr/>
          <a:lstStyle/>
          <a:p>
            <a:r>
              <a:rPr lang="en-US" smtClean="0"/>
              <a:t>Divergent Boundaries</a:t>
            </a:r>
          </a:p>
        </p:txBody>
      </p:sp>
      <p:sp>
        <p:nvSpPr>
          <p:cNvPr id="44035" name="Rectangle 1035"/>
          <p:cNvSpPr>
            <a:spLocks noGrp="1" noChangeArrowheads="1"/>
          </p:cNvSpPr>
          <p:nvPr>
            <p:ph type="body" sz="half" idx="1"/>
          </p:nvPr>
        </p:nvSpPr>
        <p:spPr/>
        <p:txBody>
          <a:bodyPr/>
          <a:lstStyle/>
          <a:p>
            <a:pPr algn="ctr">
              <a:buFont typeface="Wingdings" pitchFamily="2" charset="2"/>
              <a:buNone/>
            </a:pPr>
            <a:r>
              <a:rPr lang="en-US" sz="2800" smtClean="0"/>
              <a:t>Sea-floor spreading causes plates to move apart.</a:t>
            </a:r>
          </a:p>
          <a:p>
            <a:pPr algn="ctr">
              <a:buFont typeface="Wingdings" pitchFamily="2" charset="2"/>
              <a:buNone/>
            </a:pPr>
            <a:r>
              <a:rPr lang="en-US" sz="2800" smtClean="0"/>
              <a:t>Magma wells up to fill the gap. </a:t>
            </a:r>
          </a:p>
          <a:p>
            <a:pPr algn="ctr">
              <a:buFont typeface="Wingdings" pitchFamily="2" charset="2"/>
              <a:buNone/>
            </a:pPr>
            <a:r>
              <a:rPr lang="en-US" sz="2800" smtClean="0"/>
              <a:t>Magma cools, adding material to each plate.  </a:t>
            </a:r>
          </a:p>
        </p:txBody>
      </p:sp>
      <p:pic>
        <p:nvPicPr>
          <p:cNvPr id="44036" name="Picture 1037"/>
          <p:cNvPicPr>
            <a:picLocks noGrp="1" noChangeAspect="1" noChangeArrowheads="1"/>
          </p:cNvPicPr>
          <p:nvPr>
            <p:ph sz="half" idx="2"/>
          </p:nvPr>
        </p:nvPicPr>
        <p:blipFill>
          <a:blip r:embed="rId3"/>
          <a:srcRect/>
          <a:stretch>
            <a:fillRect/>
          </a:stretch>
        </p:blipFill>
        <p:spPr>
          <a:xfrm>
            <a:off x="504825" y="3384550"/>
            <a:ext cx="8112125" cy="3360738"/>
          </a:xfrm>
          <a:ln w="12700">
            <a:solidFill>
              <a:schemeClr val="tx1"/>
            </a:solidFill>
          </a:ln>
        </p:spPr>
      </p:pic>
      <p:sp>
        <p:nvSpPr>
          <p:cNvPr id="9" name="Slide Number Placeholder 8"/>
          <p:cNvSpPr>
            <a:spLocks noGrp="1"/>
          </p:cNvSpPr>
          <p:nvPr>
            <p:ph type="sldNum" sz="quarter" idx="12"/>
          </p:nvPr>
        </p:nvSpPr>
        <p:spPr/>
        <p:txBody>
          <a:bodyPr/>
          <a:lstStyle/>
          <a:p>
            <a:pPr>
              <a:defRPr/>
            </a:pPr>
            <a:fld id="{F1E8C1F3-E9D2-4886-8341-193875B4469A}" type="slidenum">
              <a:rPr lang="en-US" altLang="en-US" smtClean="0"/>
              <a:pPr>
                <a:defRPr/>
              </a:pPr>
              <a:t>33</a:t>
            </a:fld>
            <a:r>
              <a:rPr lang="en-US" altLang="en-US" dirty="0" smtClean="0"/>
              <a:t> / 92</a:t>
            </a:r>
            <a:endParaRPr lang="en-US" alt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7"/>
          <p:cNvPicPr>
            <a:picLocks noChangeAspect="1" noChangeArrowheads="1"/>
          </p:cNvPicPr>
          <p:nvPr/>
        </p:nvPicPr>
        <p:blipFill>
          <a:blip r:embed="rId3"/>
          <a:srcRect/>
          <a:stretch>
            <a:fillRect/>
          </a:stretch>
        </p:blipFill>
        <p:spPr bwMode="auto">
          <a:xfrm>
            <a:off x="0" y="4038600"/>
            <a:ext cx="9090025" cy="2209800"/>
          </a:xfrm>
          <a:prstGeom prst="rect">
            <a:avLst/>
          </a:prstGeom>
          <a:noFill/>
          <a:ln w="12700">
            <a:noFill/>
            <a:miter lim="800000"/>
            <a:headEnd/>
            <a:tailEnd/>
          </a:ln>
        </p:spPr>
      </p:pic>
      <p:sp>
        <p:nvSpPr>
          <p:cNvPr id="45059" name="Rectangle 18"/>
          <p:cNvSpPr>
            <a:spLocks noGrp="1" noChangeArrowheads="1"/>
          </p:cNvSpPr>
          <p:nvPr>
            <p:ph type="title"/>
          </p:nvPr>
        </p:nvSpPr>
        <p:spPr/>
        <p:txBody>
          <a:bodyPr/>
          <a:lstStyle/>
          <a:p>
            <a:r>
              <a:rPr lang="en-US" smtClean="0"/>
              <a:t>Divergent Boundaries</a:t>
            </a:r>
          </a:p>
        </p:txBody>
      </p:sp>
      <p:sp>
        <p:nvSpPr>
          <p:cNvPr id="45060" name="Rectangle 19"/>
          <p:cNvSpPr>
            <a:spLocks noGrp="1" noChangeArrowheads="1"/>
          </p:cNvSpPr>
          <p:nvPr>
            <p:ph type="body" idx="1"/>
          </p:nvPr>
        </p:nvSpPr>
        <p:spPr/>
        <p:txBody>
          <a:bodyPr/>
          <a:lstStyle/>
          <a:p>
            <a:r>
              <a:rPr lang="en-US" sz="2800" smtClean="0"/>
              <a:t>Sea-floor spreading progression.</a:t>
            </a:r>
          </a:p>
          <a:p>
            <a:pPr lvl="1"/>
            <a:r>
              <a:rPr lang="en-US" sz="2400" smtClean="0"/>
              <a:t>Early stage</a:t>
            </a:r>
          </a:p>
          <a:p>
            <a:pPr lvl="2"/>
            <a:r>
              <a:rPr lang="en-US" sz="2000" smtClean="0"/>
              <a:t>Rifting has progressed to mid-ocean ridge formation.</a:t>
            </a:r>
          </a:p>
          <a:p>
            <a:pPr lvl="2"/>
            <a:r>
              <a:rPr lang="en-US" sz="2000" smtClean="0"/>
              <a:t>Before substantial widening of the ocean.</a:t>
            </a:r>
          </a:p>
          <a:p>
            <a:pPr lvl="2"/>
            <a:r>
              <a:rPr lang="en-US" sz="2000" smtClean="0"/>
              <a:t>Forms a long, thin ocean basin with young oceanic crust.</a:t>
            </a:r>
          </a:p>
          <a:p>
            <a:pPr lvl="1"/>
            <a:r>
              <a:rPr lang="en-US" sz="2400" smtClean="0"/>
              <a:t>Example:  The Red Sea</a:t>
            </a:r>
          </a:p>
        </p:txBody>
      </p:sp>
      <p:sp>
        <p:nvSpPr>
          <p:cNvPr id="45061" name="Text Box 1042"/>
          <p:cNvSpPr txBox="1">
            <a:spLocks noChangeArrowheads="1"/>
          </p:cNvSpPr>
          <p:nvPr/>
        </p:nvSpPr>
        <p:spPr bwMode="auto">
          <a:xfrm>
            <a:off x="2597150" y="6561138"/>
            <a:ext cx="3930650" cy="228600"/>
          </a:xfrm>
          <a:prstGeom prst="rect">
            <a:avLst/>
          </a:prstGeom>
          <a:noFill/>
          <a:ln w="9525">
            <a:noFill/>
            <a:miter lim="800000"/>
            <a:headEnd/>
            <a:tailEnd/>
          </a:ln>
        </p:spPr>
        <p:txBody>
          <a:bodyPr wrap="none">
            <a:spAutoFit/>
          </a:bodyPr>
          <a:lstStyle/>
          <a:p>
            <a:r>
              <a:rPr lang="en-US" sz="900" b="1"/>
              <a:t>Note:  This diagram only depicts the crust, not the entire lithosphere.</a:t>
            </a:r>
          </a:p>
        </p:txBody>
      </p:sp>
      <p:sp>
        <p:nvSpPr>
          <p:cNvPr id="8" name="Slide Number Placeholder 7"/>
          <p:cNvSpPr>
            <a:spLocks noGrp="1"/>
          </p:cNvSpPr>
          <p:nvPr>
            <p:ph type="sldNum" sz="quarter" idx="12"/>
          </p:nvPr>
        </p:nvSpPr>
        <p:spPr/>
        <p:txBody>
          <a:bodyPr/>
          <a:lstStyle/>
          <a:p>
            <a:pPr>
              <a:defRPr/>
            </a:pPr>
            <a:fld id="{5B04E7E5-ABC8-4EDB-965D-190C68D1F7A1}" type="slidenum">
              <a:rPr lang="en-US" altLang="en-US" smtClean="0"/>
              <a:pPr>
                <a:defRPr/>
              </a:pPr>
              <a:t>34</a:t>
            </a:fld>
            <a:r>
              <a:rPr lang="en-US" altLang="en-US" dirty="0" smtClean="0"/>
              <a:t> / 92</a:t>
            </a:r>
            <a:endParaRPr lang="en-US" alt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037"/>
          <p:cNvPicPr>
            <a:picLocks noChangeAspect="1" noChangeArrowheads="1"/>
          </p:cNvPicPr>
          <p:nvPr/>
        </p:nvPicPr>
        <p:blipFill>
          <a:blip r:embed="rId3"/>
          <a:srcRect/>
          <a:stretch>
            <a:fillRect/>
          </a:stretch>
        </p:blipFill>
        <p:spPr bwMode="auto">
          <a:xfrm>
            <a:off x="0" y="3962400"/>
            <a:ext cx="9067800" cy="2286000"/>
          </a:xfrm>
          <a:prstGeom prst="rect">
            <a:avLst/>
          </a:prstGeom>
          <a:noFill/>
          <a:ln w="12700">
            <a:noFill/>
            <a:miter lim="800000"/>
            <a:headEnd/>
            <a:tailEnd/>
          </a:ln>
        </p:spPr>
      </p:pic>
      <p:sp>
        <p:nvSpPr>
          <p:cNvPr id="46083" name="Rectangle 1038"/>
          <p:cNvSpPr>
            <a:spLocks noGrp="1" noChangeArrowheads="1"/>
          </p:cNvSpPr>
          <p:nvPr>
            <p:ph type="title"/>
          </p:nvPr>
        </p:nvSpPr>
        <p:spPr/>
        <p:txBody>
          <a:bodyPr/>
          <a:lstStyle/>
          <a:p>
            <a:r>
              <a:rPr lang="en-US" smtClean="0"/>
              <a:t>Divergent Boundaries</a:t>
            </a:r>
          </a:p>
        </p:txBody>
      </p:sp>
      <p:sp>
        <p:nvSpPr>
          <p:cNvPr id="46084" name="Rectangle 1039"/>
          <p:cNvSpPr>
            <a:spLocks noGrp="1" noChangeArrowheads="1"/>
          </p:cNvSpPr>
          <p:nvPr>
            <p:ph type="body" idx="1"/>
          </p:nvPr>
        </p:nvSpPr>
        <p:spPr/>
        <p:txBody>
          <a:bodyPr/>
          <a:lstStyle/>
          <a:p>
            <a:r>
              <a:rPr lang="en-US" sz="2800" smtClean="0"/>
              <a:t>Sea-floor spreading progression.</a:t>
            </a:r>
          </a:p>
          <a:p>
            <a:pPr lvl="1"/>
            <a:r>
              <a:rPr lang="en-US" sz="2400" smtClean="0"/>
              <a:t>Mid-stage</a:t>
            </a:r>
          </a:p>
          <a:p>
            <a:pPr lvl="2"/>
            <a:r>
              <a:rPr lang="en-US" sz="2000" smtClean="0"/>
              <a:t>Ocean begins to widen.</a:t>
            </a:r>
          </a:p>
          <a:p>
            <a:pPr lvl="2"/>
            <a:r>
              <a:rPr lang="en-US" sz="2000" smtClean="0"/>
              <a:t>New seafloor is added at the mid-ocean ridge.</a:t>
            </a:r>
          </a:p>
          <a:p>
            <a:pPr lvl="2"/>
            <a:r>
              <a:rPr lang="en-US" sz="2000" smtClean="0"/>
              <a:t>Continents move farther apart.</a:t>
            </a:r>
          </a:p>
          <a:p>
            <a:pPr lvl="1"/>
            <a:r>
              <a:rPr lang="en-US" sz="2400" smtClean="0"/>
              <a:t>Example:  Greenland and the North Atlantic</a:t>
            </a:r>
          </a:p>
          <a:p>
            <a:pPr lvl="1"/>
            <a:endParaRPr lang="en-US" sz="2400" smtClean="0"/>
          </a:p>
        </p:txBody>
      </p:sp>
      <p:sp>
        <p:nvSpPr>
          <p:cNvPr id="46085" name="Rectangle 1033"/>
          <p:cNvSpPr>
            <a:spLocks noChangeArrowheads="1"/>
          </p:cNvSpPr>
          <p:nvPr/>
        </p:nvSpPr>
        <p:spPr bwMode="auto">
          <a:xfrm>
            <a:off x="4648200" y="4419600"/>
            <a:ext cx="838200" cy="152400"/>
          </a:xfrm>
          <a:prstGeom prst="rect">
            <a:avLst/>
          </a:prstGeom>
          <a:solidFill>
            <a:schemeClr val="bg1"/>
          </a:solidFill>
          <a:ln w="9525">
            <a:noFill/>
            <a:miter lim="800000"/>
            <a:headEnd/>
            <a:tailEnd/>
          </a:ln>
        </p:spPr>
        <p:txBody>
          <a:bodyPr wrap="none" anchor="ctr"/>
          <a:lstStyle/>
          <a:p>
            <a:endParaRPr lang="en-US"/>
          </a:p>
        </p:txBody>
      </p:sp>
      <p:sp>
        <p:nvSpPr>
          <p:cNvPr id="46086" name="Text Box 1042"/>
          <p:cNvSpPr txBox="1">
            <a:spLocks noChangeArrowheads="1"/>
          </p:cNvSpPr>
          <p:nvPr/>
        </p:nvSpPr>
        <p:spPr bwMode="auto">
          <a:xfrm>
            <a:off x="2597150" y="6561138"/>
            <a:ext cx="3930650" cy="228600"/>
          </a:xfrm>
          <a:prstGeom prst="rect">
            <a:avLst/>
          </a:prstGeom>
          <a:noFill/>
          <a:ln w="9525">
            <a:noFill/>
            <a:miter lim="800000"/>
            <a:headEnd/>
            <a:tailEnd/>
          </a:ln>
        </p:spPr>
        <p:txBody>
          <a:bodyPr wrap="none">
            <a:spAutoFit/>
          </a:bodyPr>
          <a:lstStyle/>
          <a:p>
            <a:r>
              <a:rPr lang="en-US" sz="900" b="1"/>
              <a:t>Note:  This diagram only depicts the crust, not the entire lithosphere.</a:t>
            </a:r>
          </a:p>
        </p:txBody>
      </p:sp>
      <p:sp>
        <p:nvSpPr>
          <p:cNvPr id="8" name="Slide Number Placeholder 7"/>
          <p:cNvSpPr>
            <a:spLocks noGrp="1"/>
          </p:cNvSpPr>
          <p:nvPr>
            <p:ph type="sldNum" sz="quarter" idx="12"/>
          </p:nvPr>
        </p:nvSpPr>
        <p:spPr/>
        <p:txBody>
          <a:bodyPr/>
          <a:lstStyle/>
          <a:p>
            <a:pPr>
              <a:defRPr/>
            </a:pPr>
            <a:fld id="{10D67E4B-A856-480B-B3E5-EBFFF3FD7E22}" type="slidenum">
              <a:rPr lang="en-US" altLang="en-US" smtClean="0"/>
              <a:pPr>
                <a:defRPr/>
              </a:pPr>
              <a:t>35</a:t>
            </a:fld>
            <a:r>
              <a:rPr lang="en-US" altLang="en-US" dirty="0" smtClean="0"/>
              <a:t> / 92</a:t>
            </a:r>
            <a:endParaRPr lang="en-US" alt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061"/>
          <p:cNvPicPr>
            <a:picLocks noChangeAspect="1" noChangeArrowheads="1"/>
          </p:cNvPicPr>
          <p:nvPr/>
        </p:nvPicPr>
        <p:blipFill>
          <a:blip r:embed="rId3"/>
          <a:srcRect/>
          <a:stretch>
            <a:fillRect/>
          </a:stretch>
        </p:blipFill>
        <p:spPr bwMode="auto">
          <a:xfrm>
            <a:off x="0" y="4114800"/>
            <a:ext cx="9067800" cy="2544763"/>
          </a:xfrm>
          <a:prstGeom prst="rect">
            <a:avLst/>
          </a:prstGeom>
          <a:noFill/>
          <a:ln w="12700">
            <a:noFill/>
            <a:miter lim="800000"/>
            <a:headEnd/>
            <a:tailEnd/>
          </a:ln>
        </p:spPr>
      </p:pic>
      <p:sp>
        <p:nvSpPr>
          <p:cNvPr id="47107" name="Rectangle 2070"/>
          <p:cNvSpPr>
            <a:spLocks noGrp="1" noChangeArrowheads="1"/>
          </p:cNvSpPr>
          <p:nvPr>
            <p:ph type="title"/>
          </p:nvPr>
        </p:nvSpPr>
        <p:spPr/>
        <p:txBody>
          <a:bodyPr/>
          <a:lstStyle/>
          <a:p>
            <a:r>
              <a:rPr lang="en-US" smtClean="0"/>
              <a:t>Divergent Boundaries</a:t>
            </a:r>
          </a:p>
        </p:txBody>
      </p:sp>
      <p:sp>
        <p:nvSpPr>
          <p:cNvPr id="47108" name="Rectangle 2071"/>
          <p:cNvSpPr>
            <a:spLocks noGrp="1" noChangeArrowheads="1"/>
          </p:cNvSpPr>
          <p:nvPr>
            <p:ph type="body" idx="1"/>
          </p:nvPr>
        </p:nvSpPr>
        <p:spPr/>
        <p:txBody>
          <a:bodyPr/>
          <a:lstStyle/>
          <a:p>
            <a:r>
              <a:rPr lang="en-US" sz="2800" smtClean="0"/>
              <a:t>Sea-floor spreading progression.</a:t>
            </a:r>
          </a:p>
          <a:p>
            <a:pPr lvl="1"/>
            <a:r>
              <a:rPr lang="en-US" sz="2400" smtClean="0"/>
              <a:t>Late stage</a:t>
            </a:r>
          </a:p>
          <a:p>
            <a:pPr lvl="2"/>
            <a:r>
              <a:rPr lang="en-US" sz="2000" smtClean="0"/>
              <a:t>Mature, wide ocean basin.</a:t>
            </a:r>
          </a:p>
          <a:p>
            <a:pPr lvl="2"/>
            <a:r>
              <a:rPr lang="en-US" sz="2000" smtClean="0"/>
              <a:t>Linear increase in age with distance from central ridge.</a:t>
            </a:r>
          </a:p>
          <a:p>
            <a:pPr lvl="2"/>
            <a:r>
              <a:rPr lang="en-US" sz="2000" smtClean="0"/>
              <a:t>Edge of ocean basin - oldest; ridge proximal - youngest.</a:t>
            </a:r>
          </a:p>
          <a:p>
            <a:pPr lvl="1"/>
            <a:r>
              <a:rPr lang="en-US" sz="2400" smtClean="0"/>
              <a:t>Example:  The Atlantic Ocean</a:t>
            </a:r>
          </a:p>
        </p:txBody>
      </p:sp>
      <p:sp>
        <p:nvSpPr>
          <p:cNvPr id="47109" name="Text Box 1042"/>
          <p:cNvSpPr txBox="1">
            <a:spLocks noChangeArrowheads="1"/>
          </p:cNvSpPr>
          <p:nvPr/>
        </p:nvSpPr>
        <p:spPr bwMode="auto">
          <a:xfrm>
            <a:off x="2597150" y="6561138"/>
            <a:ext cx="3930650" cy="228600"/>
          </a:xfrm>
          <a:prstGeom prst="rect">
            <a:avLst/>
          </a:prstGeom>
          <a:noFill/>
          <a:ln w="9525">
            <a:noFill/>
            <a:miter lim="800000"/>
            <a:headEnd/>
            <a:tailEnd/>
          </a:ln>
        </p:spPr>
        <p:txBody>
          <a:bodyPr wrap="none">
            <a:spAutoFit/>
          </a:bodyPr>
          <a:lstStyle/>
          <a:p>
            <a:r>
              <a:rPr lang="en-US" sz="900" b="1"/>
              <a:t>Note:  This diagram only depicts the crust, not the entire lithosphere.</a:t>
            </a:r>
          </a:p>
        </p:txBody>
      </p:sp>
      <p:sp>
        <p:nvSpPr>
          <p:cNvPr id="8" name="Slide Number Placeholder 7"/>
          <p:cNvSpPr>
            <a:spLocks noGrp="1"/>
          </p:cNvSpPr>
          <p:nvPr>
            <p:ph type="sldNum" sz="quarter" idx="12"/>
          </p:nvPr>
        </p:nvSpPr>
        <p:spPr/>
        <p:txBody>
          <a:bodyPr/>
          <a:lstStyle/>
          <a:p>
            <a:pPr>
              <a:defRPr/>
            </a:pPr>
            <a:fld id="{21C3D566-E3F3-41CC-BDAB-64F0764279CC}" type="slidenum">
              <a:rPr lang="en-US" altLang="en-US" smtClean="0"/>
              <a:pPr>
                <a:defRPr/>
              </a:pPr>
              <a:t>36</a:t>
            </a:fld>
            <a:r>
              <a:rPr lang="en-US" altLang="en-US" dirty="0" smtClean="0"/>
              <a:t> / 92</a:t>
            </a:r>
            <a:endParaRPr lang="en-US" alt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037"/>
          <p:cNvPicPr>
            <a:picLocks noChangeAspect="1" noChangeArrowheads="1"/>
          </p:cNvPicPr>
          <p:nvPr/>
        </p:nvPicPr>
        <p:blipFill>
          <a:blip r:embed="rId3"/>
          <a:srcRect/>
          <a:stretch>
            <a:fillRect/>
          </a:stretch>
        </p:blipFill>
        <p:spPr bwMode="auto">
          <a:xfrm>
            <a:off x="3916363" y="3478213"/>
            <a:ext cx="4859337" cy="3216275"/>
          </a:xfrm>
          <a:prstGeom prst="rect">
            <a:avLst/>
          </a:prstGeom>
          <a:noFill/>
          <a:ln w="12700">
            <a:solidFill>
              <a:schemeClr val="tx1"/>
            </a:solidFill>
            <a:miter lim="800000"/>
            <a:headEnd/>
            <a:tailEnd/>
          </a:ln>
        </p:spPr>
      </p:pic>
      <p:sp>
        <p:nvSpPr>
          <p:cNvPr id="48131" name="Rectangle 1040"/>
          <p:cNvSpPr>
            <a:spLocks noGrp="1" noChangeArrowheads="1"/>
          </p:cNvSpPr>
          <p:nvPr>
            <p:ph type="title"/>
          </p:nvPr>
        </p:nvSpPr>
        <p:spPr/>
        <p:txBody>
          <a:bodyPr/>
          <a:lstStyle/>
          <a:p>
            <a:r>
              <a:rPr lang="en-US" smtClean="0"/>
              <a:t>Mid-Ocean Ridges</a:t>
            </a:r>
          </a:p>
        </p:txBody>
      </p:sp>
      <p:sp>
        <p:nvSpPr>
          <p:cNvPr id="48132" name="Rectangle 1041"/>
          <p:cNvSpPr>
            <a:spLocks noGrp="1" noChangeArrowheads="1"/>
          </p:cNvSpPr>
          <p:nvPr>
            <p:ph type="body" idx="1"/>
          </p:nvPr>
        </p:nvSpPr>
        <p:spPr/>
        <p:txBody>
          <a:bodyPr/>
          <a:lstStyle/>
          <a:p>
            <a:r>
              <a:rPr lang="en-US" sz="2800" smtClean="0"/>
              <a:t>Linear mountain ranges in Earth’s ocean basins.</a:t>
            </a:r>
          </a:p>
          <a:p>
            <a:r>
              <a:rPr lang="en-US" sz="2800" smtClean="0"/>
              <a:t>Example:  The Mid-Atlantic Ridge</a:t>
            </a:r>
          </a:p>
          <a:p>
            <a:pPr lvl="1"/>
            <a:r>
              <a:rPr lang="en-US" sz="2400" smtClean="0"/>
              <a:t>Snakes N-S through the entire Atlantic Ocean.</a:t>
            </a:r>
          </a:p>
          <a:p>
            <a:pPr lvl="1"/>
            <a:r>
              <a:rPr lang="en-US" sz="2400" smtClean="0"/>
              <a:t>Elevated ridge (1,500 km wide) 2 km above abyssal plains.</a:t>
            </a:r>
          </a:p>
          <a:p>
            <a:pPr lvl="1"/>
            <a:r>
              <a:rPr lang="en-US" sz="2400" smtClean="0"/>
              <a:t>Axial rift valley.</a:t>
            </a:r>
          </a:p>
          <a:p>
            <a:pPr lvl="2"/>
            <a:r>
              <a:rPr lang="en-US" sz="2000" smtClean="0"/>
              <a:t>500 m deep.</a:t>
            </a:r>
          </a:p>
          <a:p>
            <a:pPr lvl="2"/>
            <a:r>
              <a:rPr lang="en-US" sz="2000" smtClean="0"/>
              <a:t>10 km wide.</a:t>
            </a:r>
          </a:p>
          <a:p>
            <a:pPr lvl="2"/>
            <a:r>
              <a:rPr lang="en-US" sz="2000" smtClean="0"/>
              <a:t>Symmetric.</a:t>
            </a:r>
          </a:p>
          <a:p>
            <a:pPr lvl="2"/>
            <a:r>
              <a:rPr lang="en-US" sz="2000" smtClean="0"/>
              <a:t>Site of eruptions.</a:t>
            </a:r>
          </a:p>
        </p:txBody>
      </p:sp>
      <p:sp>
        <p:nvSpPr>
          <p:cNvPr id="5" name="Slide Number Placeholder 4"/>
          <p:cNvSpPr>
            <a:spLocks noGrp="1"/>
          </p:cNvSpPr>
          <p:nvPr>
            <p:ph type="sldNum" sz="quarter" idx="12"/>
          </p:nvPr>
        </p:nvSpPr>
        <p:spPr/>
        <p:txBody>
          <a:bodyPr/>
          <a:lstStyle/>
          <a:p>
            <a:pPr>
              <a:defRPr/>
            </a:pPr>
            <a:fld id="{8BA030CF-FF12-4FF1-A46F-C7278E41FAB3}" type="slidenum">
              <a:rPr lang="en-US" altLang="en-US" smtClean="0"/>
              <a:pPr>
                <a:defRPr/>
              </a:pPr>
              <a:t>37</a:t>
            </a:fld>
            <a:r>
              <a:rPr lang="en-US" altLang="en-US" dirty="0" smtClean="0"/>
              <a:t> / 92</a:t>
            </a:r>
            <a:endParaRPr lang="en-US" alt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7"/>
          <p:cNvSpPr>
            <a:spLocks noGrp="1" noChangeArrowheads="1"/>
          </p:cNvSpPr>
          <p:nvPr>
            <p:ph type="title"/>
          </p:nvPr>
        </p:nvSpPr>
        <p:spPr/>
        <p:txBody>
          <a:bodyPr/>
          <a:lstStyle/>
          <a:p>
            <a:r>
              <a:rPr lang="en-US" smtClean="0"/>
              <a:t>Mid-Ocean Ridges</a:t>
            </a:r>
          </a:p>
        </p:txBody>
      </p:sp>
      <p:sp>
        <p:nvSpPr>
          <p:cNvPr id="49155" name="Rectangle 18"/>
          <p:cNvSpPr>
            <a:spLocks noGrp="1" noChangeArrowheads="1"/>
          </p:cNvSpPr>
          <p:nvPr>
            <p:ph type="body" idx="1"/>
          </p:nvPr>
        </p:nvSpPr>
        <p:spPr/>
        <p:txBody>
          <a:bodyPr/>
          <a:lstStyle/>
          <a:p>
            <a:r>
              <a:rPr lang="en-US" sz="2800" smtClean="0"/>
              <a:t>Sea-floor spreading opens the axial rift valley. </a:t>
            </a:r>
          </a:p>
          <a:p>
            <a:r>
              <a:rPr lang="en-US" sz="2800" smtClean="0"/>
              <a:t>Rising asthenosphere melts, forming mafic magma.  </a:t>
            </a:r>
          </a:p>
          <a:p>
            <a:r>
              <a:rPr lang="en-US" sz="2800" smtClean="0"/>
              <a:t>Pooled magma solidifies into oceanic crustal rock.</a:t>
            </a:r>
          </a:p>
          <a:p>
            <a:pPr lvl="1"/>
            <a:r>
              <a:rPr lang="en-US" sz="2000" smtClean="0"/>
              <a:t>Pillow basalt – Magma quenched at the sea floor. </a:t>
            </a:r>
          </a:p>
          <a:p>
            <a:pPr lvl="1"/>
            <a:r>
              <a:rPr lang="en-US" sz="2000" smtClean="0"/>
              <a:t>Dikes – Preserved magma conduits.</a:t>
            </a:r>
          </a:p>
          <a:p>
            <a:pPr lvl="1"/>
            <a:r>
              <a:rPr lang="en-US" sz="2000" smtClean="0"/>
              <a:t>Gabbro – Deeper magma.</a:t>
            </a:r>
          </a:p>
          <a:p>
            <a:endParaRPr lang="en-US" sz="2800" smtClean="0"/>
          </a:p>
        </p:txBody>
      </p:sp>
      <p:sp>
        <p:nvSpPr>
          <p:cNvPr id="5" name="Slide Number Placeholder 4"/>
          <p:cNvSpPr>
            <a:spLocks noGrp="1"/>
          </p:cNvSpPr>
          <p:nvPr>
            <p:ph type="sldNum" sz="quarter" idx="12"/>
          </p:nvPr>
        </p:nvSpPr>
        <p:spPr/>
        <p:txBody>
          <a:bodyPr/>
          <a:lstStyle/>
          <a:p>
            <a:pPr>
              <a:defRPr/>
            </a:pPr>
            <a:fld id="{2F440F8B-97A4-4A9C-9AF7-09E2BDD4A1F0}" type="slidenum">
              <a:rPr lang="en-US" altLang="en-US" smtClean="0"/>
              <a:pPr>
                <a:defRPr/>
              </a:pPr>
              <a:t>38</a:t>
            </a:fld>
            <a:r>
              <a:rPr lang="en-US" altLang="en-US" dirty="0" smtClean="0"/>
              <a:t> / 92</a:t>
            </a:r>
            <a:endParaRPr lang="en-US" alt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3"/>
          <p:cNvSpPr>
            <a:spLocks noGrp="1"/>
          </p:cNvSpPr>
          <p:nvPr>
            <p:ph type="sldNum" sz="quarter" idx="12"/>
          </p:nvPr>
        </p:nvSpPr>
        <p:spPr/>
        <p:txBody>
          <a:bodyPr/>
          <a:lstStyle/>
          <a:p>
            <a:pPr>
              <a:defRPr/>
            </a:pPr>
            <a:fld id="{CB234E30-A688-4D66-9A62-E2F7B34AA856}" type="slidenum">
              <a:rPr lang="en-US" altLang="en-US"/>
              <a:pPr>
                <a:defRPr/>
              </a:pPr>
              <a:t>39</a:t>
            </a:fld>
            <a:r>
              <a:rPr lang="en-US" altLang="en-US" dirty="0"/>
              <a:t> / 92</a:t>
            </a:r>
          </a:p>
        </p:txBody>
      </p:sp>
      <p:pic>
        <p:nvPicPr>
          <p:cNvPr id="50179" name="Picture 2" descr="fig2"/>
          <p:cNvPicPr>
            <a:picLocks noChangeAspect="1" noChangeArrowheads="1"/>
          </p:cNvPicPr>
          <p:nvPr/>
        </p:nvPicPr>
        <p:blipFill>
          <a:blip r:embed="rId3"/>
          <a:srcRect/>
          <a:stretch>
            <a:fillRect/>
          </a:stretch>
        </p:blipFill>
        <p:spPr bwMode="auto">
          <a:xfrm>
            <a:off x="0" y="771525"/>
            <a:ext cx="7086600" cy="5314950"/>
          </a:xfrm>
          <a:prstGeom prst="rect">
            <a:avLst/>
          </a:prstGeom>
          <a:noFill/>
          <a:ln w="9525">
            <a:noFill/>
            <a:miter lim="800000"/>
            <a:headEnd/>
            <a:tailEnd/>
          </a:ln>
        </p:spPr>
      </p:pic>
      <p:sp>
        <p:nvSpPr>
          <p:cNvPr id="50180" name="Text Box 3"/>
          <p:cNvSpPr txBox="1">
            <a:spLocks noChangeArrowheads="1"/>
          </p:cNvSpPr>
          <p:nvPr/>
        </p:nvSpPr>
        <p:spPr bwMode="auto">
          <a:xfrm>
            <a:off x="228600" y="2863850"/>
            <a:ext cx="1981200" cy="641350"/>
          </a:xfrm>
          <a:prstGeom prst="rect">
            <a:avLst/>
          </a:prstGeom>
          <a:noFill/>
          <a:ln w="9525">
            <a:noFill/>
            <a:miter lim="800000"/>
            <a:headEnd/>
            <a:tailEnd/>
          </a:ln>
        </p:spPr>
        <p:txBody>
          <a:bodyPr>
            <a:spAutoFit/>
          </a:bodyPr>
          <a:lstStyle/>
          <a:p>
            <a:r>
              <a:rPr lang="en-US" b="1">
                <a:solidFill>
                  <a:schemeClr val="bg1"/>
                </a:solidFill>
              </a:rPr>
              <a:t>Intrusive igneous rocks</a:t>
            </a:r>
          </a:p>
        </p:txBody>
      </p:sp>
      <p:sp>
        <p:nvSpPr>
          <p:cNvPr id="50181" name="Text Box 4"/>
          <p:cNvSpPr txBox="1">
            <a:spLocks noChangeArrowheads="1"/>
          </p:cNvSpPr>
          <p:nvPr/>
        </p:nvSpPr>
        <p:spPr bwMode="auto">
          <a:xfrm>
            <a:off x="228600" y="1600200"/>
            <a:ext cx="1981200" cy="641350"/>
          </a:xfrm>
          <a:prstGeom prst="rect">
            <a:avLst/>
          </a:prstGeom>
          <a:noFill/>
          <a:ln w="9525">
            <a:noFill/>
            <a:miter lim="800000"/>
            <a:headEnd/>
            <a:tailEnd/>
          </a:ln>
        </p:spPr>
        <p:txBody>
          <a:bodyPr>
            <a:spAutoFit/>
          </a:bodyPr>
          <a:lstStyle/>
          <a:p>
            <a:r>
              <a:rPr lang="en-US" b="1">
                <a:solidFill>
                  <a:schemeClr val="bg1"/>
                </a:solidFill>
              </a:rPr>
              <a:t>Extrusive igneous rocks</a:t>
            </a:r>
          </a:p>
        </p:txBody>
      </p:sp>
      <p:pic>
        <p:nvPicPr>
          <p:cNvPr id="50182" name="Picture 5"/>
          <p:cNvPicPr>
            <a:picLocks noChangeAspect="1" noChangeArrowheads="1"/>
          </p:cNvPicPr>
          <p:nvPr/>
        </p:nvPicPr>
        <p:blipFill>
          <a:blip r:embed="rId4"/>
          <a:srcRect/>
          <a:stretch>
            <a:fillRect/>
          </a:stretch>
        </p:blipFill>
        <p:spPr bwMode="auto">
          <a:xfrm>
            <a:off x="7010400" y="304800"/>
            <a:ext cx="2133600" cy="1397000"/>
          </a:xfrm>
          <a:prstGeom prst="rect">
            <a:avLst/>
          </a:prstGeom>
          <a:noFill/>
          <a:ln w="9525">
            <a:noFill/>
            <a:miter lim="800000"/>
            <a:headEnd/>
            <a:tailEnd/>
          </a:ln>
        </p:spPr>
      </p:pic>
      <p:pic>
        <p:nvPicPr>
          <p:cNvPr id="50183" name="Picture 6"/>
          <p:cNvPicPr>
            <a:picLocks noChangeAspect="1" noChangeArrowheads="1"/>
          </p:cNvPicPr>
          <p:nvPr/>
        </p:nvPicPr>
        <p:blipFill>
          <a:blip r:embed="rId5"/>
          <a:srcRect/>
          <a:stretch>
            <a:fillRect/>
          </a:stretch>
        </p:blipFill>
        <p:spPr bwMode="auto">
          <a:xfrm>
            <a:off x="7010400" y="1874838"/>
            <a:ext cx="2133600" cy="1554162"/>
          </a:xfrm>
          <a:prstGeom prst="rect">
            <a:avLst/>
          </a:prstGeom>
          <a:noFill/>
          <a:ln w="9525">
            <a:noFill/>
            <a:miter lim="800000"/>
            <a:headEnd/>
            <a:tailEnd/>
          </a:ln>
        </p:spPr>
      </p:pic>
      <p:sp>
        <p:nvSpPr>
          <p:cNvPr id="50184" name="Line 7"/>
          <p:cNvSpPr>
            <a:spLocks noChangeShapeType="1"/>
          </p:cNvSpPr>
          <p:nvPr/>
        </p:nvSpPr>
        <p:spPr bwMode="auto">
          <a:xfrm flipV="1">
            <a:off x="6858000" y="1143000"/>
            <a:ext cx="152400" cy="533400"/>
          </a:xfrm>
          <a:prstGeom prst="line">
            <a:avLst/>
          </a:prstGeom>
          <a:noFill/>
          <a:ln w="9525">
            <a:solidFill>
              <a:schemeClr val="tx1"/>
            </a:solidFill>
            <a:round/>
            <a:headEnd/>
            <a:tailEnd type="triangle" w="med" len="med"/>
          </a:ln>
        </p:spPr>
        <p:txBody>
          <a:bodyPr/>
          <a:lstStyle/>
          <a:p>
            <a:endParaRPr lang="en-US"/>
          </a:p>
        </p:txBody>
      </p:sp>
      <p:sp>
        <p:nvSpPr>
          <p:cNvPr id="50185" name="Line 8"/>
          <p:cNvSpPr>
            <a:spLocks noChangeShapeType="1"/>
          </p:cNvSpPr>
          <p:nvPr/>
        </p:nvSpPr>
        <p:spPr bwMode="auto">
          <a:xfrm>
            <a:off x="6324600" y="2209800"/>
            <a:ext cx="838200" cy="304800"/>
          </a:xfrm>
          <a:prstGeom prst="line">
            <a:avLst/>
          </a:prstGeom>
          <a:noFill/>
          <a:ln w="9525">
            <a:solidFill>
              <a:schemeClr val="tx1"/>
            </a:solidFill>
            <a:round/>
            <a:headEnd/>
            <a:tailEnd type="triangle" w="med" len="med"/>
          </a:ln>
        </p:spPr>
        <p:txBody>
          <a:bodyPr/>
          <a:lstStyle/>
          <a:p>
            <a:endParaRPr lang="en-US"/>
          </a:p>
        </p:txBody>
      </p:sp>
      <p:pic>
        <p:nvPicPr>
          <p:cNvPr id="50186" name="Picture 9"/>
          <p:cNvPicPr>
            <a:picLocks noChangeAspect="1" noChangeArrowheads="1"/>
          </p:cNvPicPr>
          <p:nvPr/>
        </p:nvPicPr>
        <p:blipFill>
          <a:blip r:embed="rId6"/>
          <a:srcRect/>
          <a:stretch>
            <a:fillRect/>
          </a:stretch>
        </p:blipFill>
        <p:spPr bwMode="auto">
          <a:xfrm>
            <a:off x="7010400" y="3505200"/>
            <a:ext cx="2133600" cy="1641475"/>
          </a:xfrm>
          <a:prstGeom prst="rect">
            <a:avLst/>
          </a:prstGeom>
          <a:noFill/>
          <a:ln w="9525">
            <a:noFill/>
            <a:miter lim="800000"/>
            <a:headEnd/>
            <a:tailEnd/>
          </a:ln>
        </p:spPr>
      </p:pic>
      <p:sp>
        <p:nvSpPr>
          <p:cNvPr id="50187" name="Line 10"/>
          <p:cNvSpPr>
            <a:spLocks noChangeShapeType="1"/>
          </p:cNvSpPr>
          <p:nvPr/>
        </p:nvSpPr>
        <p:spPr bwMode="auto">
          <a:xfrm>
            <a:off x="6477000" y="3124200"/>
            <a:ext cx="609600" cy="609600"/>
          </a:xfrm>
          <a:prstGeom prst="line">
            <a:avLst/>
          </a:prstGeom>
          <a:noFill/>
          <a:ln w="9525">
            <a:solidFill>
              <a:schemeClr val="tx1"/>
            </a:solidFill>
            <a:round/>
            <a:headEnd/>
            <a:tailEnd type="triangle" w="med" len="med"/>
          </a:ln>
        </p:spPr>
        <p:txBody>
          <a:bodyPr/>
          <a:lstStyle/>
          <a:p>
            <a:endParaRPr lang="en-US"/>
          </a:p>
        </p:txBody>
      </p:sp>
      <p:pic>
        <p:nvPicPr>
          <p:cNvPr id="50188" name="Picture 11"/>
          <p:cNvPicPr>
            <a:picLocks noChangeAspect="1" noChangeArrowheads="1"/>
          </p:cNvPicPr>
          <p:nvPr/>
        </p:nvPicPr>
        <p:blipFill>
          <a:blip r:embed="rId7"/>
          <a:srcRect/>
          <a:stretch>
            <a:fillRect/>
          </a:stretch>
        </p:blipFill>
        <p:spPr bwMode="auto">
          <a:xfrm>
            <a:off x="7010400" y="5254625"/>
            <a:ext cx="2133600" cy="1603375"/>
          </a:xfrm>
          <a:prstGeom prst="rect">
            <a:avLst/>
          </a:prstGeom>
          <a:noFill/>
          <a:ln w="9525">
            <a:noFill/>
            <a:miter lim="800000"/>
            <a:headEnd/>
            <a:tailEnd/>
          </a:ln>
        </p:spPr>
      </p:pic>
      <p:sp>
        <p:nvSpPr>
          <p:cNvPr id="50189" name="Line 12"/>
          <p:cNvSpPr>
            <a:spLocks noChangeShapeType="1"/>
          </p:cNvSpPr>
          <p:nvPr/>
        </p:nvSpPr>
        <p:spPr bwMode="auto">
          <a:xfrm>
            <a:off x="6324600" y="4495800"/>
            <a:ext cx="762000" cy="99060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B5DBE638-71BD-4612-9ABB-E10ABB094A2E}" type="slidenum">
              <a:rPr lang="en-US" altLang="en-US"/>
              <a:pPr>
                <a:defRPr/>
              </a:pPr>
              <a:t>4</a:t>
            </a:fld>
            <a:r>
              <a:rPr lang="en-US" altLang="en-US" dirty="0"/>
              <a:t> / </a:t>
            </a:r>
            <a:r>
              <a:rPr lang="en-US" altLang="en-US" dirty="0" smtClean="0"/>
              <a:t>92</a:t>
            </a:r>
            <a:endParaRPr lang="en-US" altLang="en-US" dirty="0"/>
          </a:p>
        </p:txBody>
      </p:sp>
      <p:pic>
        <p:nvPicPr>
          <p:cNvPr id="14339" name="Picture 4"/>
          <p:cNvPicPr>
            <a:picLocks noChangeAspect="1" noChangeArrowheads="1"/>
          </p:cNvPicPr>
          <p:nvPr/>
        </p:nvPicPr>
        <p:blipFill>
          <a:blip r:embed="rId3"/>
          <a:srcRect/>
          <a:stretch>
            <a:fillRect/>
          </a:stretch>
        </p:blipFill>
        <p:spPr bwMode="auto">
          <a:xfrm>
            <a:off x="3824288" y="381000"/>
            <a:ext cx="5014912" cy="5715000"/>
          </a:xfrm>
          <a:prstGeom prst="rect">
            <a:avLst/>
          </a:prstGeom>
          <a:noFill/>
          <a:ln w="9525">
            <a:noFill/>
            <a:miter lim="800000"/>
            <a:headEnd/>
            <a:tailEnd/>
          </a:ln>
        </p:spPr>
      </p:pic>
      <p:sp>
        <p:nvSpPr>
          <p:cNvPr id="14340" name="Rectangle 5"/>
          <p:cNvSpPr>
            <a:spLocks noGrp="1" noChangeArrowheads="1"/>
          </p:cNvSpPr>
          <p:nvPr>
            <p:ph type="title"/>
          </p:nvPr>
        </p:nvSpPr>
        <p:spPr/>
        <p:txBody>
          <a:bodyPr/>
          <a:lstStyle/>
          <a:p>
            <a:pPr eaLnBrk="1" hangingPunct="1"/>
            <a:r>
              <a:rPr lang="en-US" smtClean="0"/>
              <a:t>Structure of the Earth</a:t>
            </a:r>
          </a:p>
        </p:txBody>
      </p:sp>
      <p:sp>
        <p:nvSpPr>
          <p:cNvPr id="14341" name="Rectangle 6"/>
          <p:cNvSpPr>
            <a:spLocks noGrp="1" noChangeArrowheads="1"/>
          </p:cNvSpPr>
          <p:nvPr>
            <p:ph type="body" idx="1"/>
          </p:nvPr>
        </p:nvSpPr>
        <p:spPr/>
        <p:txBody>
          <a:bodyPr/>
          <a:lstStyle/>
          <a:p>
            <a:pPr eaLnBrk="1" hangingPunct="1"/>
            <a:r>
              <a:rPr lang="en-US" smtClean="0"/>
              <a:t>Layers – by composition</a:t>
            </a:r>
          </a:p>
          <a:p>
            <a:pPr lvl="1" eaLnBrk="1" hangingPunct="1"/>
            <a:r>
              <a:rPr lang="en-US" smtClean="0"/>
              <a:t>Crust</a:t>
            </a:r>
          </a:p>
          <a:p>
            <a:pPr lvl="1" eaLnBrk="1" hangingPunct="1"/>
            <a:r>
              <a:rPr lang="en-US" smtClean="0"/>
              <a:t>Mantle</a:t>
            </a:r>
          </a:p>
          <a:p>
            <a:pPr lvl="1" eaLnBrk="1" hangingPunct="1"/>
            <a:r>
              <a:rPr lang="en-US" smtClean="0"/>
              <a:t>Core</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8"/>
          <p:cNvPicPr>
            <a:picLocks noChangeAspect="1" noChangeArrowheads="1"/>
          </p:cNvPicPr>
          <p:nvPr/>
        </p:nvPicPr>
        <p:blipFill>
          <a:blip r:embed="rId3"/>
          <a:srcRect/>
          <a:stretch>
            <a:fillRect/>
          </a:stretch>
        </p:blipFill>
        <p:spPr bwMode="auto">
          <a:xfrm>
            <a:off x="1676400" y="2513013"/>
            <a:ext cx="5981700" cy="4152900"/>
          </a:xfrm>
          <a:prstGeom prst="rect">
            <a:avLst/>
          </a:prstGeom>
          <a:noFill/>
          <a:ln w="12700">
            <a:noFill/>
            <a:miter lim="800000"/>
            <a:headEnd/>
            <a:tailEnd/>
          </a:ln>
        </p:spPr>
      </p:pic>
      <p:sp>
        <p:nvSpPr>
          <p:cNvPr id="727045" name="Rectangle 5"/>
          <p:cNvSpPr>
            <a:spLocks noChangeArrowheads="1"/>
          </p:cNvSpPr>
          <p:nvPr/>
        </p:nvSpPr>
        <p:spPr bwMode="auto">
          <a:xfrm>
            <a:off x="228600" y="1219200"/>
            <a:ext cx="8686800" cy="5334000"/>
          </a:xfrm>
          <a:prstGeom prst="rect">
            <a:avLst/>
          </a:prstGeom>
          <a:noFill/>
          <a:ln w="9525">
            <a:noFill/>
            <a:miter lim="800000"/>
            <a:headEnd/>
            <a:tailEnd/>
          </a:ln>
          <a:effectLst/>
        </p:spPr>
        <p:txBody>
          <a:bodyPr/>
          <a:lstStyle/>
          <a:p>
            <a:pPr marL="342900" indent="-342900">
              <a:spcBef>
                <a:spcPct val="20000"/>
              </a:spcBef>
              <a:buClr>
                <a:srgbClr val="0000CC"/>
              </a:buClr>
              <a:buSzPct val="75000"/>
              <a:buFont typeface="Webdings" pitchFamily="18" charset="2"/>
              <a:buChar char="&lt;"/>
              <a:defRPr/>
            </a:pPr>
            <a:endParaRPr lang="en-US" sz="2000" b="1">
              <a:effectLst>
                <a:outerShdw blurRad="38100" dist="38100" dir="2700000" algn="tl">
                  <a:srgbClr val="C0C0C0"/>
                </a:outerShdw>
              </a:effectLst>
            </a:endParaRPr>
          </a:p>
        </p:txBody>
      </p:sp>
      <p:sp>
        <p:nvSpPr>
          <p:cNvPr id="51204" name="Rectangle 19"/>
          <p:cNvSpPr>
            <a:spLocks noGrp="1" noChangeArrowheads="1"/>
          </p:cNvSpPr>
          <p:nvPr>
            <p:ph type="title"/>
          </p:nvPr>
        </p:nvSpPr>
        <p:spPr/>
        <p:txBody>
          <a:bodyPr/>
          <a:lstStyle/>
          <a:p>
            <a:r>
              <a:rPr lang="en-US" smtClean="0"/>
              <a:t>Ocean Crustal Age</a:t>
            </a:r>
          </a:p>
        </p:txBody>
      </p:sp>
      <p:sp>
        <p:nvSpPr>
          <p:cNvPr id="51205" name="Rectangle 20"/>
          <p:cNvSpPr>
            <a:spLocks noGrp="1" noChangeArrowheads="1"/>
          </p:cNvSpPr>
          <p:nvPr>
            <p:ph type="body" idx="1"/>
          </p:nvPr>
        </p:nvSpPr>
        <p:spPr/>
        <p:txBody>
          <a:bodyPr/>
          <a:lstStyle/>
          <a:p>
            <a:r>
              <a:rPr lang="en-US" sz="2800" smtClean="0"/>
              <a:t>Oceanic crust spreads away from the ridge axis</a:t>
            </a:r>
            <a:r>
              <a:rPr lang="en-US" sz="2400" smtClean="0"/>
              <a:t>.</a:t>
            </a:r>
          </a:p>
        </p:txBody>
      </p:sp>
      <p:sp>
        <p:nvSpPr>
          <p:cNvPr id="6" name="Slide Number Placeholder 5"/>
          <p:cNvSpPr>
            <a:spLocks noGrp="1"/>
          </p:cNvSpPr>
          <p:nvPr>
            <p:ph type="sldNum" sz="quarter" idx="12"/>
          </p:nvPr>
        </p:nvSpPr>
        <p:spPr/>
        <p:txBody>
          <a:bodyPr/>
          <a:lstStyle/>
          <a:p>
            <a:pPr>
              <a:defRPr/>
            </a:pPr>
            <a:fld id="{9A0BFAEA-5B4A-43E8-8C28-B83CE592E1E0}" type="slidenum">
              <a:rPr lang="en-US" altLang="en-US" smtClean="0"/>
              <a:pPr>
                <a:defRPr/>
              </a:pPr>
              <a:t>40</a:t>
            </a:fld>
            <a:r>
              <a:rPr lang="en-US" altLang="en-US" dirty="0" smtClean="0"/>
              <a:t> / 92</a:t>
            </a:r>
            <a:endParaRPr lang="en-US" alt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Group 24"/>
          <p:cNvGrpSpPr>
            <a:grpSpLocks/>
          </p:cNvGrpSpPr>
          <p:nvPr/>
        </p:nvGrpSpPr>
        <p:grpSpPr bwMode="auto">
          <a:xfrm>
            <a:off x="228600" y="3211513"/>
            <a:ext cx="8534400" cy="3624262"/>
            <a:chOff x="144" y="1824"/>
            <a:chExt cx="5472" cy="2379"/>
          </a:xfrm>
        </p:grpSpPr>
        <p:pic>
          <p:nvPicPr>
            <p:cNvPr id="52230" name="Picture 20"/>
            <p:cNvPicPr>
              <a:picLocks noChangeAspect="1" noChangeArrowheads="1"/>
            </p:cNvPicPr>
            <p:nvPr/>
          </p:nvPicPr>
          <p:blipFill>
            <a:blip r:embed="rId3"/>
            <a:srcRect/>
            <a:stretch>
              <a:fillRect/>
            </a:stretch>
          </p:blipFill>
          <p:spPr bwMode="auto">
            <a:xfrm>
              <a:off x="1008" y="2736"/>
              <a:ext cx="3888" cy="1467"/>
            </a:xfrm>
            <a:prstGeom prst="rect">
              <a:avLst/>
            </a:prstGeom>
            <a:noFill/>
            <a:ln w="12700">
              <a:noFill/>
              <a:miter lim="800000"/>
              <a:headEnd/>
              <a:tailEnd/>
            </a:ln>
          </p:spPr>
        </p:pic>
        <p:pic>
          <p:nvPicPr>
            <p:cNvPr id="52231" name="Picture 19"/>
            <p:cNvPicPr>
              <a:picLocks noChangeAspect="1" noChangeArrowheads="1"/>
            </p:cNvPicPr>
            <p:nvPr/>
          </p:nvPicPr>
          <p:blipFill>
            <a:blip r:embed="rId4"/>
            <a:srcRect/>
            <a:stretch>
              <a:fillRect/>
            </a:stretch>
          </p:blipFill>
          <p:spPr bwMode="auto">
            <a:xfrm>
              <a:off x="3888" y="1824"/>
              <a:ext cx="1728" cy="1267"/>
            </a:xfrm>
            <a:prstGeom prst="rect">
              <a:avLst/>
            </a:prstGeom>
            <a:noFill/>
            <a:ln w="12700">
              <a:noFill/>
              <a:miter lim="800000"/>
              <a:headEnd/>
              <a:tailEnd/>
            </a:ln>
          </p:spPr>
        </p:pic>
        <p:pic>
          <p:nvPicPr>
            <p:cNvPr id="52232" name="Picture 21"/>
            <p:cNvPicPr>
              <a:picLocks noChangeAspect="1" noChangeArrowheads="1"/>
            </p:cNvPicPr>
            <p:nvPr/>
          </p:nvPicPr>
          <p:blipFill>
            <a:blip r:embed="rId5"/>
            <a:srcRect/>
            <a:stretch>
              <a:fillRect/>
            </a:stretch>
          </p:blipFill>
          <p:spPr bwMode="auto">
            <a:xfrm>
              <a:off x="144" y="1920"/>
              <a:ext cx="1275" cy="1144"/>
            </a:xfrm>
            <a:prstGeom prst="rect">
              <a:avLst/>
            </a:prstGeom>
            <a:noFill/>
            <a:ln w="12700">
              <a:noFill/>
              <a:miter lim="800000"/>
              <a:headEnd/>
              <a:tailEnd/>
            </a:ln>
          </p:spPr>
        </p:pic>
      </p:grpSp>
      <p:sp>
        <p:nvSpPr>
          <p:cNvPr id="52227" name="Rectangle 23"/>
          <p:cNvSpPr>
            <a:spLocks noGrp="1" noChangeArrowheads="1"/>
          </p:cNvSpPr>
          <p:nvPr>
            <p:ph type="body" idx="1"/>
          </p:nvPr>
        </p:nvSpPr>
        <p:spPr>
          <a:xfrm>
            <a:off x="457200" y="1600200"/>
            <a:ext cx="8523288" cy="4530725"/>
          </a:xfrm>
        </p:spPr>
        <p:txBody>
          <a:bodyPr/>
          <a:lstStyle/>
          <a:p>
            <a:r>
              <a:rPr lang="en-US" sz="2800" smtClean="0"/>
              <a:t>The hot asthenosphere is at the base of the MOR.</a:t>
            </a:r>
          </a:p>
          <a:p>
            <a:r>
              <a:rPr lang="en-US" sz="2800" smtClean="0"/>
              <a:t>Aging ocean crust moves away from this heat…</a:t>
            </a:r>
          </a:p>
          <a:p>
            <a:pPr lvl="1"/>
            <a:r>
              <a:rPr lang="en-US" sz="2000" smtClean="0"/>
              <a:t>Cooling, increasing in density, and sinking.  </a:t>
            </a:r>
          </a:p>
          <a:p>
            <a:pPr lvl="1"/>
            <a:r>
              <a:rPr lang="en-US" sz="2000" smtClean="0"/>
              <a:t>Accumulating increasing thicknesses of sediment. </a:t>
            </a:r>
          </a:p>
        </p:txBody>
      </p:sp>
      <p:sp>
        <p:nvSpPr>
          <p:cNvPr id="52228" name="Rectangle 22"/>
          <p:cNvSpPr>
            <a:spLocks noGrp="1" noChangeArrowheads="1"/>
          </p:cNvSpPr>
          <p:nvPr>
            <p:ph type="title"/>
          </p:nvPr>
        </p:nvSpPr>
        <p:spPr/>
        <p:txBody>
          <a:bodyPr/>
          <a:lstStyle/>
          <a:p>
            <a:r>
              <a:rPr lang="en-US" smtClean="0"/>
              <a:t>Oceanic Lithosphere</a:t>
            </a:r>
          </a:p>
        </p:txBody>
      </p:sp>
      <p:sp>
        <p:nvSpPr>
          <p:cNvPr id="8" name="Slide Number Placeholder 7"/>
          <p:cNvSpPr>
            <a:spLocks noGrp="1"/>
          </p:cNvSpPr>
          <p:nvPr>
            <p:ph type="sldNum" sz="quarter" idx="12"/>
          </p:nvPr>
        </p:nvSpPr>
        <p:spPr/>
        <p:txBody>
          <a:bodyPr/>
          <a:lstStyle/>
          <a:p>
            <a:pPr>
              <a:defRPr/>
            </a:pPr>
            <a:fld id="{671C43CA-C9F3-4086-85AC-A5919B35B17F}" type="slidenum">
              <a:rPr lang="en-US" altLang="en-US" smtClean="0"/>
              <a:pPr>
                <a:defRPr/>
              </a:pPr>
              <a:t>41</a:t>
            </a:fld>
            <a:r>
              <a:rPr lang="en-US" altLang="en-US" dirty="0" smtClean="0"/>
              <a:t> / 92</a:t>
            </a:r>
            <a:endParaRPr lang="en-US" alt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ph type="sldNum" sz="quarter" idx="12"/>
          </p:nvPr>
        </p:nvSpPr>
        <p:spPr/>
        <p:txBody>
          <a:bodyPr/>
          <a:lstStyle/>
          <a:p>
            <a:pPr>
              <a:defRPr/>
            </a:pPr>
            <a:fld id="{59795154-0618-4F2F-A72D-AF9BAFCFAEAA}" type="slidenum">
              <a:rPr lang="en-US" altLang="en-US"/>
              <a:pPr>
                <a:defRPr/>
              </a:pPr>
              <a:t>42</a:t>
            </a:fld>
            <a:r>
              <a:rPr lang="en-US" altLang="en-US" dirty="0"/>
              <a:t> / </a:t>
            </a:r>
            <a:r>
              <a:rPr lang="en-US" altLang="en-US" dirty="0" smtClean="0"/>
              <a:t>92</a:t>
            </a:r>
            <a:endParaRPr lang="en-US" altLang="en-US" dirty="0"/>
          </a:p>
        </p:txBody>
      </p:sp>
      <p:sp>
        <p:nvSpPr>
          <p:cNvPr id="53251" name="Rectangle 2"/>
          <p:cNvSpPr>
            <a:spLocks noGrp="1" noChangeArrowheads="1"/>
          </p:cNvSpPr>
          <p:nvPr>
            <p:ph type="title"/>
          </p:nvPr>
        </p:nvSpPr>
        <p:spPr/>
        <p:txBody>
          <a:bodyPr/>
          <a:lstStyle/>
          <a:p>
            <a:pPr eaLnBrk="1" hangingPunct="1"/>
            <a:r>
              <a:rPr lang="en-US" sz="3400" b="1" smtClean="0">
                <a:hlinkClick r:id="rId3"/>
              </a:rPr>
              <a:t>Neovolcanic activity in the NE Lau Basin</a:t>
            </a:r>
            <a:endParaRPr lang="en-US" sz="3400" b="1" smtClean="0"/>
          </a:p>
        </p:txBody>
      </p:sp>
      <p:sp>
        <p:nvSpPr>
          <p:cNvPr id="53252" name="Text Box 5"/>
          <p:cNvSpPr txBox="1">
            <a:spLocks noChangeArrowheads="1"/>
          </p:cNvSpPr>
          <p:nvPr/>
        </p:nvSpPr>
        <p:spPr bwMode="auto">
          <a:xfrm>
            <a:off x="4132263" y="6184900"/>
            <a:ext cx="869950" cy="366713"/>
          </a:xfrm>
          <a:prstGeom prst="rect">
            <a:avLst/>
          </a:prstGeom>
          <a:noFill/>
          <a:ln w="9525">
            <a:noFill/>
            <a:miter lim="800000"/>
            <a:headEnd/>
            <a:tailEnd/>
          </a:ln>
        </p:spPr>
        <p:txBody>
          <a:bodyPr wrap="none">
            <a:spAutoFit/>
          </a:bodyPr>
          <a:lstStyle/>
          <a:p>
            <a:r>
              <a:rPr lang="en-US">
                <a:hlinkClick r:id="rId4"/>
              </a:rPr>
              <a:t>source</a:t>
            </a:r>
            <a:endParaRPr lang="en-US"/>
          </a:p>
        </p:txBody>
      </p:sp>
      <p:pic>
        <p:nvPicPr>
          <p:cNvPr id="53253" name="Picture 6"/>
          <p:cNvPicPr>
            <a:picLocks noChangeAspect="1" noChangeArrowheads="1"/>
          </p:cNvPicPr>
          <p:nvPr/>
        </p:nvPicPr>
        <p:blipFill>
          <a:blip r:embed="rId5"/>
          <a:srcRect/>
          <a:stretch>
            <a:fillRect/>
          </a:stretch>
        </p:blipFill>
        <p:spPr bwMode="auto">
          <a:xfrm>
            <a:off x="114300" y="1624013"/>
            <a:ext cx="5651500" cy="3983037"/>
          </a:xfrm>
          <a:prstGeom prst="rect">
            <a:avLst/>
          </a:prstGeom>
          <a:noFill/>
          <a:ln w="9525">
            <a:noFill/>
            <a:miter lim="800000"/>
            <a:headEnd/>
            <a:tailEnd/>
          </a:ln>
        </p:spPr>
      </p:pic>
      <p:pic>
        <p:nvPicPr>
          <p:cNvPr id="53254" name="Picture 7"/>
          <p:cNvPicPr>
            <a:picLocks noChangeAspect="1" noChangeArrowheads="1"/>
          </p:cNvPicPr>
          <p:nvPr/>
        </p:nvPicPr>
        <p:blipFill>
          <a:blip r:embed="rId6"/>
          <a:srcRect/>
          <a:stretch>
            <a:fillRect/>
          </a:stretch>
        </p:blipFill>
        <p:spPr bwMode="auto">
          <a:xfrm>
            <a:off x="5748338" y="1258888"/>
            <a:ext cx="3395662" cy="4619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pPr>
              <a:defRPr/>
            </a:pPr>
            <a:fld id="{66235E7D-0845-4DA3-BAFF-74FFF940EF7C}" type="slidenum">
              <a:rPr lang="en-US" altLang="en-US"/>
              <a:pPr>
                <a:defRPr/>
              </a:pPr>
              <a:t>43</a:t>
            </a:fld>
            <a:r>
              <a:rPr lang="en-US" altLang="en-US" dirty="0"/>
              <a:t> / </a:t>
            </a:r>
            <a:r>
              <a:rPr lang="en-US" altLang="en-US" dirty="0" smtClean="0"/>
              <a:t>92</a:t>
            </a:r>
            <a:endParaRPr lang="en-US" altLang="en-US" dirty="0"/>
          </a:p>
        </p:txBody>
      </p:sp>
      <p:sp>
        <p:nvSpPr>
          <p:cNvPr id="54275" name="Rectangle 2"/>
          <p:cNvSpPr>
            <a:spLocks noGrp="1" noChangeArrowheads="1"/>
          </p:cNvSpPr>
          <p:nvPr>
            <p:ph type="title"/>
          </p:nvPr>
        </p:nvSpPr>
        <p:spPr/>
        <p:txBody>
          <a:bodyPr/>
          <a:lstStyle/>
          <a:p>
            <a:pPr eaLnBrk="1" hangingPunct="1"/>
            <a:r>
              <a:rPr lang="en-US" sz="3400" b="1" smtClean="0">
                <a:hlinkClick r:id="rId3"/>
              </a:rPr>
              <a:t>Neovolcanic activity in the NE Lau Basin</a:t>
            </a:r>
            <a:endParaRPr lang="en-US" sz="3400" b="1" smtClean="0"/>
          </a:p>
        </p:txBody>
      </p:sp>
      <p:sp>
        <p:nvSpPr>
          <p:cNvPr id="54276" name="Text Box 5"/>
          <p:cNvSpPr txBox="1">
            <a:spLocks noChangeArrowheads="1"/>
          </p:cNvSpPr>
          <p:nvPr/>
        </p:nvSpPr>
        <p:spPr bwMode="auto">
          <a:xfrm>
            <a:off x="974725" y="6216650"/>
            <a:ext cx="7181850" cy="641350"/>
          </a:xfrm>
          <a:prstGeom prst="rect">
            <a:avLst/>
          </a:prstGeom>
          <a:noFill/>
          <a:ln w="9525">
            <a:noFill/>
            <a:miter lim="800000"/>
            <a:headEnd/>
            <a:tailEnd/>
          </a:ln>
        </p:spPr>
        <p:txBody>
          <a:bodyPr wrap="none">
            <a:spAutoFit/>
          </a:bodyPr>
          <a:lstStyle/>
          <a:p>
            <a:pPr algn="ctr"/>
            <a:r>
              <a:rPr lang="en-US"/>
              <a:t>Prometheus eruptive vent at the summit of West Mata (1208 meters) </a:t>
            </a:r>
            <a:br>
              <a:rPr lang="en-US"/>
            </a:br>
            <a:r>
              <a:rPr lang="en-US">
                <a:hlinkClick r:id="rId4"/>
              </a:rPr>
              <a:t>source</a:t>
            </a:r>
            <a:endParaRPr lang="en-US"/>
          </a:p>
        </p:txBody>
      </p:sp>
      <p:pic>
        <p:nvPicPr>
          <p:cNvPr id="54277" name="Picture 6" descr="prometheus-200dpi"/>
          <p:cNvPicPr>
            <a:picLocks noChangeAspect="1" noChangeArrowheads="1"/>
          </p:cNvPicPr>
          <p:nvPr/>
        </p:nvPicPr>
        <p:blipFill>
          <a:blip r:embed="rId5"/>
          <a:srcRect/>
          <a:stretch>
            <a:fillRect/>
          </a:stretch>
        </p:blipFill>
        <p:spPr bwMode="auto">
          <a:xfrm>
            <a:off x="0" y="1033463"/>
            <a:ext cx="9144000" cy="5145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pPr>
              <a:defRPr/>
            </a:pPr>
            <a:fld id="{1A2B5626-6E72-43E3-8C08-D659AB273439}" type="slidenum">
              <a:rPr lang="en-US" altLang="en-US"/>
              <a:pPr>
                <a:defRPr/>
              </a:pPr>
              <a:t>44</a:t>
            </a:fld>
            <a:r>
              <a:rPr lang="en-US" altLang="en-US" dirty="0"/>
              <a:t> / </a:t>
            </a:r>
            <a:r>
              <a:rPr lang="en-US" altLang="en-US" dirty="0" smtClean="0"/>
              <a:t>92</a:t>
            </a:r>
            <a:endParaRPr lang="en-US" altLang="en-US" dirty="0"/>
          </a:p>
        </p:txBody>
      </p:sp>
      <p:sp>
        <p:nvSpPr>
          <p:cNvPr id="55299" name="Rectangle 2"/>
          <p:cNvSpPr>
            <a:spLocks noGrp="1" noChangeArrowheads="1"/>
          </p:cNvSpPr>
          <p:nvPr>
            <p:ph type="title"/>
          </p:nvPr>
        </p:nvSpPr>
        <p:spPr/>
        <p:txBody>
          <a:bodyPr/>
          <a:lstStyle/>
          <a:p>
            <a:pPr eaLnBrk="1" hangingPunct="1"/>
            <a:r>
              <a:rPr lang="en-US" sz="3400" b="1" smtClean="0">
                <a:hlinkClick r:id="rId3"/>
              </a:rPr>
              <a:t>Neovolcanic activity in the NE Lau Basin</a:t>
            </a:r>
            <a:endParaRPr lang="en-US" sz="3400" b="1" smtClean="0"/>
          </a:p>
        </p:txBody>
      </p:sp>
      <p:sp>
        <p:nvSpPr>
          <p:cNvPr id="55300" name="Text Box 3"/>
          <p:cNvSpPr txBox="1">
            <a:spLocks noChangeArrowheads="1"/>
          </p:cNvSpPr>
          <p:nvPr/>
        </p:nvSpPr>
        <p:spPr bwMode="auto">
          <a:xfrm>
            <a:off x="1260475" y="6216650"/>
            <a:ext cx="6610350" cy="641350"/>
          </a:xfrm>
          <a:prstGeom prst="rect">
            <a:avLst/>
          </a:prstGeom>
          <a:noFill/>
          <a:ln w="9525">
            <a:noFill/>
            <a:miter lim="800000"/>
            <a:headEnd/>
            <a:tailEnd/>
          </a:ln>
        </p:spPr>
        <p:txBody>
          <a:bodyPr wrap="none">
            <a:spAutoFit/>
          </a:bodyPr>
          <a:lstStyle/>
          <a:p>
            <a:pPr algn="ctr"/>
            <a:r>
              <a:rPr lang="en-US"/>
              <a:t>Hades eruptive vent at the summit of West Mata (1174 meters) </a:t>
            </a:r>
            <a:br>
              <a:rPr lang="en-US"/>
            </a:br>
            <a:r>
              <a:rPr lang="en-US">
                <a:hlinkClick r:id="rId4"/>
              </a:rPr>
              <a:t>source</a:t>
            </a:r>
            <a:endParaRPr lang="en-US"/>
          </a:p>
        </p:txBody>
      </p:sp>
      <p:pic>
        <p:nvPicPr>
          <p:cNvPr id="55301" name="Picture 7" descr="hades-200dpi"/>
          <p:cNvPicPr>
            <a:picLocks noChangeAspect="1" noChangeArrowheads="1"/>
          </p:cNvPicPr>
          <p:nvPr/>
        </p:nvPicPr>
        <p:blipFill>
          <a:blip r:embed="rId5"/>
          <a:srcRect/>
          <a:stretch>
            <a:fillRect/>
          </a:stretch>
        </p:blipFill>
        <p:spPr bwMode="auto">
          <a:xfrm>
            <a:off x="717550" y="1057275"/>
            <a:ext cx="7673975" cy="5165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pPr>
              <a:defRPr/>
            </a:pPr>
            <a:fld id="{F7165109-DAC5-4E78-B040-F5BB54DB8057}" type="slidenum">
              <a:rPr lang="en-US" altLang="en-US"/>
              <a:pPr>
                <a:defRPr/>
              </a:pPr>
              <a:t>45</a:t>
            </a:fld>
            <a:r>
              <a:rPr lang="en-US" altLang="en-US" dirty="0"/>
              <a:t> / 92</a:t>
            </a:r>
          </a:p>
        </p:txBody>
      </p:sp>
      <p:pic>
        <p:nvPicPr>
          <p:cNvPr id="56323" name="Picture 4"/>
          <p:cNvPicPr>
            <a:picLocks noChangeAspect="1" noChangeArrowheads="1"/>
          </p:cNvPicPr>
          <p:nvPr/>
        </p:nvPicPr>
        <p:blipFill>
          <a:blip r:embed="rId3"/>
          <a:srcRect/>
          <a:stretch>
            <a:fillRect/>
          </a:stretch>
        </p:blipFill>
        <p:spPr bwMode="auto">
          <a:xfrm>
            <a:off x="1778000" y="849313"/>
            <a:ext cx="5562600" cy="4694237"/>
          </a:xfrm>
          <a:prstGeom prst="rect">
            <a:avLst/>
          </a:prstGeom>
          <a:noFill/>
          <a:ln w="9525">
            <a:noFill/>
            <a:miter lim="800000"/>
            <a:headEnd/>
            <a:tailEnd/>
          </a:ln>
        </p:spPr>
      </p:pic>
      <p:sp>
        <p:nvSpPr>
          <p:cNvPr id="56324" name="Rectangle 5"/>
          <p:cNvSpPr>
            <a:spLocks noGrp="1" noChangeArrowheads="1"/>
          </p:cNvSpPr>
          <p:nvPr>
            <p:ph type="title" idx="4294967295"/>
          </p:nvPr>
        </p:nvSpPr>
        <p:spPr/>
        <p:txBody>
          <a:bodyPr/>
          <a:lstStyle/>
          <a:p>
            <a:pPr algn="ctr" eaLnBrk="1" hangingPunct="1"/>
            <a:r>
              <a:rPr lang="en-US" sz="2600" b="1" smtClean="0"/>
              <a:t>Mysterious "Swarm" of Quakes Strikes Oregon Waters</a:t>
            </a:r>
          </a:p>
        </p:txBody>
      </p:sp>
      <p:sp>
        <p:nvSpPr>
          <p:cNvPr id="56325" name="Rectangle 6"/>
          <p:cNvSpPr>
            <a:spLocks noGrp="1" noChangeArrowheads="1"/>
          </p:cNvSpPr>
          <p:nvPr>
            <p:ph type="body" idx="4294967295"/>
          </p:nvPr>
        </p:nvSpPr>
        <p:spPr>
          <a:xfrm>
            <a:off x="381000" y="5562600"/>
            <a:ext cx="8534400" cy="1254125"/>
          </a:xfrm>
        </p:spPr>
        <p:txBody>
          <a:bodyPr/>
          <a:lstStyle/>
          <a:p>
            <a:pPr marL="0" indent="0" eaLnBrk="1" hangingPunct="1">
              <a:lnSpc>
                <a:spcPct val="90000"/>
              </a:lnSpc>
              <a:buFont typeface="Wingdings" pitchFamily="2" charset="2"/>
              <a:buNone/>
            </a:pPr>
            <a:r>
              <a:rPr lang="en-US" sz="1200" smtClean="0"/>
              <a:t>Colored dots show the earthquake "swarm" that struck waters off the shore of Oregon beginning in March 2008.  Scientists are now planning a marine expedition (black line) to help unravel what is causing the mysterious temblors, which were detected by a Cold-War-era system of underwater microphones originally designed to track Russian submarines. </a:t>
            </a:r>
          </a:p>
          <a:p>
            <a:pPr marL="0" indent="0" eaLnBrk="1" hangingPunct="1">
              <a:lnSpc>
                <a:spcPct val="90000"/>
              </a:lnSpc>
              <a:buFont typeface="Wingdings" pitchFamily="2" charset="2"/>
              <a:buNone/>
            </a:pPr>
            <a:endParaRPr lang="en-US" sz="1200" smtClean="0"/>
          </a:p>
          <a:p>
            <a:pPr marL="0" indent="0" eaLnBrk="1" hangingPunct="1">
              <a:lnSpc>
                <a:spcPct val="90000"/>
              </a:lnSpc>
              <a:buFont typeface="Wingdings" pitchFamily="2" charset="2"/>
              <a:buNone/>
            </a:pPr>
            <a:r>
              <a:rPr lang="en-US" sz="1200" i="1" smtClean="0"/>
              <a:t>Image courtesy of NOAA Vents Program / Oregon State University CIMRS Program</a:t>
            </a:r>
            <a:r>
              <a:rPr lang="en-US" sz="1200" smtClean="0"/>
              <a:t> (</a:t>
            </a:r>
            <a:r>
              <a:rPr lang="en-US" sz="1200" smtClean="0">
                <a:hlinkClick r:id="rId4"/>
              </a:rPr>
              <a:t>source</a:t>
            </a:r>
            <a:r>
              <a:rPr lang="en-US" sz="1200" smtClean="0"/>
              <a:t>)</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smtClean="0"/>
              <a:t>Spreading Apart:</a:t>
            </a:r>
          </a:p>
        </p:txBody>
      </p:sp>
      <p:sp>
        <p:nvSpPr>
          <p:cNvPr id="8" name="Content Placeholder 7"/>
          <p:cNvSpPr>
            <a:spLocks noGrp="1"/>
          </p:cNvSpPr>
          <p:nvPr>
            <p:ph sz="half" idx="2"/>
          </p:nvPr>
        </p:nvSpPr>
        <p:spPr>
          <a:xfrm>
            <a:off x="4886325" y="1600200"/>
            <a:ext cx="3800475" cy="4530725"/>
          </a:xfrm>
        </p:spPr>
        <p:txBody>
          <a:bodyPr/>
          <a:lstStyle/>
          <a:p>
            <a:pPr>
              <a:defRPr/>
            </a:pPr>
            <a:endParaRPr lang="en-US" dirty="0" smtClean="0"/>
          </a:p>
          <a:p>
            <a:pPr marL="0" indent="0">
              <a:buFont typeface="Wingdings" pitchFamily="2" charset="2"/>
              <a:buNone/>
              <a:defRPr/>
            </a:pPr>
            <a:r>
              <a:rPr lang="en-US" dirty="0" smtClean="0"/>
              <a:t>Alex Mustard, dived 80ft into the crevice between the North American and Eurasian plates near Iceland to capture these spectacular photos</a:t>
            </a:r>
            <a:endParaRPr lang="en-US" dirty="0"/>
          </a:p>
        </p:txBody>
      </p:sp>
      <p:sp>
        <p:nvSpPr>
          <p:cNvPr id="3" name="Slide Number Placeholder 2"/>
          <p:cNvSpPr>
            <a:spLocks noGrp="1"/>
          </p:cNvSpPr>
          <p:nvPr>
            <p:ph type="sldNum" sz="quarter" idx="12"/>
          </p:nvPr>
        </p:nvSpPr>
        <p:spPr/>
        <p:txBody>
          <a:bodyPr/>
          <a:lstStyle/>
          <a:p>
            <a:pPr>
              <a:defRPr/>
            </a:pPr>
            <a:fld id="{4588C205-1FAC-462F-971B-D53F8E07388F}" type="slidenum">
              <a:rPr lang="en-US" altLang="en-US" smtClean="0"/>
              <a:pPr>
                <a:defRPr/>
              </a:pPr>
              <a:t>46</a:t>
            </a:fld>
            <a:r>
              <a:rPr lang="en-US" altLang="en-US" dirty="0" smtClean="0"/>
              <a:t> / 92</a:t>
            </a:r>
            <a:endParaRPr lang="en-US" altLang="en-US" dirty="0"/>
          </a:p>
        </p:txBody>
      </p:sp>
      <p:sp>
        <p:nvSpPr>
          <p:cNvPr id="57349" name="Text Box 5"/>
          <p:cNvSpPr txBox="1">
            <a:spLocks noChangeArrowheads="1"/>
          </p:cNvSpPr>
          <p:nvPr/>
        </p:nvSpPr>
        <p:spPr bwMode="auto">
          <a:xfrm>
            <a:off x="4132263" y="6403975"/>
            <a:ext cx="869950" cy="366713"/>
          </a:xfrm>
          <a:prstGeom prst="rect">
            <a:avLst/>
          </a:prstGeom>
          <a:noFill/>
          <a:ln w="9525">
            <a:noFill/>
            <a:miter lim="800000"/>
            <a:headEnd/>
            <a:tailEnd/>
          </a:ln>
        </p:spPr>
        <p:txBody>
          <a:bodyPr wrap="none">
            <a:spAutoFit/>
          </a:bodyPr>
          <a:lstStyle/>
          <a:p>
            <a:r>
              <a:rPr lang="en-US">
                <a:hlinkClick r:id="rId3"/>
              </a:rPr>
              <a:t>source</a:t>
            </a:r>
            <a:endParaRPr lang="en-US"/>
          </a:p>
        </p:txBody>
      </p:sp>
      <p:pic>
        <p:nvPicPr>
          <p:cNvPr id="57350" name="Picture 2"/>
          <p:cNvPicPr>
            <a:picLocks noGrp="1" noChangeAspect="1" noChangeArrowheads="1"/>
          </p:cNvPicPr>
          <p:nvPr>
            <p:ph sz="half" idx="1"/>
          </p:nvPr>
        </p:nvPicPr>
        <p:blipFill>
          <a:blip r:embed="rId4"/>
          <a:srcRect/>
          <a:stretch>
            <a:fillRect/>
          </a:stretch>
        </p:blipFill>
        <p:spPr>
          <a:xfrm>
            <a:off x="611188" y="1154113"/>
            <a:ext cx="4097337" cy="4976812"/>
          </a:xfr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smtClean="0"/>
              <a:t>Spreading Apart:</a:t>
            </a:r>
          </a:p>
        </p:txBody>
      </p:sp>
      <p:pic>
        <p:nvPicPr>
          <p:cNvPr id="58371" name="Picture 2"/>
          <p:cNvPicPr>
            <a:picLocks noGrp="1" noChangeAspect="1" noChangeArrowheads="1"/>
          </p:cNvPicPr>
          <p:nvPr>
            <p:ph sz="half" idx="4294967295"/>
          </p:nvPr>
        </p:nvPicPr>
        <p:blipFill>
          <a:blip r:embed="rId3"/>
          <a:srcRect/>
          <a:stretch>
            <a:fillRect/>
          </a:stretch>
        </p:blipFill>
        <p:spPr>
          <a:xfrm>
            <a:off x="0" y="982663"/>
            <a:ext cx="9129713" cy="5875337"/>
          </a:xfrm>
          <a:noFill/>
        </p:spPr>
      </p:pic>
      <p:sp>
        <p:nvSpPr>
          <p:cNvPr id="58372" name="Text Box 5"/>
          <p:cNvSpPr txBox="1">
            <a:spLocks noChangeArrowheads="1"/>
          </p:cNvSpPr>
          <p:nvPr/>
        </p:nvSpPr>
        <p:spPr bwMode="auto">
          <a:xfrm>
            <a:off x="4132263" y="6403975"/>
            <a:ext cx="869950" cy="366713"/>
          </a:xfrm>
          <a:prstGeom prst="rect">
            <a:avLst/>
          </a:prstGeom>
          <a:noFill/>
          <a:ln w="9525">
            <a:noFill/>
            <a:miter lim="800000"/>
            <a:headEnd/>
            <a:tailEnd/>
          </a:ln>
        </p:spPr>
        <p:txBody>
          <a:bodyPr wrap="none">
            <a:spAutoFit/>
          </a:bodyPr>
          <a:lstStyle/>
          <a:p>
            <a:r>
              <a:rPr lang="en-US">
                <a:solidFill>
                  <a:srgbClr val="FFFF00"/>
                </a:solidFill>
                <a:hlinkClick r:id="rId4"/>
              </a:rPr>
              <a:t>source</a:t>
            </a:r>
            <a:endParaRPr lang="en-US">
              <a:solidFill>
                <a:srgbClr val="FFFF00"/>
              </a:solidFill>
            </a:endParaRPr>
          </a:p>
        </p:txBody>
      </p:sp>
      <p:sp>
        <p:nvSpPr>
          <p:cNvPr id="3" name="Slide Number Placeholder 2"/>
          <p:cNvSpPr>
            <a:spLocks noGrp="1"/>
          </p:cNvSpPr>
          <p:nvPr>
            <p:ph type="sldNum" sz="quarter" idx="12"/>
          </p:nvPr>
        </p:nvSpPr>
        <p:spPr/>
        <p:txBody>
          <a:bodyPr/>
          <a:lstStyle/>
          <a:p>
            <a:pPr>
              <a:defRPr/>
            </a:pPr>
            <a:fld id="{9A13BF8F-B5C3-4133-91DD-5F02A4B8D904}" type="slidenum">
              <a:rPr lang="en-US" altLang="en-US" smtClean="0">
                <a:solidFill>
                  <a:srgbClr val="FFFF00"/>
                </a:solidFill>
              </a:rPr>
              <a:pPr>
                <a:defRPr/>
              </a:pPr>
              <a:t>47</a:t>
            </a:fld>
            <a:r>
              <a:rPr lang="en-US" altLang="en-US" dirty="0" smtClean="0">
                <a:solidFill>
                  <a:srgbClr val="FFFF00"/>
                </a:solidFill>
              </a:rPr>
              <a:t> / 92</a:t>
            </a:r>
            <a:endParaRPr lang="en-US" altLang="en-US" dirty="0">
              <a:solidFill>
                <a:srgbClr val="FFFF00"/>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3"/>
          <a:srcRect t="1515"/>
          <a:stretch>
            <a:fillRect/>
          </a:stretch>
        </p:blipFill>
        <p:spPr bwMode="auto">
          <a:xfrm>
            <a:off x="1588" y="955675"/>
            <a:ext cx="9142412" cy="5907088"/>
          </a:xfrm>
          <a:prstGeom prst="rect">
            <a:avLst/>
          </a:prstGeom>
          <a:noFill/>
          <a:ln w="9525">
            <a:noFill/>
            <a:miter lim="800000"/>
            <a:headEnd/>
            <a:tailEnd/>
          </a:ln>
        </p:spPr>
      </p:pic>
      <p:sp>
        <p:nvSpPr>
          <p:cNvPr id="59395" name="Title 1"/>
          <p:cNvSpPr>
            <a:spLocks noGrp="1"/>
          </p:cNvSpPr>
          <p:nvPr>
            <p:ph type="title"/>
          </p:nvPr>
        </p:nvSpPr>
        <p:spPr/>
        <p:txBody>
          <a:bodyPr/>
          <a:lstStyle/>
          <a:p>
            <a:r>
              <a:rPr lang="en-US" smtClean="0"/>
              <a:t>Spreading Apart:</a:t>
            </a:r>
          </a:p>
        </p:txBody>
      </p:sp>
      <p:sp>
        <p:nvSpPr>
          <p:cNvPr id="3" name="Slide Number Placeholder 2"/>
          <p:cNvSpPr>
            <a:spLocks noGrp="1"/>
          </p:cNvSpPr>
          <p:nvPr>
            <p:ph type="sldNum" sz="quarter" idx="12"/>
          </p:nvPr>
        </p:nvSpPr>
        <p:spPr/>
        <p:txBody>
          <a:bodyPr/>
          <a:lstStyle/>
          <a:p>
            <a:pPr>
              <a:defRPr/>
            </a:pPr>
            <a:fld id="{D151AD0E-0B94-4E6A-8265-7A785BE3D885}" type="slidenum">
              <a:rPr lang="en-US" altLang="en-US" smtClean="0">
                <a:solidFill>
                  <a:srgbClr val="FFFF00"/>
                </a:solidFill>
              </a:rPr>
              <a:pPr>
                <a:defRPr/>
              </a:pPr>
              <a:t>48</a:t>
            </a:fld>
            <a:r>
              <a:rPr lang="en-US" altLang="en-US" dirty="0" smtClean="0">
                <a:solidFill>
                  <a:srgbClr val="FFFF00"/>
                </a:solidFill>
              </a:rPr>
              <a:t> / 92</a:t>
            </a:r>
            <a:endParaRPr lang="en-US" altLang="en-US" dirty="0">
              <a:solidFill>
                <a:srgbClr val="FFFF00"/>
              </a:solidFill>
            </a:endParaRPr>
          </a:p>
        </p:txBody>
      </p:sp>
      <p:sp>
        <p:nvSpPr>
          <p:cNvPr id="59397" name="Text Box 5"/>
          <p:cNvSpPr txBox="1">
            <a:spLocks noChangeArrowheads="1"/>
          </p:cNvSpPr>
          <p:nvPr/>
        </p:nvSpPr>
        <p:spPr bwMode="auto">
          <a:xfrm>
            <a:off x="4132263" y="6403975"/>
            <a:ext cx="869950" cy="366713"/>
          </a:xfrm>
          <a:prstGeom prst="rect">
            <a:avLst/>
          </a:prstGeom>
          <a:noFill/>
          <a:ln w="9525">
            <a:noFill/>
            <a:miter lim="800000"/>
            <a:headEnd/>
            <a:tailEnd/>
          </a:ln>
        </p:spPr>
        <p:txBody>
          <a:bodyPr wrap="none">
            <a:spAutoFit/>
          </a:bodyPr>
          <a:lstStyle/>
          <a:p>
            <a:r>
              <a:rPr lang="en-US">
                <a:hlinkClick r:id="rId4"/>
              </a:rPr>
              <a:t>source</a:t>
            </a:r>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6"/>
          <p:cNvPicPr>
            <a:picLocks noChangeAspect="1" noChangeArrowheads="1"/>
          </p:cNvPicPr>
          <p:nvPr/>
        </p:nvPicPr>
        <p:blipFill>
          <a:blip r:embed="rId3"/>
          <a:srcRect/>
          <a:stretch>
            <a:fillRect/>
          </a:stretch>
        </p:blipFill>
        <p:spPr bwMode="auto">
          <a:xfrm>
            <a:off x="4735513" y="3462338"/>
            <a:ext cx="4275137" cy="3303587"/>
          </a:xfrm>
          <a:prstGeom prst="rect">
            <a:avLst/>
          </a:prstGeom>
          <a:noFill/>
          <a:ln w="12700">
            <a:noFill/>
            <a:miter lim="800000"/>
            <a:headEnd/>
            <a:tailEnd/>
          </a:ln>
        </p:spPr>
      </p:pic>
      <p:sp>
        <p:nvSpPr>
          <p:cNvPr id="60419" name="Rectangle 7"/>
          <p:cNvSpPr>
            <a:spLocks noGrp="1" noChangeArrowheads="1"/>
          </p:cNvSpPr>
          <p:nvPr>
            <p:ph type="title"/>
          </p:nvPr>
        </p:nvSpPr>
        <p:spPr/>
        <p:txBody>
          <a:bodyPr/>
          <a:lstStyle/>
          <a:p>
            <a:r>
              <a:rPr lang="en-US" smtClean="0"/>
              <a:t>Tectonic Boundaries Evolve</a:t>
            </a:r>
          </a:p>
        </p:txBody>
      </p:sp>
      <p:sp>
        <p:nvSpPr>
          <p:cNvPr id="60420" name="Rectangle 8"/>
          <p:cNvSpPr>
            <a:spLocks noGrp="1" noChangeArrowheads="1"/>
          </p:cNvSpPr>
          <p:nvPr>
            <p:ph type="body" idx="1"/>
          </p:nvPr>
        </p:nvSpPr>
        <p:spPr/>
        <p:txBody>
          <a:bodyPr/>
          <a:lstStyle/>
          <a:p>
            <a:r>
              <a:rPr lang="en-US" sz="2800" smtClean="0"/>
              <a:t>Plate boundaries change over geologic time.</a:t>
            </a:r>
          </a:p>
          <a:p>
            <a:r>
              <a:rPr lang="en-US" sz="2800" smtClean="0"/>
              <a:t>Oceanic plates.</a:t>
            </a:r>
          </a:p>
          <a:p>
            <a:pPr lvl="1"/>
            <a:r>
              <a:rPr lang="en-US" sz="2400" smtClean="0"/>
              <a:t>Created at MOR spreading centers.</a:t>
            </a:r>
          </a:p>
          <a:p>
            <a:pPr lvl="1"/>
            <a:r>
              <a:rPr lang="en-US" sz="2400" smtClean="0"/>
              <a:t>Destroyed at subduction zones.</a:t>
            </a:r>
          </a:p>
          <a:p>
            <a:r>
              <a:rPr lang="en-US" sz="2800" smtClean="0"/>
              <a:t>Continental plates.</a:t>
            </a:r>
          </a:p>
          <a:p>
            <a:pPr lvl="1"/>
            <a:r>
              <a:rPr lang="en-US" sz="2400" smtClean="0"/>
              <a:t>Torn apart at rifts.</a:t>
            </a:r>
          </a:p>
          <a:p>
            <a:pPr lvl="1"/>
            <a:r>
              <a:rPr lang="en-US" sz="2400" smtClean="0"/>
              <a:t>Joined during collision. </a:t>
            </a:r>
          </a:p>
        </p:txBody>
      </p:sp>
      <p:sp>
        <p:nvSpPr>
          <p:cNvPr id="5" name="Slide Number Placeholder 4"/>
          <p:cNvSpPr>
            <a:spLocks noGrp="1"/>
          </p:cNvSpPr>
          <p:nvPr>
            <p:ph type="sldNum" sz="quarter" idx="12"/>
          </p:nvPr>
        </p:nvSpPr>
        <p:spPr/>
        <p:txBody>
          <a:bodyPr/>
          <a:lstStyle/>
          <a:p>
            <a:pPr>
              <a:defRPr/>
            </a:pPr>
            <a:fld id="{56174B5B-2E7A-4569-A167-E520E251402D}" type="slidenum">
              <a:rPr lang="en-US" altLang="en-US" smtClean="0"/>
              <a:pPr>
                <a:defRPr/>
              </a:pPr>
              <a:t>49</a:t>
            </a:fld>
            <a:r>
              <a:rPr lang="en-US" altLang="en-US" dirty="0" smtClean="0"/>
              <a:t> / 92</a:t>
            </a:r>
            <a:endParaRPr lang="en-US" alt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23B7BD0E-2A2F-463C-9563-C11E9DFD6FBC}" type="slidenum">
              <a:rPr lang="en-US" altLang="en-US"/>
              <a:pPr>
                <a:defRPr/>
              </a:pPr>
              <a:t>5</a:t>
            </a:fld>
            <a:r>
              <a:rPr lang="en-US" altLang="en-US" dirty="0"/>
              <a:t> / </a:t>
            </a:r>
            <a:r>
              <a:rPr lang="en-US" altLang="en-US" dirty="0" smtClean="0"/>
              <a:t>92</a:t>
            </a:r>
            <a:endParaRPr lang="en-US" altLang="en-US" dirty="0"/>
          </a:p>
        </p:txBody>
      </p:sp>
      <p:pic>
        <p:nvPicPr>
          <p:cNvPr id="15363" name="Picture 5"/>
          <p:cNvPicPr>
            <a:picLocks noChangeAspect="1" noChangeArrowheads="1"/>
          </p:cNvPicPr>
          <p:nvPr/>
        </p:nvPicPr>
        <p:blipFill>
          <a:blip r:embed="rId3"/>
          <a:srcRect/>
          <a:stretch>
            <a:fillRect/>
          </a:stretch>
        </p:blipFill>
        <p:spPr bwMode="auto">
          <a:xfrm>
            <a:off x="3824288" y="381000"/>
            <a:ext cx="5014912" cy="5715000"/>
          </a:xfrm>
          <a:prstGeom prst="rect">
            <a:avLst/>
          </a:prstGeom>
          <a:noFill/>
          <a:ln w="9525">
            <a:noFill/>
            <a:miter lim="800000"/>
            <a:headEnd/>
            <a:tailEnd/>
          </a:ln>
        </p:spPr>
      </p:pic>
      <p:sp>
        <p:nvSpPr>
          <p:cNvPr id="15364" name="Rectangle 2"/>
          <p:cNvSpPr>
            <a:spLocks noGrp="1" noChangeArrowheads="1"/>
          </p:cNvSpPr>
          <p:nvPr>
            <p:ph type="title"/>
          </p:nvPr>
        </p:nvSpPr>
        <p:spPr/>
        <p:txBody>
          <a:bodyPr/>
          <a:lstStyle/>
          <a:p>
            <a:pPr eaLnBrk="1" hangingPunct="1"/>
            <a:r>
              <a:rPr lang="en-US" smtClean="0"/>
              <a:t>Structure of the Earth</a:t>
            </a:r>
          </a:p>
        </p:txBody>
      </p:sp>
      <p:sp>
        <p:nvSpPr>
          <p:cNvPr id="15365" name="Rectangle 3"/>
          <p:cNvSpPr>
            <a:spLocks noGrp="1" noChangeArrowheads="1"/>
          </p:cNvSpPr>
          <p:nvPr>
            <p:ph type="body" idx="1"/>
          </p:nvPr>
        </p:nvSpPr>
        <p:spPr/>
        <p:txBody>
          <a:bodyPr/>
          <a:lstStyle/>
          <a:p>
            <a:pPr eaLnBrk="1" hangingPunct="1"/>
            <a:r>
              <a:rPr lang="en-US" smtClean="0"/>
              <a:t>Layers – by physical properties</a:t>
            </a:r>
          </a:p>
          <a:p>
            <a:pPr lvl="1" eaLnBrk="1" hangingPunct="1"/>
            <a:r>
              <a:rPr lang="en-US" smtClean="0"/>
              <a:t>Lithosphere </a:t>
            </a:r>
          </a:p>
          <a:p>
            <a:pPr lvl="1" eaLnBrk="1" hangingPunct="1"/>
            <a:r>
              <a:rPr lang="en-US" smtClean="0"/>
              <a:t>Asthenosphere</a:t>
            </a:r>
          </a:p>
          <a:p>
            <a:pPr lvl="1" eaLnBrk="1" hangingPunct="1"/>
            <a:r>
              <a:rPr lang="en-US" smtClean="0"/>
              <a:t>Mesosphere</a:t>
            </a:r>
          </a:p>
          <a:p>
            <a:pPr lvl="1" eaLnBrk="1" hangingPunct="1"/>
            <a:r>
              <a:rPr lang="en-US" smtClean="0"/>
              <a:t>Outer Core</a:t>
            </a:r>
          </a:p>
          <a:p>
            <a:pPr lvl="1" eaLnBrk="1" hangingPunct="1"/>
            <a:r>
              <a:rPr lang="en-US" smtClean="0"/>
              <a:t>Inner Core</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6"/>
          <p:cNvPicPr>
            <a:picLocks noChangeAspect="1" noChangeArrowheads="1"/>
          </p:cNvPicPr>
          <p:nvPr/>
        </p:nvPicPr>
        <p:blipFill>
          <a:blip r:embed="rId3"/>
          <a:srcRect/>
          <a:stretch>
            <a:fillRect/>
          </a:stretch>
        </p:blipFill>
        <p:spPr bwMode="auto">
          <a:xfrm>
            <a:off x="4433888" y="2455863"/>
            <a:ext cx="4687887" cy="4392612"/>
          </a:xfrm>
          <a:prstGeom prst="rect">
            <a:avLst/>
          </a:prstGeom>
          <a:noFill/>
          <a:ln w="12700">
            <a:noFill/>
            <a:miter lim="800000"/>
            <a:headEnd/>
            <a:tailEnd/>
          </a:ln>
        </p:spPr>
      </p:pic>
      <p:sp>
        <p:nvSpPr>
          <p:cNvPr id="61443" name="Rectangle 12"/>
          <p:cNvSpPr>
            <a:spLocks noGrp="1" noChangeArrowheads="1"/>
          </p:cNvSpPr>
          <p:nvPr>
            <p:ph type="body" idx="1"/>
          </p:nvPr>
        </p:nvSpPr>
        <p:spPr/>
        <p:txBody>
          <a:bodyPr/>
          <a:lstStyle/>
          <a:p>
            <a:r>
              <a:rPr lang="en-US" sz="2800" smtClean="0"/>
              <a:t>Continental lithosphere can break apart.  </a:t>
            </a:r>
          </a:p>
          <a:p>
            <a:pPr lvl="1"/>
            <a:r>
              <a:rPr lang="en-US" sz="2400" smtClean="0"/>
              <a:t>Lithosphere stretches and thins. </a:t>
            </a:r>
          </a:p>
          <a:p>
            <a:pPr lvl="1"/>
            <a:r>
              <a:rPr lang="en-US" sz="2400" smtClean="0"/>
              <a:t>Brittle upper crust faults.</a:t>
            </a:r>
          </a:p>
          <a:p>
            <a:pPr lvl="1"/>
            <a:r>
              <a:rPr lang="en-US" sz="2400" smtClean="0"/>
              <a:t>Ductile lower crust flows.</a:t>
            </a:r>
          </a:p>
          <a:p>
            <a:pPr lvl="1"/>
            <a:r>
              <a:rPr lang="en-US" sz="2400" smtClean="0"/>
              <a:t>Asthenosphere melts. </a:t>
            </a:r>
          </a:p>
          <a:p>
            <a:pPr lvl="1"/>
            <a:r>
              <a:rPr lang="en-US" sz="2400" smtClean="0"/>
              <a:t>Melts erupt, leading to…</a:t>
            </a:r>
            <a:endParaRPr lang="en-US" sz="2800" smtClean="0"/>
          </a:p>
          <a:p>
            <a:pPr lvl="1"/>
            <a:r>
              <a:rPr lang="en-US" sz="2400" smtClean="0"/>
              <a:t>Sea-floor spreading. </a:t>
            </a:r>
          </a:p>
        </p:txBody>
      </p:sp>
      <p:sp>
        <p:nvSpPr>
          <p:cNvPr id="61444" name="Rectangle 11"/>
          <p:cNvSpPr>
            <a:spLocks noGrp="1" noChangeArrowheads="1"/>
          </p:cNvSpPr>
          <p:nvPr>
            <p:ph type="title"/>
          </p:nvPr>
        </p:nvSpPr>
        <p:spPr/>
        <p:txBody>
          <a:bodyPr/>
          <a:lstStyle/>
          <a:p>
            <a:r>
              <a:rPr lang="en-US" smtClean="0"/>
              <a:t>Continental Rifting</a:t>
            </a:r>
          </a:p>
        </p:txBody>
      </p:sp>
      <p:sp>
        <p:nvSpPr>
          <p:cNvPr id="5" name="Slide Number Placeholder 4"/>
          <p:cNvSpPr>
            <a:spLocks noGrp="1"/>
          </p:cNvSpPr>
          <p:nvPr>
            <p:ph type="sldNum" sz="quarter" idx="12"/>
          </p:nvPr>
        </p:nvSpPr>
        <p:spPr/>
        <p:txBody>
          <a:bodyPr/>
          <a:lstStyle/>
          <a:p>
            <a:pPr>
              <a:defRPr/>
            </a:pPr>
            <a:fld id="{77CAAE9C-642F-4922-9E71-A4E886C81611}" type="slidenum">
              <a:rPr lang="en-US" altLang="en-US" smtClean="0"/>
              <a:pPr>
                <a:defRPr/>
              </a:pPr>
              <a:t>50</a:t>
            </a:fld>
            <a:r>
              <a:rPr lang="en-US" altLang="en-US" dirty="0" smtClean="0"/>
              <a:t> / 92</a:t>
            </a:r>
            <a:endParaRPr lang="en-US" alt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7"/>
          <p:cNvPicPr>
            <a:picLocks noChangeAspect="1" noChangeArrowheads="1"/>
          </p:cNvPicPr>
          <p:nvPr/>
        </p:nvPicPr>
        <p:blipFill>
          <a:blip r:embed="rId3"/>
          <a:srcRect/>
          <a:stretch>
            <a:fillRect/>
          </a:stretch>
        </p:blipFill>
        <p:spPr bwMode="auto">
          <a:xfrm>
            <a:off x="5553075" y="2279650"/>
            <a:ext cx="3495675" cy="4441825"/>
          </a:xfrm>
          <a:prstGeom prst="rect">
            <a:avLst/>
          </a:prstGeom>
          <a:noFill/>
          <a:ln w="12700">
            <a:noFill/>
            <a:miter lim="800000"/>
            <a:headEnd/>
            <a:tailEnd/>
          </a:ln>
        </p:spPr>
      </p:pic>
      <p:sp>
        <p:nvSpPr>
          <p:cNvPr id="62467" name="Rectangle 10"/>
          <p:cNvSpPr>
            <a:spLocks noGrp="1" noChangeArrowheads="1"/>
          </p:cNvSpPr>
          <p:nvPr>
            <p:ph type="title"/>
          </p:nvPr>
        </p:nvSpPr>
        <p:spPr/>
        <p:txBody>
          <a:bodyPr/>
          <a:lstStyle/>
          <a:p>
            <a:r>
              <a:rPr lang="en-US" smtClean="0"/>
              <a:t>Continental Rifting</a:t>
            </a:r>
          </a:p>
        </p:txBody>
      </p:sp>
      <p:sp>
        <p:nvSpPr>
          <p:cNvPr id="62468" name="Rectangle 11"/>
          <p:cNvSpPr>
            <a:spLocks noGrp="1" noChangeArrowheads="1"/>
          </p:cNvSpPr>
          <p:nvPr>
            <p:ph type="body" idx="1"/>
          </p:nvPr>
        </p:nvSpPr>
        <p:spPr/>
        <p:txBody>
          <a:bodyPr/>
          <a:lstStyle/>
          <a:p>
            <a:r>
              <a:rPr lang="en-US" sz="2800" smtClean="0"/>
              <a:t>Example: East Africa.</a:t>
            </a:r>
          </a:p>
          <a:p>
            <a:pPr lvl="1"/>
            <a:r>
              <a:rPr lang="en-US" sz="2400" smtClean="0"/>
              <a:t>The Arabian plate is rifting from </a:t>
            </a:r>
            <a:br>
              <a:rPr lang="en-US" sz="2400" smtClean="0"/>
            </a:br>
            <a:r>
              <a:rPr lang="en-US" sz="2400" smtClean="0"/>
              <a:t>the African plate.</a:t>
            </a:r>
          </a:p>
          <a:p>
            <a:pPr lvl="1"/>
            <a:r>
              <a:rPr lang="en-US" sz="2400" smtClean="0"/>
              <a:t>Rifting has progressed to </a:t>
            </a:r>
            <a:br>
              <a:rPr lang="en-US" sz="2400" smtClean="0"/>
            </a:br>
            <a:r>
              <a:rPr lang="en-US" sz="2400" smtClean="0"/>
              <a:t>sea-floor spreading in…</a:t>
            </a:r>
          </a:p>
          <a:p>
            <a:pPr lvl="2"/>
            <a:r>
              <a:rPr lang="en-US" sz="2000" smtClean="0"/>
              <a:t>The Red Sea</a:t>
            </a:r>
          </a:p>
          <a:p>
            <a:pPr lvl="2"/>
            <a:r>
              <a:rPr lang="en-US" sz="2000" smtClean="0"/>
              <a:t>The Gulf of Aden</a:t>
            </a:r>
          </a:p>
          <a:p>
            <a:pPr lvl="1"/>
            <a:r>
              <a:rPr lang="en-US" sz="2400" smtClean="0"/>
              <a:t>East African Rift – On-going rift.</a:t>
            </a:r>
          </a:p>
          <a:p>
            <a:pPr lvl="2"/>
            <a:r>
              <a:rPr lang="en-US" sz="2000" smtClean="0"/>
              <a:t>Thinned crust.</a:t>
            </a:r>
          </a:p>
          <a:p>
            <a:pPr lvl="2"/>
            <a:r>
              <a:rPr lang="en-US" sz="2000" smtClean="0"/>
              <a:t>Elongate trough.</a:t>
            </a:r>
          </a:p>
          <a:p>
            <a:pPr lvl="2"/>
            <a:r>
              <a:rPr lang="en-US" sz="2000" smtClean="0"/>
              <a:t>Volcanoes.</a:t>
            </a:r>
          </a:p>
          <a:p>
            <a:pPr lvl="1"/>
            <a:endParaRPr lang="en-US" sz="2400" smtClean="0"/>
          </a:p>
        </p:txBody>
      </p:sp>
      <p:sp>
        <p:nvSpPr>
          <p:cNvPr id="5" name="Slide Number Placeholder 4"/>
          <p:cNvSpPr>
            <a:spLocks noGrp="1"/>
          </p:cNvSpPr>
          <p:nvPr>
            <p:ph type="sldNum" sz="quarter" idx="12"/>
          </p:nvPr>
        </p:nvSpPr>
        <p:spPr/>
        <p:txBody>
          <a:bodyPr/>
          <a:lstStyle/>
          <a:p>
            <a:pPr>
              <a:defRPr/>
            </a:pPr>
            <a:fld id="{093F9549-141C-4AF6-BCB1-22DE29CB1EFC}" type="slidenum">
              <a:rPr lang="en-US" altLang="en-US" smtClean="0"/>
              <a:pPr>
                <a:defRPr/>
              </a:pPr>
              <a:t>51</a:t>
            </a:fld>
            <a:r>
              <a:rPr lang="en-US" altLang="en-US" dirty="0" smtClean="0"/>
              <a:t> / 92</a:t>
            </a:r>
            <a:endParaRPr lang="en-US" alt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13979D01-C4DE-44EA-9C46-3A5413487069}" type="slidenum">
              <a:rPr lang="en-US" altLang="en-US"/>
              <a:pPr>
                <a:defRPr/>
              </a:pPr>
              <a:t>52</a:t>
            </a:fld>
            <a:r>
              <a:rPr lang="en-US" altLang="en-US" dirty="0"/>
              <a:t> / </a:t>
            </a:r>
            <a:r>
              <a:rPr lang="en-US" altLang="en-US" dirty="0" smtClean="0"/>
              <a:t>92</a:t>
            </a:r>
            <a:endParaRPr lang="en-US" altLang="en-US" dirty="0"/>
          </a:p>
        </p:txBody>
      </p:sp>
      <p:sp>
        <p:nvSpPr>
          <p:cNvPr id="63491" name="Rectangle 2"/>
          <p:cNvSpPr>
            <a:spLocks noGrp="1" noChangeArrowheads="1"/>
          </p:cNvSpPr>
          <p:nvPr>
            <p:ph type="title"/>
          </p:nvPr>
        </p:nvSpPr>
        <p:spPr>
          <a:xfrm>
            <a:off x="457200" y="277813"/>
            <a:ext cx="5324475" cy="1139825"/>
          </a:xfrm>
        </p:spPr>
        <p:txBody>
          <a:bodyPr/>
          <a:lstStyle/>
          <a:p>
            <a:pPr eaLnBrk="1" hangingPunct="1"/>
            <a:r>
              <a:rPr lang="en-US" sz="3800" smtClean="0"/>
              <a:t>The East African rift</a:t>
            </a:r>
          </a:p>
        </p:txBody>
      </p:sp>
      <p:sp>
        <p:nvSpPr>
          <p:cNvPr id="63492" name="Rectangle 3"/>
          <p:cNvSpPr>
            <a:spLocks noGrp="1" noChangeArrowheads="1"/>
          </p:cNvSpPr>
          <p:nvPr>
            <p:ph type="body" idx="1"/>
          </p:nvPr>
        </p:nvSpPr>
        <p:spPr>
          <a:xfrm>
            <a:off x="457200" y="1600200"/>
            <a:ext cx="5324475" cy="4530725"/>
          </a:xfrm>
        </p:spPr>
        <p:txBody>
          <a:bodyPr/>
          <a:lstStyle/>
          <a:p>
            <a:pPr eaLnBrk="1" hangingPunct="1"/>
            <a:r>
              <a:rPr lang="en-US" smtClean="0"/>
              <a:t>Spreading the continent apart 92 times as slow as a typical oceanic rift zone. </a:t>
            </a:r>
          </a:p>
          <a:p>
            <a:pPr eaLnBrk="1" hangingPunct="1"/>
            <a:r>
              <a:rPr lang="en-US" smtClean="0"/>
              <a:t>The rift forms one arm of a triple junction, from which the Red Sea and Gulf of Aden form somewhat more rapidly spreading rifts.</a:t>
            </a:r>
          </a:p>
        </p:txBody>
      </p:sp>
      <p:pic>
        <p:nvPicPr>
          <p:cNvPr id="63493" name="Picture 4"/>
          <p:cNvPicPr>
            <a:picLocks noChangeAspect="1" noChangeArrowheads="1"/>
          </p:cNvPicPr>
          <p:nvPr/>
        </p:nvPicPr>
        <p:blipFill>
          <a:blip r:embed="rId3"/>
          <a:srcRect/>
          <a:stretch>
            <a:fillRect/>
          </a:stretch>
        </p:blipFill>
        <p:spPr bwMode="auto">
          <a:xfrm>
            <a:off x="5692775" y="52388"/>
            <a:ext cx="3451225" cy="6805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pPr>
              <a:defRPr/>
            </a:pPr>
            <a:fld id="{3426FF00-132D-4E2D-8725-A5221460172B}" type="slidenum">
              <a:rPr lang="en-US" altLang="en-US"/>
              <a:pPr>
                <a:defRPr/>
              </a:pPr>
              <a:t>53</a:t>
            </a:fld>
            <a:r>
              <a:rPr lang="en-US" altLang="en-US" dirty="0"/>
              <a:t> / 92</a:t>
            </a:r>
          </a:p>
        </p:txBody>
      </p:sp>
      <p:sp>
        <p:nvSpPr>
          <p:cNvPr id="64515" name="Rectangle 2" descr="F02-23"/>
          <p:cNvSpPr>
            <a:spLocks noGrp="1" noChangeAspect="1" noChangeArrowheads="1"/>
          </p:cNvSpPr>
          <p:nvPr/>
        </p:nvSpPr>
        <p:spPr bwMode="auto">
          <a:xfrm>
            <a:off x="0" y="31750"/>
            <a:ext cx="9144000" cy="6794500"/>
          </a:xfrm>
          <a:prstGeom prst="rect">
            <a:avLst/>
          </a:prstGeom>
          <a:blipFill dpi="0" rotWithShape="1">
            <a:blip r:embed="rId3"/>
            <a:srcRect/>
            <a:stretch>
              <a:fillRect/>
            </a:stretch>
          </a:blipFill>
          <a:ln w="9525">
            <a:noFill/>
            <a:miter lim="800000"/>
            <a:headEnd/>
            <a:tailEnd/>
          </a:ln>
        </p:spPr>
        <p:txBody>
          <a:bodyPr/>
          <a:lstStyle/>
          <a:p>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FB5394FA-225B-4F2A-B6B5-7C00C94557AA}" type="slidenum">
              <a:rPr lang="en-US" altLang="en-US"/>
              <a:pPr>
                <a:defRPr/>
              </a:pPr>
              <a:t>54</a:t>
            </a:fld>
            <a:r>
              <a:rPr lang="en-US" altLang="en-US" dirty="0"/>
              <a:t> / </a:t>
            </a:r>
            <a:r>
              <a:rPr lang="en-US" altLang="en-US" dirty="0" smtClean="0"/>
              <a:t>92</a:t>
            </a:r>
            <a:endParaRPr lang="en-US" altLang="en-US" dirty="0"/>
          </a:p>
        </p:txBody>
      </p:sp>
      <p:sp>
        <p:nvSpPr>
          <p:cNvPr id="65539" name="Rectangle 2"/>
          <p:cNvSpPr>
            <a:spLocks noGrp="1" noChangeArrowheads="1"/>
          </p:cNvSpPr>
          <p:nvPr>
            <p:ph type="title"/>
          </p:nvPr>
        </p:nvSpPr>
        <p:spPr>
          <a:xfrm>
            <a:off x="457200" y="277813"/>
            <a:ext cx="3711575" cy="1139825"/>
          </a:xfrm>
        </p:spPr>
        <p:txBody>
          <a:bodyPr/>
          <a:lstStyle/>
          <a:p>
            <a:pPr eaLnBrk="1" hangingPunct="1"/>
            <a:r>
              <a:rPr lang="en-US" smtClean="0"/>
              <a:t>Continental Rifting</a:t>
            </a:r>
          </a:p>
        </p:txBody>
      </p:sp>
      <p:sp>
        <p:nvSpPr>
          <p:cNvPr id="65540" name="Rectangle 3"/>
          <p:cNvSpPr>
            <a:spLocks noGrp="1" noChangeArrowheads="1"/>
          </p:cNvSpPr>
          <p:nvPr>
            <p:ph type="body" idx="1"/>
          </p:nvPr>
        </p:nvSpPr>
        <p:spPr>
          <a:xfrm>
            <a:off x="457200" y="1600200"/>
            <a:ext cx="3792538" cy="4530725"/>
          </a:xfrm>
        </p:spPr>
        <p:txBody>
          <a:bodyPr/>
          <a:lstStyle/>
          <a:p>
            <a:pPr eaLnBrk="1" hangingPunct="1"/>
            <a:r>
              <a:rPr lang="en-US" smtClean="0"/>
              <a:t>Basin and Range</a:t>
            </a:r>
          </a:p>
          <a:p>
            <a:pPr lvl="1" eaLnBrk="1" hangingPunct="1"/>
            <a:r>
              <a:rPr lang="en-US" smtClean="0"/>
              <a:t>Region is slowly pulling apart</a:t>
            </a:r>
          </a:p>
          <a:p>
            <a:pPr lvl="1" eaLnBrk="1" hangingPunct="1"/>
            <a:r>
              <a:rPr lang="en-US" smtClean="0"/>
              <a:t>No active spreading center</a:t>
            </a:r>
          </a:p>
        </p:txBody>
      </p:sp>
      <p:pic>
        <p:nvPicPr>
          <p:cNvPr id="65541" name="Picture 4"/>
          <p:cNvPicPr>
            <a:picLocks noChangeAspect="1" noChangeArrowheads="1"/>
          </p:cNvPicPr>
          <p:nvPr/>
        </p:nvPicPr>
        <p:blipFill>
          <a:blip r:embed="rId3"/>
          <a:srcRect/>
          <a:stretch>
            <a:fillRect/>
          </a:stretch>
        </p:blipFill>
        <p:spPr bwMode="auto">
          <a:xfrm>
            <a:off x="4221163" y="52388"/>
            <a:ext cx="4922837" cy="6805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pPr>
              <a:defRPr/>
            </a:pPr>
            <a:fld id="{50AED89C-6282-43E6-AA8D-793B8B659F1C}" type="slidenum">
              <a:rPr lang="en-US" altLang="en-US"/>
              <a:pPr>
                <a:defRPr/>
              </a:pPr>
              <a:t>55</a:t>
            </a:fld>
            <a:r>
              <a:rPr lang="en-US" altLang="en-US" dirty="0"/>
              <a:t> / 92</a:t>
            </a:r>
          </a:p>
        </p:txBody>
      </p:sp>
      <p:sp>
        <p:nvSpPr>
          <p:cNvPr id="66563" name="Rectangle 2" descr="F02-20"/>
          <p:cNvSpPr>
            <a:spLocks noGrp="1" noChangeAspect="1" noChangeArrowheads="1"/>
          </p:cNvSpPr>
          <p:nvPr/>
        </p:nvSpPr>
        <p:spPr bwMode="auto">
          <a:xfrm>
            <a:off x="0" y="95250"/>
            <a:ext cx="9144000" cy="6665913"/>
          </a:xfrm>
          <a:prstGeom prst="rect">
            <a:avLst/>
          </a:prstGeom>
          <a:blipFill dpi="0" rotWithShape="1">
            <a:blip r:embed="rId3"/>
            <a:srcRect/>
            <a:stretch>
              <a:fillRect/>
            </a:stretch>
          </a:blipFill>
          <a:ln w="9525">
            <a:noFill/>
            <a:miter lim="800000"/>
            <a:headEnd/>
            <a:tailEnd/>
          </a:ln>
        </p:spPr>
        <p:txBody>
          <a:bodyPr/>
          <a:lstStyle/>
          <a:p>
            <a:pPr algn="ctr"/>
            <a:endParaRPr lang="en-US" sz="2400">
              <a:latin typeface="Times New Roman" pitchFamily="18" charset="0"/>
            </a:endParaRPr>
          </a:p>
        </p:txBody>
      </p:sp>
      <p:sp>
        <p:nvSpPr>
          <p:cNvPr id="66564" name="Text Box 3"/>
          <p:cNvSpPr txBox="1">
            <a:spLocks noChangeArrowheads="1"/>
          </p:cNvSpPr>
          <p:nvPr/>
        </p:nvSpPr>
        <p:spPr bwMode="auto">
          <a:xfrm>
            <a:off x="2044700" y="6354763"/>
            <a:ext cx="5053013" cy="274637"/>
          </a:xfrm>
          <a:prstGeom prst="rect">
            <a:avLst/>
          </a:prstGeom>
          <a:noFill/>
          <a:ln w="9525">
            <a:noFill/>
            <a:miter lim="800000"/>
            <a:headEnd/>
            <a:tailEnd/>
          </a:ln>
        </p:spPr>
        <p:txBody>
          <a:bodyPr wrap="none">
            <a:spAutoFit/>
          </a:bodyPr>
          <a:lstStyle/>
          <a:p>
            <a:pPr algn="ctr">
              <a:spcBef>
                <a:spcPct val="30000"/>
              </a:spcBef>
            </a:pPr>
            <a:r>
              <a:rPr lang="en-US" sz="1200">
                <a:solidFill>
                  <a:srgbClr val="000000"/>
                </a:solidFill>
              </a:rPr>
              <a:t>This Basin and Range terrain is found southwest of Salt Lake City, Utah.</a:t>
            </a:r>
            <a:endParaRPr lang="en-US" sz="2400">
              <a:latin typeface="Times New Roman" pitchFamily="18"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descr="FG07_12"/>
          <p:cNvPicPr>
            <a:picLocks noChangeAspect="1" noChangeArrowheads="1"/>
          </p:cNvPicPr>
          <p:nvPr/>
        </p:nvPicPr>
        <p:blipFill>
          <a:blip r:embed="rId3"/>
          <a:srcRect/>
          <a:stretch>
            <a:fillRect/>
          </a:stretch>
        </p:blipFill>
        <p:spPr bwMode="auto">
          <a:xfrm>
            <a:off x="5059363" y="314325"/>
            <a:ext cx="4084637" cy="6543675"/>
          </a:xfrm>
          <a:prstGeom prst="rect">
            <a:avLst/>
          </a:prstGeom>
          <a:noFill/>
          <a:ln w="9525">
            <a:noFill/>
            <a:miter lim="800000"/>
            <a:headEnd/>
            <a:tailEnd/>
          </a:ln>
        </p:spPr>
      </p:pic>
      <p:sp>
        <p:nvSpPr>
          <p:cNvPr id="7" name="Slide Number Placeholder 5"/>
          <p:cNvSpPr>
            <a:spLocks noGrp="1"/>
          </p:cNvSpPr>
          <p:nvPr>
            <p:ph type="sldNum" sz="quarter" idx="12"/>
          </p:nvPr>
        </p:nvSpPr>
        <p:spPr/>
        <p:txBody>
          <a:bodyPr/>
          <a:lstStyle/>
          <a:p>
            <a:pPr>
              <a:defRPr/>
            </a:pPr>
            <a:fld id="{DC47D370-5039-4A82-8D90-AD2FA915FA2B}" type="slidenum">
              <a:rPr lang="en-US" altLang="en-US"/>
              <a:pPr>
                <a:defRPr/>
              </a:pPr>
              <a:t>56</a:t>
            </a:fld>
            <a:r>
              <a:rPr lang="en-US" altLang="en-US" dirty="0"/>
              <a:t> / </a:t>
            </a:r>
            <a:r>
              <a:rPr lang="en-US" altLang="en-US" dirty="0" smtClean="0"/>
              <a:t>92</a:t>
            </a:r>
            <a:endParaRPr lang="en-US" altLang="en-US" dirty="0"/>
          </a:p>
        </p:txBody>
      </p:sp>
      <p:sp>
        <p:nvSpPr>
          <p:cNvPr id="67588" name="Rectangle 5"/>
          <p:cNvSpPr>
            <a:spLocks noGrp="1" noChangeArrowheads="1"/>
          </p:cNvSpPr>
          <p:nvPr>
            <p:ph type="title"/>
          </p:nvPr>
        </p:nvSpPr>
        <p:spPr/>
        <p:txBody>
          <a:bodyPr/>
          <a:lstStyle/>
          <a:p>
            <a:pPr eaLnBrk="1" hangingPunct="1"/>
            <a:r>
              <a:rPr lang="en-US" smtClean="0"/>
              <a:t>Convergent plate boundaries</a:t>
            </a:r>
          </a:p>
        </p:txBody>
      </p:sp>
      <p:sp>
        <p:nvSpPr>
          <p:cNvPr id="67589" name="Rectangle 6"/>
          <p:cNvSpPr>
            <a:spLocks noGrp="1" noChangeArrowheads="1"/>
          </p:cNvSpPr>
          <p:nvPr>
            <p:ph type="body" idx="1"/>
          </p:nvPr>
        </p:nvSpPr>
        <p:spPr>
          <a:xfrm>
            <a:off x="457200" y="1600200"/>
            <a:ext cx="4495800" cy="4530725"/>
          </a:xfrm>
        </p:spPr>
        <p:txBody>
          <a:bodyPr/>
          <a:lstStyle/>
          <a:p>
            <a:pPr eaLnBrk="1" hangingPunct="1"/>
            <a:r>
              <a:rPr lang="en-US" smtClean="0"/>
              <a:t>Where two plates collide</a:t>
            </a:r>
          </a:p>
          <a:p>
            <a:pPr eaLnBrk="1" hangingPunct="1"/>
            <a:r>
              <a:rPr lang="en-US" smtClean="0"/>
              <a:t>Types</a:t>
            </a:r>
          </a:p>
          <a:p>
            <a:pPr lvl="1" eaLnBrk="1" hangingPunct="1"/>
            <a:r>
              <a:rPr lang="en-US" smtClean="0"/>
              <a:t>Oceanic-continental convergence </a:t>
            </a:r>
          </a:p>
          <a:p>
            <a:pPr lvl="1" eaLnBrk="1" hangingPunct="1"/>
            <a:r>
              <a:rPr lang="en-US" smtClean="0"/>
              <a:t>Oceanic-oceanic convergence</a:t>
            </a:r>
          </a:p>
          <a:p>
            <a:pPr lvl="1" eaLnBrk="1" hangingPunct="1"/>
            <a:r>
              <a:rPr lang="en-US" smtClean="0"/>
              <a:t>Continental-continental convergence</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035"/>
          <p:cNvSpPr>
            <a:spLocks noGrp="1" noChangeArrowheads="1"/>
          </p:cNvSpPr>
          <p:nvPr>
            <p:ph type="title"/>
          </p:nvPr>
        </p:nvSpPr>
        <p:spPr/>
        <p:txBody>
          <a:bodyPr/>
          <a:lstStyle/>
          <a:p>
            <a:r>
              <a:rPr lang="en-US" smtClean="0"/>
              <a:t>Subduction</a:t>
            </a:r>
          </a:p>
        </p:txBody>
      </p:sp>
      <p:sp>
        <p:nvSpPr>
          <p:cNvPr id="68611" name="Rectangle 1036"/>
          <p:cNvSpPr>
            <a:spLocks noGrp="1" noChangeArrowheads="1"/>
          </p:cNvSpPr>
          <p:nvPr>
            <p:ph type="body" idx="1"/>
          </p:nvPr>
        </p:nvSpPr>
        <p:spPr>
          <a:xfrm>
            <a:off x="457200" y="1600200"/>
            <a:ext cx="8455025" cy="4530725"/>
          </a:xfrm>
        </p:spPr>
        <p:txBody>
          <a:bodyPr/>
          <a:lstStyle/>
          <a:p>
            <a:r>
              <a:rPr lang="en-US" sz="2800" smtClean="0"/>
              <a:t>Old oceanic lithosphere is more dense than mantle.</a:t>
            </a:r>
          </a:p>
          <a:p>
            <a:r>
              <a:rPr lang="en-US" sz="2800" smtClean="0"/>
              <a:t>A flat-lying oceanic plate won’t subduct.</a:t>
            </a:r>
          </a:p>
          <a:p>
            <a:r>
              <a:rPr lang="en-US" sz="2800" smtClean="0"/>
              <a:t>Bent down, the leading edge sinks like an anchor.</a:t>
            </a:r>
          </a:p>
          <a:p>
            <a:endParaRPr lang="en-US" sz="2800" smtClean="0"/>
          </a:p>
        </p:txBody>
      </p:sp>
      <p:sp>
        <p:nvSpPr>
          <p:cNvPr id="6" name="Rectangle 5"/>
          <p:cNvSpPr/>
          <p:nvPr/>
        </p:nvSpPr>
        <p:spPr>
          <a:xfrm>
            <a:off x="3984625" y="5964238"/>
            <a:ext cx="465138" cy="450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8613" name="Picture 1034"/>
          <p:cNvPicPr>
            <a:picLocks noChangeAspect="1" noChangeArrowheads="1"/>
          </p:cNvPicPr>
          <p:nvPr/>
        </p:nvPicPr>
        <p:blipFill>
          <a:blip r:embed="rId3"/>
          <a:srcRect/>
          <a:stretch>
            <a:fillRect/>
          </a:stretch>
        </p:blipFill>
        <p:spPr bwMode="auto">
          <a:xfrm>
            <a:off x="465138" y="3575050"/>
            <a:ext cx="3513137" cy="3216275"/>
          </a:xfrm>
          <a:prstGeom prst="rect">
            <a:avLst/>
          </a:prstGeom>
          <a:noFill/>
          <a:ln w="12700">
            <a:solidFill>
              <a:schemeClr val="tx1"/>
            </a:solidFill>
            <a:miter lim="800000"/>
            <a:headEnd/>
            <a:tailEnd/>
          </a:ln>
        </p:spPr>
      </p:pic>
      <p:pic>
        <p:nvPicPr>
          <p:cNvPr id="68614" name="Picture 1033"/>
          <p:cNvPicPr>
            <a:picLocks noChangeAspect="1" noChangeArrowheads="1"/>
          </p:cNvPicPr>
          <p:nvPr/>
        </p:nvPicPr>
        <p:blipFill>
          <a:blip r:embed="rId4"/>
          <a:srcRect/>
          <a:stretch>
            <a:fillRect/>
          </a:stretch>
        </p:blipFill>
        <p:spPr bwMode="auto">
          <a:xfrm>
            <a:off x="4467225" y="3595688"/>
            <a:ext cx="4202113" cy="3195637"/>
          </a:xfrm>
          <a:prstGeom prst="rect">
            <a:avLst/>
          </a:prstGeom>
          <a:noFill/>
          <a:ln w="12700">
            <a:solidFill>
              <a:schemeClr val="tx1"/>
            </a:solidFill>
            <a:miter lim="800000"/>
            <a:headEnd/>
            <a:tailEnd/>
          </a:ln>
        </p:spPr>
      </p:pic>
      <p:sp>
        <p:nvSpPr>
          <p:cNvPr id="7" name="Slide Number Placeholder 6"/>
          <p:cNvSpPr>
            <a:spLocks noGrp="1"/>
          </p:cNvSpPr>
          <p:nvPr>
            <p:ph type="sldNum" sz="quarter" idx="12"/>
          </p:nvPr>
        </p:nvSpPr>
        <p:spPr/>
        <p:txBody>
          <a:bodyPr/>
          <a:lstStyle/>
          <a:p>
            <a:pPr>
              <a:defRPr/>
            </a:pPr>
            <a:fld id="{53882BB9-E177-4259-B494-CFDAA1011744}" type="slidenum">
              <a:rPr lang="en-US" altLang="en-US" smtClean="0"/>
              <a:pPr>
                <a:defRPr/>
              </a:pPr>
              <a:t>57</a:t>
            </a:fld>
            <a:r>
              <a:rPr lang="en-US" altLang="en-US" dirty="0" smtClean="0"/>
              <a:t> / 92</a:t>
            </a:r>
            <a:endParaRPr lang="en-US" alt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3079"/>
          <p:cNvPicPr>
            <a:picLocks noChangeAspect="1" noChangeArrowheads="1"/>
          </p:cNvPicPr>
          <p:nvPr/>
        </p:nvPicPr>
        <p:blipFill>
          <a:blip r:embed="rId3"/>
          <a:srcRect/>
          <a:stretch>
            <a:fillRect/>
          </a:stretch>
        </p:blipFill>
        <p:spPr bwMode="auto">
          <a:xfrm>
            <a:off x="4989513" y="2886075"/>
            <a:ext cx="3825875" cy="3848100"/>
          </a:xfrm>
          <a:prstGeom prst="rect">
            <a:avLst/>
          </a:prstGeom>
          <a:noFill/>
          <a:ln w="12700">
            <a:noFill/>
            <a:miter lim="800000"/>
            <a:headEnd/>
            <a:tailEnd/>
          </a:ln>
        </p:spPr>
      </p:pic>
      <p:sp>
        <p:nvSpPr>
          <p:cNvPr id="69635" name="Rectangle 3084"/>
          <p:cNvSpPr>
            <a:spLocks noGrp="1" noChangeArrowheads="1"/>
          </p:cNvSpPr>
          <p:nvPr>
            <p:ph type="title"/>
          </p:nvPr>
        </p:nvSpPr>
        <p:spPr/>
        <p:txBody>
          <a:bodyPr/>
          <a:lstStyle/>
          <a:p>
            <a:r>
              <a:rPr lang="en-US" smtClean="0"/>
              <a:t>Subduction</a:t>
            </a:r>
          </a:p>
        </p:txBody>
      </p:sp>
      <p:sp>
        <p:nvSpPr>
          <p:cNvPr id="69636" name="Rectangle 3085"/>
          <p:cNvSpPr>
            <a:spLocks noGrp="1" noChangeArrowheads="1"/>
          </p:cNvSpPr>
          <p:nvPr>
            <p:ph type="body" idx="1"/>
          </p:nvPr>
        </p:nvSpPr>
        <p:spPr>
          <a:xfrm>
            <a:off x="228600" y="1219200"/>
            <a:ext cx="8915400" cy="5334000"/>
          </a:xfrm>
        </p:spPr>
        <p:txBody>
          <a:bodyPr/>
          <a:lstStyle/>
          <a:p>
            <a:r>
              <a:rPr lang="en-US" sz="2800" smtClean="0"/>
              <a:t>The subducting plate descends at an average of 45</a:t>
            </a:r>
            <a:r>
              <a:rPr lang="en-US" sz="2800" smtClean="0">
                <a:sym typeface="Symbol" pitchFamily="18" charset="2"/>
              </a:rPr>
              <a:t>.</a:t>
            </a:r>
          </a:p>
          <a:p>
            <a:pPr lvl="1"/>
            <a:r>
              <a:rPr lang="en-US" sz="2400" smtClean="0"/>
              <a:t>Plate descent is revealed by Wadati-Benioff earthquakes.</a:t>
            </a:r>
          </a:p>
          <a:p>
            <a:pPr lvl="2"/>
            <a:r>
              <a:rPr lang="en-US" sz="2000" smtClean="0"/>
              <a:t>Mark frictional contact and mineral transformations. </a:t>
            </a:r>
          </a:p>
          <a:p>
            <a:pPr lvl="2"/>
            <a:r>
              <a:rPr lang="en-US" sz="2000" smtClean="0"/>
              <a:t>Earthquakes deepen away from trench.</a:t>
            </a:r>
          </a:p>
          <a:p>
            <a:r>
              <a:rPr lang="en-US" sz="2800" smtClean="0"/>
              <a:t>Quakes cease below 660 km. 	</a:t>
            </a:r>
          </a:p>
        </p:txBody>
      </p:sp>
      <p:sp>
        <p:nvSpPr>
          <p:cNvPr id="5" name="Slide Number Placeholder 4"/>
          <p:cNvSpPr>
            <a:spLocks noGrp="1"/>
          </p:cNvSpPr>
          <p:nvPr>
            <p:ph type="sldNum" sz="quarter" idx="12"/>
          </p:nvPr>
        </p:nvSpPr>
        <p:spPr/>
        <p:txBody>
          <a:bodyPr/>
          <a:lstStyle/>
          <a:p>
            <a:pPr>
              <a:defRPr/>
            </a:pPr>
            <a:fld id="{33615135-38EB-48BE-AD61-167CC1AB5273}" type="slidenum">
              <a:rPr lang="en-US" altLang="en-US" smtClean="0"/>
              <a:pPr>
                <a:defRPr/>
              </a:pPr>
              <a:t>58</a:t>
            </a:fld>
            <a:r>
              <a:rPr lang="en-US" altLang="en-US" dirty="0" smtClean="0"/>
              <a:t> / 92</a:t>
            </a:r>
            <a:endParaRPr lang="en-US" alt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8"/>
          <p:cNvPicPr>
            <a:picLocks noChangeAspect="1" noChangeArrowheads="1"/>
          </p:cNvPicPr>
          <p:nvPr/>
        </p:nvPicPr>
        <p:blipFill>
          <a:blip r:embed="rId3"/>
          <a:srcRect/>
          <a:stretch>
            <a:fillRect/>
          </a:stretch>
        </p:blipFill>
        <p:spPr bwMode="auto">
          <a:xfrm>
            <a:off x="1392238" y="2689225"/>
            <a:ext cx="6284912" cy="4124325"/>
          </a:xfrm>
          <a:prstGeom prst="rect">
            <a:avLst/>
          </a:prstGeom>
          <a:noFill/>
          <a:ln w="12700">
            <a:noFill/>
            <a:miter lim="800000"/>
            <a:headEnd/>
            <a:tailEnd/>
          </a:ln>
        </p:spPr>
      </p:pic>
      <p:sp>
        <p:nvSpPr>
          <p:cNvPr id="70659" name="Rectangle 9"/>
          <p:cNvSpPr>
            <a:spLocks noGrp="1" noChangeArrowheads="1"/>
          </p:cNvSpPr>
          <p:nvPr>
            <p:ph type="title"/>
          </p:nvPr>
        </p:nvSpPr>
        <p:spPr/>
        <p:txBody>
          <a:bodyPr/>
          <a:lstStyle/>
          <a:p>
            <a:r>
              <a:rPr lang="en-US" smtClean="0"/>
              <a:t>Fate of Subducted Plates?</a:t>
            </a:r>
          </a:p>
        </p:txBody>
      </p:sp>
      <p:sp>
        <p:nvSpPr>
          <p:cNvPr id="70660" name="Rectangle 10"/>
          <p:cNvSpPr>
            <a:spLocks noGrp="1" noChangeArrowheads="1"/>
          </p:cNvSpPr>
          <p:nvPr>
            <p:ph type="body" idx="1"/>
          </p:nvPr>
        </p:nvSpPr>
        <p:spPr>
          <a:xfrm>
            <a:off x="457200" y="1600200"/>
            <a:ext cx="8482013" cy="4530725"/>
          </a:xfrm>
        </p:spPr>
        <p:txBody>
          <a:bodyPr/>
          <a:lstStyle/>
          <a:p>
            <a:r>
              <a:rPr lang="en-US" sz="2800" smtClean="0"/>
              <a:t>Plate descent continues past the earthquake limit. </a:t>
            </a:r>
          </a:p>
          <a:p>
            <a:r>
              <a:rPr lang="en-US" sz="2800" smtClean="0"/>
              <a:t>The lower mantle may be a “plate graveyard.” </a:t>
            </a:r>
          </a:p>
        </p:txBody>
      </p:sp>
      <p:sp>
        <p:nvSpPr>
          <p:cNvPr id="5" name="Slide Number Placeholder 4"/>
          <p:cNvSpPr>
            <a:spLocks noGrp="1"/>
          </p:cNvSpPr>
          <p:nvPr>
            <p:ph type="sldNum" sz="quarter" idx="12"/>
          </p:nvPr>
        </p:nvSpPr>
        <p:spPr/>
        <p:txBody>
          <a:bodyPr/>
          <a:lstStyle/>
          <a:p>
            <a:pPr>
              <a:defRPr/>
            </a:pPr>
            <a:fld id="{6E8213AE-B4C0-4538-912B-DB59CADEDE02}" type="slidenum">
              <a:rPr lang="en-US" altLang="en-US" smtClean="0"/>
              <a:pPr>
                <a:defRPr/>
              </a:pPr>
              <a:t>59</a:t>
            </a:fld>
            <a:r>
              <a:rPr lang="en-US" altLang="en-US" dirty="0" smtClean="0"/>
              <a:t> / 92</a:t>
            </a:r>
            <a:endParaRPr lang="en-US" alt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pPr>
              <a:defRPr/>
            </a:pPr>
            <a:fld id="{B131E99E-1F90-426C-86AF-05EEA936DE1E}" type="slidenum">
              <a:rPr lang="en-US" altLang="en-US"/>
              <a:pPr>
                <a:defRPr/>
              </a:pPr>
              <a:t>6</a:t>
            </a:fld>
            <a:r>
              <a:rPr lang="en-US" altLang="en-US" dirty="0"/>
              <a:t> / </a:t>
            </a:r>
            <a:r>
              <a:rPr lang="en-US" altLang="en-US" dirty="0" smtClean="0"/>
              <a:t>92</a:t>
            </a:r>
            <a:endParaRPr lang="en-US" altLang="en-US" dirty="0"/>
          </a:p>
        </p:txBody>
      </p:sp>
      <p:sp>
        <p:nvSpPr>
          <p:cNvPr id="16387" name="Rectangle 2"/>
          <p:cNvSpPr>
            <a:spLocks noGrp="1" noChangeArrowheads="1"/>
          </p:cNvSpPr>
          <p:nvPr>
            <p:ph type="title"/>
          </p:nvPr>
        </p:nvSpPr>
        <p:spPr/>
        <p:txBody>
          <a:bodyPr/>
          <a:lstStyle/>
          <a:p>
            <a:pPr eaLnBrk="1" hangingPunct="1"/>
            <a:r>
              <a:rPr lang="en-US" smtClean="0"/>
              <a:t>Structure of the Earth</a:t>
            </a:r>
          </a:p>
        </p:txBody>
      </p:sp>
      <p:sp>
        <p:nvSpPr>
          <p:cNvPr id="16388" name="Rectangle 3"/>
          <p:cNvSpPr>
            <a:spLocks noGrp="1" noChangeArrowheads="1"/>
          </p:cNvSpPr>
          <p:nvPr>
            <p:ph type="body" idx="1"/>
          </p:nvPr>
        </p:nvSpPr>
        <p:spPr>
          <a:xfrm>
            <a:off x="457200" y="1600200"/>
            <a:ext cx="5324475" cy="4530725"/>
          </a:xfrm>
        </p:spPr>
        <p:txBody>
          <a:bodyPr/>
          <a:lstStyle/>
          <a:p>
            <a:pPr eaLnBrk="1" hangingPunct="1"/>
            <a:r>
              <a:rPr lang="en-US" smtClean="0"/>
              <a:t>Crust</a:t>
            </a:r>
          </a:p>
          <a:p>
            <a:pPr lvl="1" eaLnBrk="1" hangingPunct="1"/>
            <a:r>
              <a:rPr lang="en-US" smtClean="0"/>
              <a:t>Continental crust</a:t>
            </a:r>
          </a:p>
          <a:p>
            <a:pPr lvl="2" eaLnBrk="1" hangingPunct="1"/>
            <a:r>
              <a:rPr lang="en-US" smtClean="0"/>
              <a:t>Average rock density about 2.7 g/cm3 </a:t>
            </a:r>
          </a:p>
          <a:p>
            <a:pPr lvl="2" eaLnBrk="1" hangingPunct="1"/>
            <a:r>
              <a:rPr lang="en-US" smtClean="0"/>
              <a:t>Composition = the felsic igneous rock granodiorite</a:t>
            </a:r>
          </a:p>
        </p:txBody>
      </p:sp>
      <p:pic>
        <p:nvPicPr>
          <p:cNvPr id="16389" name="Picture 4" descr="M02_20a"/>
          <p:cNvPicPr>
            <a:picLocks noChangeAspect="1" noChangeArrowheads="1"/>
          </p:cNvPicPr>
          <p:nvPr/>
        </p:nvPicPr>
        <p:blipFill>
          <a:blip r:embed="rId3"/>
          <a:srcRect b="3226"/>
          <a:stretch>
            <a:fillRect/>
          </a:stretch>
        </p:blipFill>
        <p:spPr bwMode="auto">
          <a:xfrm>
            <a:off x="5715000" y="1066800"/>
            <a:ext cx="3352800" cy="3109913"/>
          </a:xfrm>
          <a:prstGeom prst="rect">
            <a:avLst/>
          </a:prstGeom>
          <a:noFill/>
          <a:ln w="9525">
            <a:noFill/>
            <a:miter lim="800000"/>
            <a:headEnd/>
            <a:tailEnd/>
          </a:ln>
        </p:spPr>
      </p:pic>
      <p:pic>
        <p:nvPicPr>
          <p:cNvPr id="16390" name="Picture 5" descr="marsh"/>
          <p:cNvPicPr>
            <a:picLocks noChangeAspect="1" noChangeArrowheads="1"/>
          </p:cNvPicPr>
          <p:nvPr/>
        </p:nvPicPr>
        <p:blipFill>
          <a:blip r:embed="rId4"/>
          <a:srcRect/>
          <a:stretch>
            <a:fillRect/>
          </a:stretch>
        </p:blipFill>
        <p:spPr bwMode="auto">
          <a:xfrm>
            <a:off x="5702300" y="4333875"/>
            <a:ext cx="3260725" cy="1604963"/>
          </a:xfrm>
          <a:prstGeom prst="rect">
            <a:avLst/>
          </a:prstGeom>
          <a:noFill/>
          <a:ln w="9525">
            <a:noFill/>
            <a:miter lim="800000"/>
            <a:headEnd/>
            <a:tailEnd/>
          </a:ln>
        </p:spPr>
      </p:pic>
      <p:pic>
        <p:nvPicPr>
          <p:cNvPr id="16391" name="Picture 6" descr="fig1"/>
          <p:cNvPicPr>
            <a:picLocks noChangeAspect="1" noChangeArrowheads="1"/>
          </p:cNvPicPr>
          <p:nvPr/>
        </p:nvPicPr>
        <p:blipFill>
          <a:blip r:embed="rId5"/>
          <a:srcRect/>
          <a:stretch>
            <a:fillRect/>
          </a:stretch>
        </p:blipFill>
        <p:spPr bwMode="auto">
          <a:xfrm>
            <a:off x="2514600" y="4419600"/>
            <a:ext cx="2057400" cy="1716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8"/>
          <p:cNvPicPr>
            <a:picLocks noChangeAspect="1" noChangeArrowheads="1"/>
          </p:cNvPicPr>
          <p:nvPr/>
        </p:nvPicPr>
        <p:blipFill>
          <a:blip r:embed="rId3"/>
          <a:srcRect/>
          <a:stretch>
            <a:fillRect/>
          </a:stretch>
        </p:blipFill>
        <p:spPr bwMode="auto">
          <a:xfrm>
            <a:off x="1731963" y="2197100"/>
            <a:ext cx="5678487" cy="4533900"/>
          </a:xfrm>
          <a:prstGeom prst="rect">
            <a:avLst/>
          </a:prstGeom>
          <a:noFill/>
          <a:ln w="12700">
            <a:noFill/>
            <a:miter lim="800000"/>
            <a:headEnd/>
            <a:tailEnd/>
          </a:ln>
        </p:spPr>
      </p:pic>
      <p:sp>
        <p:nvSpPr>
          <p:cNvPr id="71683" name="Rectangle 9"/>
          <p:cNvSpPr>
            <a:spLocks noGrp="1" noChangeArrowheads="1"/>
          </p:cNvSpPr>
          <p:nvPr>
            <p:ph type="title"/>
          </p:nvPr>
        </p:nvSpPr>
        <p:spPr/>
        <p:txBody>
          <a:bodyPr/>
          <a:lstStyle/>
          <a:p>
            <a:r>
              <a:rPr lang="en-US" smtClean="0"/>
              <a:t>Subduction Features</a:t>
            </a:r>
          </a:p>
        </p:txBody>
      </p:sp>
      <p:sp>
        <p:nvSpPr>
          <p:cNvPr id="71684" name="Rectangle 10"/>
          <p:cNvSpPr>
            <a:spLocks noGrp="1" noChangeArrowheads="1"/>
          </p:cNvSpPr>
          <p:nvPr>
            <p:ph type="body" idx="1"/>
          </p:nvPr>
        </p:nvSpPr>
        <p:spPr>
          <a:xfrm>
            <a:off x="457200" y="1600200"/>
            <a:ext cx="8482013" cy="4530725"/>
          </a:xfrm>
        </p:spPr>
        <p:txBody>
          <a:bodyPr/>
          <a:lstStyle/>
          <a:p>
            <a:r>
              <a:rPr lang="en-US" sz="2800" smtClean="0"/>
              <a:t>Subduction is associated with unique features. </a:t>
            </a:r>
            <a:endParaRPr lang="en-US" sz="2400" smtClean="0"/>
          </a:p>
        </p:txBody>
      </p:sp>
      <p:sp>
        <p:nvSpPr>
          <p:cNvPr id="5" name="Slide Number Placeholder 4"/>
          <p:cNvSpPr>
            <a:spLocks noGrp="1"/>
          </p:cNvSpPr>
          <p:nvPr>
            <p:ph type="sldNum" sz="quarter" idx="12"/>
          </p:nvPr>
        </p:nvSpPr>
        <p:spPr/>
        <p:txBody>
          <a:bodyPr/>
          <a:lstStyle/>
          <a:p>
            <a:pPr>
              <a:defRPr/>
            </a:pPr>
            <a:fld id="{DD368A00-8921-4F1D-A1FB-FD9C35FBAE39}" type="slidenum">
              <a:rPr lang="en-US" altLang="en-US" smtClean="0"/>
              <a:pPr>
                <a:defRPr/>
              </a:pPr>
              <a:t>60</a:t>
            </a:fld>
            <a:r>
              <a:rPr lang="en-US" altLang="en-US" dirty="0" smtClean="0"/>
              <a:t> / 92</a:t>
            </a:r>
            <a:endParaRPr lang="en-US" alt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3"/>
          <p:cNvPicPr>
            <a:picLocks noChangeAspect="1" noChangeArrowheads="1"/>
          </p:cNvPicPr>
          <p:nvPr/>
        </p:nvPicPr>
        <p:blipFill>
          <a:blip r:embed="rId3"/>
          <a:srcRect/>
          <a:stretch>
            <a:fillRect/>
          </a:stretch>
        </p:blipFill>
        <p:spPr bwMode="auto">
          <a:xfrm>
            <a:off x="-14288" y="3633788"/>
            <a:ext cx="9144001" cy="3221037"/>
          </a:xfrm>
          <a:prstGeom prst="rect">
            <a:avLst/>
          </a:prstGeom>
          <a:noFill/>
          <a:ln w="12700">
            <a:noFill/>
            <a:miter lim="800000"/>
            <a:headEnd/>
            <a:tailEnd/>
          </a:ln>
        </p:spPr>
      </p:pic>
      <p:sp>
        <p:nvSpPr>
          <p:cNvPr id="72707" name="Rectangle 14"/>
          <p:cNvSpPr>
            <a:spLocks noGrp="1" noChangeArrowheads="1"/>
          </p:cNvSpPr>
          <p:nvPr>
            <p:ph type="title"/>
          </p:nvPr>
        </p:nvSpPr>
        <p:spPr/>
        <p:txBody>
          <a:bodyPr/>
          <a:lstStyle/>
          <a:p>
            <a:r>
              <a:rPr lang="en-US" smtClean="0"/>
              <a:t>Subduction</a:t>
            </a:r>
          </a:p>
        </p:txBody>
      </p:sp>
      <p:sp>
        <p:nvSpPr>
          <p:cNvPr id="72708" name="Rectangle 15"/>
          <p:cNvSpPr>
            <a:spLocks noGrp="1" noChangeArrowheads="1"/>
          </p:cNvSpPr>
          <p:nvPr>
            <p:ph type="body" idx="1"/>
          </p:nvPr>
        </p:nvSpPr>
        <p:spPr>
          <a:xfrm>
            <a:off x="457200" y="1600200"/>
            <a:ext cx="8686800" cy="4530725"/>
          </a:xfrm>
        </p:spPr>
        <p:txBody>
          <a:bodyPr/>
          <a:lstStyle/>
          <a:p>
            <a:r>
              <a:rPr lang="en-US" sz="2800" smtClean="0"/>
              <a:t>Accretionary prisms – Deformed sediment wedges.</a:t>
            </a:r>
          </a:p>
          <a:p>
            <a:pPr lvl="1"/>
            <a:r>
              <a:rPr lang="en-US" sz="2400" smtClean="0"/>
              <a:t>Sediments scraped off subducting plates are smeared and welded onto the overriding plates. </a:t>
            </a:r>
          </a:p>
          <a:p>
            <a:pPr lvl="1"/>
            <a:r>
              <a:rPr lang="en-US" sz="2400" smtClean="0"/>
              <a:t>These contorted sediments can be pushed above sea.</a:t>
            </a:r>
          </a:p>
          <a:p>
            <a:pPr lvl="2"/>
            <a:r>
              <a:rPr lang="en-US" sz="2000" smtClean="0"/>
              <a:t>Washington’s Olympic Peninsula &amp; Taiwan.</a:t>
            </a:r>
          </a:p>
          <a:p>
            <a:endParaRPr lang="en-US" sz="2800" smtClean="0"/>
          </a:p>
        </p:txBody>
      </p:sp>
      <p:pic>
        <p:nvPicPr>
          <p:cNvPr id="72709" name="Picture 16"/>
          <p:cNvPicPr>
            <a:picLocks noChangeAspect="1" noChangeArrowheads="1"/>
          </p:cNvPicPr>
          <p:nvPr/>
        </p:nvPicPr>
        <p:blipFill>
          <a:blip r:embed="rId4"/>
          <a:srcRect/>
          <a:stretch>
            <a:fillRect/>
          </a:stretch>
        </p:blipFill>
        <p:spPr bwMode="auto">
          <a:xfrm>
            <a:off x="7239000" y="4114800"/>
            <a:ext cx="1647825" cy="1257300"/>
          </a:xfrm>
          <a:prstGeom prst="rect">
            <a:avLst/>
          </a:prstGeom>
          <a:noFill/>
          <a:ln w="12700">
            <a:solidFill>
              <a:schemeClr val="tx1"/>
            </a:solidFill>
            <a:miter lim="800000"/>
            <a:headEnd/>
            <a:tailEnd/>
          </a:ln>
        </p:spPr>
      </p:pic>
      <p:sp>
        <p:nvSpPr>
          <p:cNvPr id="6" name="Slide Number Placeholder 5"/>
          <p:cNvSpPr>
            <a:spLocks noGrp="1"/>
          </p:cNvSpPr>
          <p:nvPr>
            <p:ph type="sldNum" sz="quarter" idx="12"/>
          </p:nvPr>
        </p:nvSpPr>
        <p:spPr/>
        <p:txBody>
          <a:bodyPr/>
          <a:lstStyle/>
          <a:p>
            <a:pPr>
              <a:defRPr/>
            </a:pPr>
            <a:fld id="{E253950C-20A4-40E2-82FD-017981E88C58}" type="slidenum">
              <a:rPr lang="en-US" altLang="en-US" smtClean="0"/>
              <a:pPr>
                <a:defRPr/>
              </a:pPr>
              <a:t>61</a:t>
            </a:fld>
            <a:r>
              <a:rPr lang="en-US" altLang="en-US" dirty="0" smtClean="0"/>
              <a:t> / 92</a:t>
            </a:r>
            <a:endParaRPr lang="en-US" alt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14"/>
          <p:cNvPicPr>
            <a:picLocks noChangeAspect="1" noChangeArrowheads="1"/>
          </p:cNvPicPr>
          <p:nvPr/>
        </p:nvPicPr>
        <p:blipFill>
          <a:blip r:embed="rId3"/>
          <a:srcRect/>
          <a:stretch>
            <a:fillRect/>
          </a:stretch>
        </p:blipFill>
        <p:spPr bwMode="auto">
          <a:xfrm>
            <a:off x="6019800" y="4070350"/>
            <a:ext cx="3028950" cy="2705100"/>
          </a:xfrm>
          <a:prstGeom prst="rect">
            <a:avLst/>
          </a:prstGeom>
          <a:noFill/>
          <a:ln w="12700">
            <a:solidFill>
              <a:schemeClr val="tx1"/>
            </a:solidFill>
            <a:miter lim="800000"/>
            <a:headEnd/>
            <a:tailEnd/>
          </a:ln>
        </p:spPr>
      </p:pic>
      <p:sp>
        <p:nvSpPr>
          <p:cNvPr id="73731" name="Rectangle 12"/>
          <p:cNvSpPr>
            <a:spLocks noGrp="1" noChangeArrowheads="1"/>
          </p:cNvSpPr>
          <p:nvPr>
            <p:ph type="title"/>
          </p:nvPr>
        </p:nvSpPr>
        <p:spPr/>
        <p:txBody>
          <a:bodyPr/>
          <a:lstStyle/>
          <a:p>
            <a:r>
              <a:rPr lang="en-US" smtClean="0"/>
              <a:t>Subduction</a:t>
            </a:r>
          </a:p>
        </p:txBody>
      </p:sp>
      <p:sp>
        <p:nvSpPr>
          <p:cNvPr id="73732" name="Rectangle 13"/>
          <p:cNvSpPr>
            <a:spLocks noGrp="1" noChangeArrowheads="1"/>
          </p:cNvSpPr>
          <p:nvPr>
            <p:ph type="body" idx="1"/>
          </p:nvPr>
        </p:nvSpPr>
        <p:spPr>
          <a:xfrm>
            <a:off x="457200" y="1600200"/>
            <a:ext cx="8686800" cy="4530725"/>
          </a:xfrm>
        </p:spPr>
        <p:txBody>
          <a:bodyPr/>
          <a:lstStyle/>
          <a:p>
            <a:r>
              <a:rPr lang="en-US" sz="2800" smtClean="0"/>
              <a:t>Volcanic arc – Volcanic belt on an overriding plate. </a:t>
            </a:r>
          </a:p>
          <a:p>
            <a:pPr lvl="1"/>
            <a:r>
              <a:rPr lang="en-US" sz="2400" smtClean="0"/>
              <a:t>The descending plate partially melts at ~ 150 km depth.</a:t>
            </a:r>
          </a:p>
          <a:p>
            <a:pPr lvl="1"/>
            <a:r>
              <a:rPr lang="en-US" sz="2400" smtClean="0"/>
              <a:t>Magmas burn upward, fueling volcanic eruptions.  </a:t>
            </a:r>
          </a:p>
          <a:p>
            <a:pPr lvl="1"/>
            <a:r>
              <a:rPr lang="en-US" sz="2400" smtClean="0"/>
              <a:t>A curved Earth dictates that volcanic belts are curved.  </a:t>
            </a:r>
          </a:p>
          <a:p>
            <a:r>
              <a:rPr lang="en-US" sz="2800" smtClean="0"/>
              <a:t>Arc type depends on overriding plate.</a:t>
            </a:r>
          </a:p>
          <a:p>
            <a:pPr lvl="1"/>
            <a:r>
              <a:rPr lang="en-US" sz="2400" smtClean="0"/>
              <a:t>Continental crust – Continental arc.</a:t>
            </a:r>
          </a:p>
          <a:p>
            <a:pPr lvl="1"/>
            <a:r>
              <a:rPr lang="en-US" sz="2400" smtClean="0"/>
              <a:t>Oceanic – Island arc. </a:t>
            </a:r>
          </a:p>
        </p:txBody>
      </p:sp>
      <p:sp>
        <p:nvSpPr>
          <p:cNvPr id="5" name="Slide Number Placeholder 4"/>
          <p:cNvSpPr>
            <a:spLocks noGrp="1"/>
          </p:cNvSpPr>
          <p:nvPr>
            <p:ph type="sldNum" sz="quarter" idx="12"/>
          </p:nvPr>
        </p:nvSpPr>
        <p:spPr/>
        <p:txBody>
          <a:bodyPr/>
          <a:lstStyle/>
          <a:p>
            <a:pPr>
              <a:defRPr/>
            </a:pPr>
            <a:fld id="{5277676B-D556-4E51-BFAA-0DE08DD28AEE}" type="slidenum">
              <a:rPr lang="en-US" altLang="en-US" smtClean="0"/>
              <a:pPr>
                <a:defRPr/>
              </a:pPr>
              <a:t>62</a:t>
            </a:fld>
            <a:r>
              <a:rPr lang="en-US" altLang="en-US" dirty="0" smtClean="0"/>
              <a:t> / 92</a:t>
            </a:r>
            <a:endParaRPr lang="en-US" alt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pPr>
              <a:defRPr/>
            </a:pPr>
            <a:fld id="{40D14EFE-66F9-4D3A-B552-BE1E232CE30F}" type="slidenum">
              <a:rPr lang="en-US" altLang="en-US"/>
              <a:pPr>
                <a:defRPr/>
              </a:pPr>
              <a:t>63</a:t>
            </a:fld>
            <a:r>
              <a:rPr lang="en-US" altLang="en-US" dirty="0"/>
              <a:t> / </a:t>
            </a:r>
            <a:r>
              <a:rPr lang="en-US" altLang="en-US" dirty="0" smtClean="0"/>
              <a:t>92</a:t>
            </a:r>
            <a:endParaRPr lang="en-US" altLang="en-US" dirty="0"/>
          </a:p>
        </p:txBody>
      </p:sp>
      <p:sp>
        <p:nvSpPr>
          <p:cNvPr id="74755" name="Rectangle 2"/>
          <p:cNvSpPr>
            <a:spLocks noGrp="1" noChangeArrowheads="1"/>
          </p:cNvSpPr>
          <p:nvPr>
            <p:ph type="title"/>
          </p:nvPr>
        </p:nvSpPr>
        <p:spPr>
          <a:xfrm>
            <a:off x="685800" y="228600"/>
            <a:ext cx="7772400" cy="1143000"/>
          </a:xfrm>
        </p:spPr>
        <p:txBody>
          <a:bodyPr/>
          <a:lstStyle/>
          <a:p>
            <a:pPr eaLnBrk="1" hangingPunct="1"/>
            <a:r>
              <a:rPr lang="en-US" smtClean="0"/>
              <a:t>Ocean-Continent Convergence</a:t>
            </a:r>
          </a:p>
        </p:txBody>
      </p:sp>
      <p:pic>
        <p:nvPicPr>
          <p:cNvPr id="74756" name="Picture 3" descr="FG07_12A"/>
          <p:cNvPicPr>
            <a:picLocks noChangeAspect="1" noChangeArrowheads="1"/>
          </p:cNvPicPr>
          <p:nvPr/>
        </p:nvPicPr>
        <p:blipFill>
          <a:blip r:embed="rId3"/>
          <a:srcRect/>
          <a:stretch>
            <a:fillRect/>
          </a:stretch>
        </p:blipFill>
        <p:spPr bwMode="auto">
          <a:xfrm>
            <a:off x="0" y="1336675"/>
            <a:ext cx="9144000" cy="5521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pPr>
              <a:defRPr/>
            </a:pPr>
            <a:fld id="{39128064-B7F4-4463-8516-6C1E1FCC3715}" type="slidenum">
              <a:rPr lang="en-US" altLang="en-US"/>
              <a:pPr>
                <a:defRPr/>
              </a:pPr>
              <a:t>64</a:t>
            </a:fld>
            <a:r>
              <a:rPr lang="en-US" altLang="en-US" dirty="0"/>
              <a:t> / </a:t>
            </a:r>
            <a:r>
              <a:rPr lang="en-US" altLang="en-US" dirty="0" smtClean="0"/>
              <a:t>92</a:t>
            </a:r>
            <a:endParaRPr lang="en-US" altLang="en-US" dirty="0"/>
          </a:p>
        </p:txBody>
      </p:sp>
      <p:sp>
        <p:nvSpPr>
          <p:cNvPr id="75779" name="Rectangle 2"/>
          <p:cNvSpPr>
            <a:spLocks noGrp="1" noChangeArrowheads="1"/>
          </p:cNvSpPr>
          <p:nvPr>
            <p:ph type="title"/>
          </p:nvPr>
        </p:nvSpPr>
        <p:spPr>
          <a:xfrm>
            <a:off x="381000" y="228600"/>
            <a:ext cx="8382000" cy="1143000"/>
          </a:xfrm>
        </p:spPr>
        <p:txBody>
          <a:bodyPr/>
          <a:lstStyle/>
          <a:p>
            <a:pPr eaLnBrk="1" hangingPunct="1"/>
            <a:r>
              <a:rPr lang="en-US" smtClean="0"/>
              <a:t>Cascade Mountains, Pacific NW</a:t>
            </a:r>
          </a:p>
        </p:txBody>
      </p:sp>
      <p:pic>
        <p:nvPicPr>
          <p:cNvPr id="75780" name="Picture 3" descr="FG02_24A"/>
          <p:cNvPicPr>
            <a:picLocks noChangeAspect="1" noChangeArrowheads="1"/>
          </p:cNvPicPr>
          <p:nvPr/>
        </p:nvPicPr>
        <p:blipFill>
          <a:blip r:embed="rId3"/>
          <a:srcRect l="19000" r="17999"/>
          <a:stretch>
            <a:fillRect/>
          </a:stretch>
        </p:blipFill>
        <p:spPr bwMode="auto">
          <a:xfrm>
            <a:off x="677863" y="1600200"/>
            <a:ext cx="4656137" cy="4927600"/>
          </a:xfrm>
          <a:prstGeom prst="rect">
            <a:avLst/>
          </a:prstGeom>
          <a:noFill/>
          <a:ln w="9525">
            <a:noFill/>
            <a:miter lim="800000"/>
            <a:headEnd/>
            <a:tailEnd/>
          </a:ln>
        </p:spPr>
      </p:pic>
      <p:pic>
        <p:nvPicPr>
          <p:cNvPr id="75781" name="Picture 4" descr="FG02_24C"/>
          <p:cNvPicPr>
            <a:picLocks noChangeAspect="1" noChangeArrowheads="1"/>
          </p:cNvPicPr>
          <p:nvPr/>
        </p:nvPicPr>
        <p:blipFill>
          <a:blip r:embed="rId4"/>
          <a:srcRect l="27000" r="30000"/>
          <a:stretch>
            <a:fillRect/>
          </a:stretch>
        </p:blipFill>
        <p:spPr bwMode="auto">
          <a:xfrm>
            <a:off x="5432425" y="1600200"/>
            <a:ext cx="3178175" cy="492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pPr>
              <a:defRPr/>
            </a:pPr>
            <a:fld id="{5C05BACF-A2DD-4E7A-8A13-9B2CEEA58E6D}" type="slidenum">
              <a:rPr lang="en-US" altLang="en-US"/>
              <a:pPr>
                <a:defRPr/>
              </a:pPr>
              <a:t>65</a:t>
            </a:fld>
            <a:r>
              <a:rPr lang="en-US" altLang="en-US" dirty="0"/>
              <a:t> / </a:t>
            </a:r>
            <a:r>
              <a:rPr lang="en-US" altLang="en-US" dirty="0" smtClean="0"/>
              <a:t>92</a:t>
            </a:r>
            <a:endParaRPr lang="en-US" altLang="en-US" dirty="0"/>
          </a:p>
        </p:txBody>
      </p:sp>
      <p:sp>
        <p:nvSpPr>
          <p:cNvPr id="76803" name="Rectangle 2"/>
          <p:cNvSpPr>
            <a:spLocks noGrp="1" noChangeArrowheads="1"/>
          </p:cNvSpPr>
          <p:nvPr>
            <p:ph type="title"/>
          </p:nvPr>
        </p:nvSpPr>
        <p:spPr>
          <a:xfrm>
            <a:off x="685800" y="228600"/>
            <a:ext cx="7772400" cy="1143000"/>
          </a:xfrm>
        </p:spPr>
        <p:txBody>
          <a:bodyPr/>
          <a:lstStyle/>
          <a:p>
            <a:pPr eaLnBrk="1" hangingPunct="1"/>
            <a:r>
              <a:rPr lang="en-US" smtClean="0"/>
              <a:t>Ocean-Ocean Convergence</a:t>
            </a:r>
          </a:p>
        </p:txBody>
      </p:sp>
      <p:pic>
        <p:nvPicPr>
          <p:cNvPr id="76804" name="Picture 3" descr="FG07_12B"/>
          <p:cNvPicPr>
            <a:picLocks noChangeAspect="1" noChangeArrowheads="1"/>
          </p:cNvPicPr>
          <p:nvPr/>
        </p:nvPicPr>
        <p:blipFill>
          <a:blip r:embed="rId3"/>
          <a:srcRect/>
          <a:stretch>
            <a:fillRect/>
          </a:stretch>
        </p:blipFill>
        <p:spPr bwMode="auto">
          <a:xfrm>
            <a:off x="0" y="2219325"/>
            <a:ext cx="9144000" cy="4638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8"/>
          <p:cNvPicPr>
            <a:picLocks noChangeAspect="1" noChangeArrowheads="1"/>
          </p:cNvPicPr>
          <p:nvPr/>
        </p:nvPicPr>
        <p:blipFill>
          <a:blip r:embed="rId3"/>
          <a:srcRect/>
          <a:stretch>
            <a:fillRect/>
          </a:stretch>
        </p:blipFill>
        <p:spPr bwMode="auto">
          <a:xfrm>
            <a:off x="1460500" y="3524250"/>
            <a:ext cx="6207125" cy="3313113"/>
          </a:xfrm>
          <a:prstGeom prst="rect">
            <a:avLst/>
          </a:prstGeom>
          <a:noFill/>
          <a:ln w="12700">
            <a:noFill/>
            <a:miter lim="800000"/>
            <a:headEnd/>
            <a:tailEnd/>
          </a:ln>
        </p:spPr>
      </p:pic>
      <p:sp>
        <p:nvSpPr>
          <p:cNvPr id="77827" name="Rectangle 11"/>
          <p:cNvSpPr>
            <a:spLocks noGrp="1" noChangeArrowheads="1"/>
          </p:cNvSpPr>
          <p:nvPr>
            <p:ph type="title"/>
          </p:nvPr>
        </p:nvSpPr>
        <p:spPr/>
        <p:txBody>
          <a:bodyPr/>
          <a:lstStyle/>
          <a:p>
            <a:r>
              <a:rPr lang="en-US" smtClean="0"/>
              <a:t>Subduction</a:t>
            </a:r>
          </a:p>
        </p:txBody>
      </p:sp>
      <p:sp>
        <p:nvSpPr>
          <p:cNvPr id="77828" name="Rectangle 12"/>
          <p:cNvSpPr>
            <a:spLocks noGrp="1" noChangeArrowheads="1"/>
          </p:cNvSpPr>
          <p:nvPr>
            <p:ph type="body" idx="1"/>
          </p:nvPr>
        </p:nvSpPr>
        <p:spPr>
          <a:xfrm>
            <a:off x="457200" y="1600200"/>
            <a:ext cx="8686800" cy="4530725"/>
          </a:xfrm>
        </p:spPr>
        <p:txBody>
          <a:bodyPr/>
          <a:lstStyle/>
          <a:p>
            <a:r>
              <a:rPr lang="en-US" sz="2800" smtClean="0"/>
              <a:t>Back arc basin – A marginal sea behind an arc.</a:t>
            </a:r>
          </a:p>
          <a:p>
            <a:pPr lvl="1"/>
            <a:r>
              <a:rPr lang="en-US" sz="2400" smtClean="0"/>
              <a:t>Forms between an island arc and a continent.</a:t>
            </a:r>
          </a:p>
          <a:p>
            <a:pPr lvl="1"/>
            <a:r>
              <a:rPr lang="en-US" sz="2400" smtClean="0"/>
              <a:t>Offshore subduction traps a piece of oceanic crust, or…</a:t>
            </a:r>
          </a:p>
          <a:p>
            <a:pPr lvl="1"/>
            <a:r>
              <a:rPr lang="en-US" sz="2400" smtClean="0"/>
              <a:t>Stretching creates a new spreading ridge.</a:t>
            </a:r>
          </a:p>
          <a:p>
            <a:pPr lvl="1"/>
            <a:endParaRPr lang="en-US" sz="2400" smtClean="0"/>
          </a:p>
        </p:txBody>
      </p:sp>
      <p:sp>
        <p:nvSpPr>
          <p:cNvPr id="5" name="Slide Number Placeholder 4"/>
          <p:cNvSpPr>
            <a:spLocks noGrp="1"/>
          </p:cNvSpPr>
          <p:nvPr>
            <p:ph type="sldNum" sz="quarter" idx="12"/>
          </p:nvPr>
        </p:nvSpPr>
        <p:spPr/>
        <p:txBody>
          <a:bodyPr/>
          <a:lstStyle/>
          <a:p>
            <a:pPr>
              <a:defRPr/>
            </a:pPr>
            <a:fld id="{556C7B88-F356-4026-90C2-D02D23ED04D9}" type="slidenum">
              <a:rPr lang="en-US" altLang="en-US" smtClean="0"/>
              <a:pPr>
                <a:defRPr/>
              </a:pPr>
              <a:t>66</a:t>
            </a:fld>
            <a:r>
              <a:rPr lang="en-US" altLang="en-US" dirty="0" smtClean="0"/>
              <a:t> / 92</a:t>
            </a:r>
            <a:endParaRPr lang="en-US" alt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D106DA3F-16F9-4445-9931-3A567BA06090}" type="slidenum">
              <a:rPr lang="en-US" altLang="en-US"/>
              <a:pPr>
                <a:defRPr/>
              </a:pPr>
              <a:t>67</a:t>
            </a:fld>
            <a:r>
              <a:rPr lang="en-US" altLang="en-US" dirty="0"/>
              <a:t> / </a:t>
            </a:r>
            <a:r>
              <a:rPr lang="en-US" altLang="en-US" dirty="0" smtClean="0"/>
              <a:t>92</a:t>
            </a:r>
            <a:endParaRPr lang="en-US" altLang="en-US" dirty="0"/>
          </a:p>
        </p:txBody>
      </p:sp>
      <p:sp>
        <p:nvSpPr>
          <p:cNvPr id="1028" name="Rectangle 2"/>
          <p:cNvSpPr>
            <a:spLocks noGrp="1" noChangeArrowheads="1"/>
          </p:cNvSpPr>
          <p:nvPr>
            <p:ph type="title"/>
          </p:nvPr>
        </p:nvSpPr>
        <p:spPr>
          <a:xfrm>
            <a:off x="685800" y="2286000"/>
            <a:ext cx="7772400" cy="1143000"/>
          </a:xfrm>
        </p:spPr>
        <p:txBody>
          <a:bodyPr/>
          <a:lstStyle/>
          <a:p>
            <a:pPr eaLnBrk="1" hangingPunct="1"/>
            <a:r>
              <a:rPr lang="en-US" sz="2100" smtClean="0">
                <a:latin typeface="Arial" pitchFamily="34" charset="0"/>
                <a:hlinkClick r:id="rId4" action="ppaction://hlinkfile"/>
              </a:rPr>
              <a:t>Tectonic Settings and Volcanic Activity</a:t>
            </a:r>
            <a:endParaRPr lang="en-US" smtClean="0">
              <a:latin typeface="ArialMT"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7"/>
          <p:cNvPicPr>
            <a:picLocks noChangeAspect="1" noChangeArrowheads="1"/>
          </p:cNvPicPr>
          <p:nvPr/>
        </p:nvPicPr>
        <p:blipFill>
          <a:blip r:embed="rId3"/>
          <a:srcRect/>
          <a:stretch>
            <a:fillRect/>
          </a:stretch>
        </p:blipFill>
        <p:spPr bwMode="auto">
          <a:xfrm>
            <a:off x="190500" y="3425825"/>
            <a:ext cx="4411663" cy="3176588"/>
          </a:xfrm>
          <a:prstGeom prst="rect">
            <a:avLst/>
          </a:prstGeom>
          <a:noFill/>
          <a:ln w="12700">
            <a:noFill/>
            <a:miter lim="800000"/>
            <a:headEnd/>
            <a:tailEnd/>
          </a:ln>
        </p:spPr>
      </p:pic>
      <p:pic>
        <p:nvPicPr>
          <p:cNvPr id="78851" name="Picture 8"/>
          <p:cNvPicPr>
            <a:picLocks noChangeAspect="1" noChangeArrowheads="1"/>
          </p:cNvPicPr>
          <p:nvPr/>
        </p:nvPicPr>
        <p:blipFill>
          <a:blip r:embed="rId4"/>
          <a:srcRect/>
          <a:stretch>
            <a:fillRect/>
          </a:stretch>
        </p:blipFill>
        <p:spPr bwMode="auto">
          <a:xfrm>
            <a:off x="4822825" y="3417888"/>
            <a:ext cx="4122738" cy="3181350"/>
          </a:xfrm>
          <a:prstGeom prst="rect">
            <a:avLst/>
          </a:prstGeom>
          <a:noFill/>
          <a:ln w="12700">
            <a:noFill/>
            <a:miter lim="800000"/>
            <a:headEnd/>
            <a:tailEnd/>
          </a:ln>
        </p:spPr>
      </p:pic>
      <p:sp>
        <p:nvSpPr>
          <p:cNvPr id="78852" name="Rectangle 9"/>
          <p:cNvSpPr>
            <a:spLocks noGrp="1" noChangeArrowheads="1"/>
          </p:cNvSpPr>
          <p:nvPr>
            <p:ph type="title"/>
          </p:nvPr>
        </p:nvSpPr>
        <p:spPr/>
        <p:txBody>
          <a:bodyPr/>
          <a:lstStyle/>
          <a:p>
            <a:r>
              <a:rPr lang="en-US" smtClean="0"/>
              <a:t>Plate Collision</a:t>
            </a:r>
          </a:p>
        </p:txBody>
      </p:sp>
      <p:sp>
        <p:nvSpPr>
          <p:cNvPr id="78853" name="Rectangle 10"/>
          <p:cNvSpPr>
            <a:spLocks noGrp="1" noChangeArrowheads="1"/>
          </p:cNvSpPr>
          <p:nvPr>
            <p:ph type="body" idx="1"/>
          </p:nvPr>
        </p:nvSpPr>
        <p:spPr/>
        <p:txBody>
          <a:bodyPr/>
          <a:lstStyle/>
          <a:p>
            <a:r>
              <a:rPr lang="en-US" sz="2800" smtClean="0"/>
              <a:t>Subduction consumes ocean basins.</a:t>
            </a:r>
          </a:p>
          <a:p>
            <a:r>
              <a:rPr lang="en-US" sz="2800" smtClean="0"/>
              <a:t>Ocean closure ends in continental collision.</a:t>
            </a:r>
          </a:p>
          <a:p>
            <a:pPr lvl="1"/>
            <a:r>
              <a:rPr lang="en-US" sz="2000" smtClean="0"/>
              <a:t>Buoyant continental crust will not subduct.</a:t>
            </a:r>
          </a:p>
          <a:p>
            <a:pPr lvl="1"/>
            <a:r>
              <a:rPr lang="en-US" sz="2000" smtClean="0"/>
              <a:t>Subduction ends; mountains are smashed upward.</a:t>
            </a:r>
          </a:p>
        </p:txBody>
      </p:sp>
      <p:sp>
        <p:nvSpPr>
          <p:cNvPr id="6" name="Slide Number Placeholder 5"/>
          <p:cNvSpPr>
            <a:spLocks noGrp="1"/>
          </p:cNvSpPr>
          <p:nvPr>
            <p:ph type="sldNum" sz="quarter" idx="12"/>
          </p:nvPr>
        </p:nvSpPr>
        <p:spPr/>
        <p:txBody>
          <a:bodyPr/>
          <a:lstStyle/>
          <a:p>
            <a:pPr>
              <a:defRPr/>
            </a:pPr>
            <a:fld id="{B38A3BC2-9DEB-43B6-BE41-DCE90DBEC05E}" type="slidenum">
              <a:rPr lang="en-US" altLang="en-US" smtClean="0"/>
              <a:pPr>
                <a:defRPr/>
              </a:pPr>
              <a:t>68</a:t>
            </a:fld>
            <a:r>
              <a:rPr lang="en-US" altLang="en-US" dirty="0" smtClean="0"/>
              <a:t> / 92</a:t>
            </a:r>
            <a:endParaRPr lang="en-US" alt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3"/>
          <p:cNvSpPr>
            <a:spLocks noGrp="1" noChangeArrowheads="1"/>
          </p:cNvSpPr>
          <p:nvPr>
            <p:ph type="title"/>
          </p:nvPr>
        </p:nvSpPr>
        <p:spPr/>
        <p:txBody>
          <a:bodyPr/>
          <a:lstStyle/>
          <a:p>
            <a:r>
              <a:rPr lang="en-US" smtClean="0"/>
              <a:t>Plate Collision</a:t>
            </a:r>
          </a:p>
        </p:txBody>
      </p:sp>
      <p:sp>
        <p:nvSpPr>
          <p:cNvPr id="79875" name="Rectangle 14"/>
          <p:cNvSpPr>
            <a:spLocks noGrp="1" noChangeArrowheads="1"/>
          </p:cNvSpPr>
          <p:nvPr>
            <p:ph type="body" idx="1"/>
          </p:nvPr>
        </p:nvSpPr>
        <p:spPr/>
        <p:txBody>
          <a:bodyPr/>
          <a:lstStyle/>
          <a:p>
            <a:r>
              <a:rPr lang="en-US" sz="2800" smtClean="0"/>
              <a:t> Plate tectonic collision may involve…</a:t>
            </a:r>
          </a:p>
          <a:p>
            <a:pPr lvl="1"/>
            <a:r>
              <a:rPr lang="en-US" sz="2400" smtClean="0"/>
              <a:t>Two continents.</a:t>
            </a:r>
          </a:p>
          <a:p>
            <a:pPr lvl="1"/>
            <a:r>
              <a:rPr lang="en-US" sz="2400" smtClean="0"/>
              <a:t>A continent and an island arc.</a:t>
            </a:r>
          </a:p>
          <a:p>
            <a:r>
              <a:rPr lang="en-US" sz="2800" smtClean="0"/>
              <a:t>Collision “sutures” the convergent plate boundary.</a:t>
            </a:r>
          </a:p>
        </p:txBody>
      </p:sp>
      <p:pic>
        <p:nvPicPr>
          <p:cNvPr id="79876" name="Picture 1029" descr="npo00020e"/>
          <p:cNvPicPr>
            <a:picLocks noChangeAspect="1" noChangeArrowheads="1"/>
          </p:cNvPicPr>
          <p:nvPr/>
        </p:nvPicPr>
        <p:blipFill>
          <a:blip r:embed="rId3"/>
          <a:srcRect/>
          <a:stretch>
            <a:fillRect/>
          </a:stretch>
        </p:blipFill>
        <p:spPr bwMode="auto">
          <a:xfrm>
            <a:off x="304800" y="3124200"/>
            <a:ext cx="4114800" cy="3438525"/>
          </a:xfrm>
          <a:prstGeom prst="rect">
            <a:avLst/>
          </a:prstGeom>
          <a:noFill/>
          <a:ln w="9525" algn="ctr">
            <a:solidFill>
              <a:schemeClr val="tx1"/>
            </a:solidFill>
            <a:miter lim="800000"/>
            <a:headEnd/>
            <a:tailEnd/>
          </a:ln>
        </p:spPr>
      </p:pic>
      <p:pic>
        <p:nvPicPr>
          <p:cNvPr id="79877" name="Picture 10"/>
          <p:cNvPicPr>
            <a:picLocks noChangeAspect="1" noChangeArrowheads="1"/>
          </p:cNvPicPr>
          <p:nvPr/>
        </p:nvPicPr>
        <p:blipFill>
          <a:blip r:embed="rId4"/>
          <a:srcRect/>
          <a:stretch>
            <a:fillRect/>
          </a:stretch>
        </p:blipFill>
        <p:spPr bwMode="auto">
          <a:xfrm>
            <a:off x="304800" y="3025775"/>
            <a:ext cx="5029200" cy="3586163"/>
          </a:xfrm>
          <a:prstGeom prst="rect">
            <a:avLst/>
          </a:prstGeom>
          <a:noFill/>
          <a:ln w="12700">
            <a:noFill/>
            <a:miter lim="800000"/>
            <a:headEnd/>
            <a:tailEnd/>
          </a:ln>
        </p:spPr>
      </p:pic>
      <p:pic>
        <p:nvPicPr>
          <p:cNvPr id="79878" name="Picture 11"/>
          <p:cNvPicPr>
            <a:picLocks noChangeAspect="1" noChangeArrowheads="1"/>
          </p:cNvPicPr>
          <p:nvPr/>
        </p:nvPicPr>
        <p:blipFill>
          <a:blip r:embed="rId5"/>
          <a:srcRect/>
          <a:stretch>
            <a:fillRect/>
          </a:stretch>
        </p:blipFill>
        <p:spPr bwMode="auto">
          <a:xfrm>
            <a:off x="4378325" y="3065463"/>
            <a:ext cx="4522788" cy="3516312"/>
          </a:xfrm>
          <a:prstGeom prst="rect">
            <a:avLst/>
          </a:prstGeom>
          <a:noFill/>
          <a:ln w="12700">
            <a:solidFill>
              <a:schemeClr val="tx1"/>
            </a:solidFill>
            <a:miter lim="800000"/>
            <a:headEnd/>
            <a:tailEnd/>
          </a:ln>
        </p:spPr>
      </p:pic>
      <p:sp>
        <p:nvSpPr>
          <p:cNvPr id="7" name="Slide Number Placeholder 6"/>
          <p:cNvSpPr>
            <a:spLocks noGrp="1"/>
          </p:cNvSpPr>
          <p:nvPr>
            <p:ph type="sldNum" sz="quarter" idx="12"/>
          </p:nvPr>
        </p:nvSpPr>
        <p:spPr/>
        <p:txBody>
          <a:bodyPr/>
          <a:lstStyle/>
          <a:p>
            <a:pPr>
              <a:defRPr/>
            </a:pPr>
            <a:fld id="{23DD48D3-FDA4-40B9-B1FE-E49164EE227A}" type="slidenum">
              <a:rPr lang="en-US" altLang="en-US" smtClean="0"/>
              <a:pPr>
                <a:defRPr/>
              </a:pPr>
              <a:t>69</a:t>
            </a:fld>
            <a:r>
              <a:rPr lang="en-US" altLang="en-US" dirty="0" smtClean="0"/>
              <a:t> / 92</a:t>
            </a:r>
            <a:endParaRPr lang="en-US" alt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pPr>
              <a:defRPr/>
            </a:pPr>
            <a:fld id="{C2DF15A8-11E1-479F-BDFE-7EECE6D93FC6}" type="slidenum">
              <a:rPr lang="en-US" altLang="en-US"/>
              <a:pPr>
                <a:defRPr/>
              </a:pPr>
              <a:t>7</a:t>
            </a:fld>
            <a:r>
              <a:rPr lang="en-US" altLang="en-US" dirty="0"/>
              <a:t> / </a:t>
            </a:r>
            <a:r>
              <a:rPr lang="en-US" altLang="en-US" dirty="0" smtClean="0"/>
              <a:t>92</a:t>
            </a:r>
            <a:endParaRPr lang="en-US" altLang="en-US" dirty="0"/>
          </a:p>
        </p:txBody>
      </p:sp>
      <p:sp>
        <p:nvSpPr>
          <p:cNvPr id="17411" name="Rectangle 2"/>
          <p:cNvSpPr>
            <a:spLocks noGrp="1" noChangeArrowheads="1"/>
          </p:cNvSpPr>
          <p:nvPr>
            <p:ph type="title"/>
          </p:nvPr>
        </p:nvSpPr>
        <p:spPr/>
        <p:txBody>
          <a:bodyPr/>
          <a:lstStyle/>
          <a:p>
            <a:pPr eaLnBrk="1" hangingPunct="1"/>
            <a:r>
              <a:rPr lang="en-US" smtClean="0"/>
              <a:t>Structure of the Earth</a:t>
            </a:r>
          </a:p>
        </p:txBody>
      </p:sp>
      <p:sp>
        <p:nvSpPr>
          <p:cNvPr id="17412" name="Rectangle 3"/>
          <p:cNvSpPr>
            <a:spLocks noGrp="1" noChangeArrowheads="1"/>
          </p:cNvSpPr>
          <p:nvPr>
            <p:ph type="body" idx="1"/>
          </p:nvPr>
        </p:nvSpPr>
        <p:spPr>
          <a:xfrm>
            <a:off x="457200" y="1600200"/>
            <a:ext cx="5245100" cy="4530725"/>
          </a:xfrm>
        </p:spPr>
        <p:txBody>
          <a:bodyPr/>
          <a:lstStyle/>
          <a:p>
            <a:pPr eaLnBrk="1" hangingPunct="1"/>
            <a:r>
              <a:rPr lang="en-US" smtClean="0"/>
              <a:t>Crust</a:t>
            </a:r>
          </a:p>
          <a:p>
            <a:pPr lvl="1" eaLnBrk="1" hangingPunct="1"/>
            <a:r>
              <a:rPr lang="en-US" smtClean="0"/>
              <a:t>Oceanic crust</a:t>
            </a:r>
          </a:p>
          <a:p>
            <a:pPr lvl="2" eaLnBrk="1" hangingPunct="1"/>
            <a:r>
              <a:rPr lang="en-US" smtClean="0"/>
              <a:t>Density about 3.0 g/cm3 </a:t>
            </a:r>
          </a:p>
          <a:p>
            <a:pPr lvl="2" eaLnBrk="1" hangingPunct="1"/>
            <a:r>
              <a:rPr lang="en-US" smtClean="0"/>
              <a:t>Composed mainly of the igneous rock basalt</a:t>
            </a:r>
          </a:p>
        </p:txBody>
      </p:sp>
      <p:pic>
        <p:nvPicPr>
          <p:cNvPr id="17413" name="Picture 4" descr="M02_20b"/>
          <p:cNvPicPr>
            <a:picLocks noChangeAspect="1" noChangeArrowheads="1"/>
          </p:cNvPicPr>
          <p:nvPr/>
        </p:nvPicPr>
        <p:blipFill>
          <a:blip r:embed="rId3"/>
          <a:srcRect b="3226"/>
          <a:stretch>
            <a:fillRect/>
          </a:stretch>
        </p:blipFill>
        <p:spPr bwMode="auto">
          <a:xfrm>
            <a:off x="5715000" y="914400"/>
            <a:ext cx="3011488" cy="3205163"/>
          </a:xfrm>
          <a:prstGeom prst="rect">
            <a:avLst/>
          </a:prstGeom>
          <a:noFill/>
          <a:ln w="9525">
            <a:noFill/>
            <a:miter lim="800000"/>
            <a:headEnd/>
            <a:tailEnd/>
          </a:ln>
        </p:spPr>
      </p:pic>
      <p:pic>
        <p:nvPicPr>
          <p:cNvPr id="17414" name="Picture 5" descr="M08_14"/>
          <p:cNvPicPr>
            <a:picLocks noChangeAspect="1" noChangeArrowheads="1"/>
          </p:cNvPicPr>
          <p:nvPr/>
        </p:nvPicPr>
        <p:blipFill>
          <a:blip r:embed="rId4"/>
          <a:srcRect t="2580" b="5806"/>
          <a:stretch>
            <a:fillRect/>
          </a:stretch>
        </p:blipFill>
        <p:spPr bwMode="auto">
          <a:xfrm>
            <a:off x="5753100" y="4281488"/>
            <a:ext cx="2978150" cy="1814512"/>
          </a:xfrm>
          <a:prstGeom prst="rect">
            <a:avLst/>
          </a:prstGeom>
          <a:noFill/>
          <a:ln w="9525">
            <a:noFill/>
            <a:miter lim="800000"/>
            <a:headEnd/>
            <a:tailEnd/>
          </a:ln>
        </p:spPr>
      </p:pic>
      <p:pic>
        <p:nvPicPr>
          <p:cNvPr id="17415" name="Picture 6" descr="fig1"/>
          <p:cNvPicPr>
            <a:picLocks noChangeAspect="1" noChangeArrowheads="1"/>
          </p:cNvPicPr>
          <p:nvPr/>
        </p:nvPicPr>
        <p:blipFill>
          <a:blip r:embed="rId5"/>
          <a:srcRect/>
          <a:stretch>
            <a:fillRect/>
          </a:stretch>
        </p:blipFill>
        <p:spPr bwMode="auto">
          <a:xfrm>
            <a:off x="2514600" y="4419600"/>
            <a:ext cx="2057400" cy="1716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pPr>
              <a:defRPr/>
            </a:pPr>
            <a:fld id="{C5614869-439B-4A82-B04D-9B2C6814E4B8}" type="slidenum">
              <a:rPr lang="en-US" altLang="en-US"/>
              <a:pPr>
                <a:defRPr/>
              </a:pPr>
              <a:t>70</a:t>
            </a:fld>
            <a:r>
              <a:rPr lang="en-US" altLang="en-US" dirty="0"/>
              <a:t> / </a:t>
            </a:r>
            <a:r>
              <a:rPr lang="en-US" altLang="en-US" dirty="0" smtClean="0"/>
              <a:t>92</a:t>
            </a:r>
            <a:endParaRPr lang="en-US" altLang="en-US" dirty="0"/>
          </a:p>
        </p:txBody>
      </p:sp>
      <p:sp>
        <p:nvSpPr>
          <p:cNvPr id="80899" name="Rectangle 2"/>
          <p:cNvSpPr>
            <a:spLocks noGrp="1" noChangeArrowheads="1"/>
          </p:cNvSpPr>
          <p:nvPr>
            <p:ph type="title"/>
          </p:nvPr>
        </p:nvSpPr>
        <p:spPr>
          <a:xfrm>
            <a:off x="228600" y="228600"/>
            <a:ext cx="8686800" cy="1143000"/>
          </a:xfrm>
        </p:spPr>
        <p:txBody>
          <a:bodyPr/>
          <a:lstStyle/>
          <a:p>
            <a:pPr eaLnBrk="1" hangingPunct="1"/>
            <a:r>
              <a:rPr lang="en-US" smtClean="0"/>
              <a:t>Continent-Continent Convergence</a:t>
            </a:r>
          </a:p>
        </p:txBody>
      </p:sp>
      <p:pic>
        <p:nvPicPr>
          <p:cNvPr id="80900" name="Picture 3" descr="FG07_12C"/>
          <p:cNvPicPr>
            <a:picLocks noChangeAspect="1" noChangeArrowheads="1"/>
          </p:cNvPicPr>
          <p:nvPr/>
        </p:nvPicPr>
        <p:blipFill>
          <a:blip r:embed="rId3"/>
          <a:srcRect/>
          <a:stretch>
            <a:fillRect/>
          </a:stretch>
        </p:blipFill>
        <p:spPr bwMode="auto">
          <a:xfrm>
            <a:off x="0" y="2006600"/>
            <a:ext cx="9144000" cy="485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0195F593-3AA1-4A55-865F-507482E2E639}" type="slidenum">
              <a:rPr lang="en-US" altLang="en-US"/>
              <a:pPr>
                <a:defRPr/>
              </a:pPr>
              <a:t>71</a:t>
            </a:fld>
            <a:r>
              <a:rPr lang="en-US" altLang="en-US" dirty="0"/>
              <a:t> / </a:t>
            </a:r>
            <a:r>
              <a:rPr lang="en-US" altLang="en-US" dirty="0" smtClean="0"/>
              <a:t>92</a:t>
            </a:r>
            <a:endParaRPr lang="en-US" altLang="en-US" dirty="0"/>
          </a:p>
        </p:txBody>
      </p:sp>
      <p:sp>
        <p:nvSpPr>
          <p:cNvPr id="2052" name="Rectangle 2"/>
          <p:cNvSpPr>
            <a:spLocks noGrp="1" noChangeArrowheads="1"/>
          </p:cNvSpPr>
          <p:nvPr>
            <p:ph type="title"/>
          </p:nvPr>
        </p:nvSpPr>
        <p:spPr>
          <a:xfrm>
            <a:off x="685800" y="2286000"/>
            <a:ext cx="7772400" cy="1143000"/>
          </a:xfrm>
        </p:spPr>
        <p:txBody>
          <a:bodyPr/>
          <a:lstStyle/>
          <a:p>
            <a:pPr eaLnBrk="1" hangingPunct="1"/>
            <a:r>
              <a:rPr lang="en-US" sz="2100" smtClean="0">
                <a:solidFill>
                  <a:srgbClr val="000000"/>
                </a:solidFill>
                <a:latin typeface="Arial" pitchFamily="34" charset="0"/>
                <a:hlinkClick r:id="rId5" action="ppaction://hlinkfile"/>
              </a:rPr>
              <a:t>Convergent Margins: India-Asia Collision</a:t>
            </a:r>
            <a:endParaRPr lang="en-US" sz="1100" smtClean="0">
              <a:solidFill>
                <a:srgbClr val="000000"/>
              </a:solidFill>
              <a:latin typeface="Lucida Grande" charset="0"/>
            </a:endParaRPr>
          </a:p>
        </p:txBody>
      </p:sp>
    </p:spTree>
    <p:controls>
      <p:control spid="2050" name="ShockwaveFlash1" r:id="rId2" imgW="9142857" imgH="6323810"/>
    </p:controls>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pPr>
              <a:defRPr/>
            </a:pPr>
            <a:fld id="{5245D220-8C08-438D-BCDE-E0D2902EBE65}" type="slidenum">
              <a:rPr lang="en-US" altLang="en-US"/>
              <a:pPr>
                <a:defRPr/>
              </a:pPr>
              <a:t>72</a:t>
            </a:fld>
            <a:r>
              <a:rPr lang="en-US" altLang="en-US" dirty="0"/>
              <a:t> / </a:t>
            </a:r>
            <a:r>
              <a:rPr lang="en-US" altLang="en-US" dirty="0" smtClean="0"/>
              <a:t>92</a:t>
            </a:r>
            <a:endParaRPr lang="en-US" altLang="en-US" dirty="0"/>
          </a:p>
        </p:txBody>
      </p:sp>
      <p:sp>
        <p:nvSpPr>
          <p:cNvPr id="81923" name="Rectangle 2"/>
          <p:cNvSpPr>
            <a:spLocks noGrp="1" noChangeArrowheads="1"/>
          </p:cNvSpPr>
          <p:nvPr>
            <p:ph type="title"/>
          </p:nvPr>
        </p:nvSpPr>
        <p:spPr>
          <a:xfrm>
            <a:off x="457200" y="609600"/>
            <a:ext cx="8229600" cy="1143000"/>
          </a:xfrm>
        </p:spPr>
        <p:txBody>
          <a:bodyPr/>
          <a:lstStyle/>
          <a:p>
            <a:pPr eaLnBrk="1" hangingPunct="1"/>
            <a:r>
              <a:rPr lang="en-US" smtClean="0"/>
              <a:t>The collision of India and Asia produced the Himalayas (before)</a:t>
            </a:r>
          </a:p>
        </p:txBody>
      </p:sp>
      <p:pic>
        <p:nvPicPr>
          <p:cNvPr id="81924" name="Picture 3" descr="FG07_14A"/>
          <p:cNvPicPr>
            <a:picLocks noChangeAspect="1" noChangeArrowheads="1"/>
          </p:cNvPicPr>
          <p:nvPr/>
        </p:nvPicPr>
        <p:blipFill>
          <a:blip r:embed="rId3"/>
          <a:srcRect/>
          <a:stretch>
            <a:fillRect/>
          </a:stretch>
        </p:blipFill>
        <p:spPr bwMode="auto">
          <a:xfrm>
            <a:off x="0" y="3208338"/>
            <a:ext cx="9144000" cy="3421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pPr>
              <a:defRPr/>
            </a:pPr>
            <a:fld id="{3CC93A8F-A843-4EAC-B740-8E961EDF7D84}" type="slidenum">
              <a:rPr lang="en-US" altLang="en-US"/>
              <a:pPr>
                <a:defRPr/>
              </a:pPr>
              <a:t>73</a:t>
            </a:fld>
            <a:r>
              <a:rPr lang="en-US" altLang="en-US" dirty="0"/>
              <a:t> / </a:t>
            </a:r>
            <a:r>
              <a:rPr lang="en-US" altLang="en-US" dirty="0" smtClean="0"/>
              <a:t>92</a:t>
            </a:r>
            <a:endParaRPr lang="en-US" altLang="en-US" dirty="0"/>
          </a:p>
        </p:txBody>
      </p:sp>
      <p:sp>
        <p:nvSpPr>
          <p:cNvPr id="82947" name="Rectangle 2"/>
          <p:cNvSpPr>
            <a:spLocks noGrp="1" noChangeArrowheads="1"/>
          </p:cNvSpPr>
          <p:nvPr>
            <p:ph type="title"/>
          </p:nvPr>
        </p:nvSpPr>
        <p:spPr>
          <a:xfrm>
            <a:off x="457200" y="609600"/>
            <a:ext cx="8229600" cy="1143000"/>
          </a:xfrm>
        </p:spPr>
        <p:txBody>
          <a:bodyPr/>
          <a:lstStyle/>
          <a:p>
            <a:pPr eaLnBrk="1" hangingPunct="1"/>
            <a:r>
              <a:rPr lang="en-US" smtClean="0"/>
              <a:t>The collision of India and Asia produced the Himalayas (after)</a:t>
            </a:r>
          </a:p>
        </p:txBody>
      </p:sp>
      <p:pic>
        <p:nvPicPr>
          <p:cNvPr id="82948" name="Picture 3" descr="FG07_14C"/>
          <p:cNvPicPr>
            <a:picLocks noChangeAspect="1" noChangeArrowheads="1"/>
          </p:cNvPicPr>
          <p:nvPr/>
        </p:nvPicPr>
        <p:blipFill>
          <a:blip r:embed="rId3"/>
          <a:srcRect/>
          <a:stretch>
            <a:fillRect/>
          </a:stretch>
        </p:blipFill>
        <p:spPr bwMode="auto">
          <a:xfrm>
            <a:off x="0" y="2133600"/>
            <a:ext cx="9144000" cy="4797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19965423-748E-4041-9000-053CD01656E6}" type="slidenum">
              <a:rPr lang="en-US" altLang="en-US"/>
              <a:pPr>
                <a:defRPr/>
              </a:pPr>
              <a:t>74</a:t>
            </a:fld>
            <a:r>
              <a:rPr lang="en-US" altLang="en-US" dirty="0"/>
              <a:t> / </a:t>
            </a:r>
            <a:r>
              <a:rPr lang="en-US" altLang="en-US" dirty="0" smtClean="0"/>
              <a:t>92</a:t>
            </a:r>
            <a:endParaRPr lang="en-US" altLang="en-US" dirty="0"/>
          </a:p>
        </p:txBody>
      </p:sp>
      <p:sp>
        <p:nvSpPr>
          <p:cNvPr id="83971" name="Rectangle 2"/>
          <p:cNvSpPr>
            <a:spLocks noGrp="1" noChangeArrowheads="1"/>
          </p:cNvSpPr>
          <p:nvPr>
            <p:ph type="title"/>
          </p:nvPr>
        </p:nvSpPr>
        <p:spPr/>
        <p:txBody>
          <a:bodyPr/>
          <a:lstStyle/>
          <a:p>
            <a:pPr eaLnBrk="1" hangingPunct="1">
              <a:lnSpc>
                <a:spcPct val="90000"/>
              </a:lnSpc>
            </a:pPr>
            <a:r>
              <a:rPr lang="en-US" smtClean="0"/>
              <a:t>Transform fault boundaries</a:t>
            </a:r>
          </a:p>
        </p:txBody>
      </p:sp>
      <p:sp>
        <p:nvSpPr>
          <p:cNvPr id="83972" name="Rectangle 3"/>
          <p:cNvSpPr>
            <a:spLocks noGrp="1" noChangeArrowheads="1"/>
          </p:cNvSpPr>
          <p:nvPr>
            <p:ph type="body" idx="1"/>
          </p:nvPr>
        </p:nvSpPr>
        <p:spPr>
          <a:xfrm>
            <a:off x="457200" y="1600200"/>
            <a:ext cx="5970588" cy="4530725"/>
          </a:xfrm>
        </p:spPr>
        <p:txBody>
          <a:bodyPr/>
          <a:lstStyle/>
          <a:p>
            <a:pPr eaLnBrk="1" hangingPunct="1">
              <a:lnSpc>
                <a:spcPct val="90000"/>
              </a:lnSpc>
            </a:pPr>
            <a:r>
              <a:rPr lang="en-US" smtClean="0"/>
              <a:t>Plates slide past one another</a:t>
            </a:r>
          </a:p>
          <a:p>
            <a:pPr eaLnBrk="1" hangingPunct="1">
              <a:lnSpc>
                <a:spcPct val="90000"/>
              </a:lnSpc>
            </a:pPr>
            <a:r>
              <a:rPr lang="en-US" smtClean="0"/>
              <a:t>No new lithosphere is created or destroyed</a:t>
            </a:r>
          </a:p>
          <a:p>
            <a:pPr eaLnBrk="1" hangingPunct="1">
              <a:lnSpc>
                <a:spcPct val="90000"/>
              </a:lnSpc>
            </a:pPr>
            <a:r>
              <a:rPr lang="en-US" smtClean="0"/>
              <a:t>Most join two segments of a mid-ocean ridge as parts of prominent linear breaks in the oceanic crust known as fracture zones</a:t>
            </a:r>
          </a:p>
        </p:txBody>
      </p:sp>
      <p:pic>
        <p:nvPicPr>
          <p:cNvPr id="83973" name="Picture 4"/>
          <p:cNvPicPr>
            <a:picLocks noChangeAspect="1" noChangeArrowheads="1"/>
          </p:cNvPicPr>
          <p:nvPr/>
        </p:nvPicPr>
        <p:blipFill>
          <a:blip r:embed="rId3"/>
          <a:srcRect/>
          <a:stretch>
            <a:fillRect/>
          </a:stretch>
        </p:blipFill>
        <p:spPr bwMode="auto">
          <a:xfrm>
            <a:off x="6346825" y="25400"/>
            <a:ext cx="2797175" cy="6805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02_23"/>
          <p:cNvPicPr>
            <a:picLocks noChangeAspect="1" noChangeArrowheads="1"/>
          </p:cNvPicPr>
          <p:nvPr/>
        </p:nvPicPr>
        <p:blipFill>
          <a:blip r:embed="rId3"/>
          <a:srcRect/>
          <a:stretch>
            <a:fillRect/>
          </a:stretch>
        </p:blipFill>
        <p:spPr bwMode="auto">
          <a:xfrm>
            <a:off x="554038" y="900113"/>
            <a:ext cx="8442325" cy="5692775"/>
          </a:xfrm>
          <a:prstGeom prst="rect">
            <a:avLst/>
          </a:prstGeom>
          <a:noFill/>
          <a:ln w="9525">
            <a:noFill/>
            <a:miter lim="800000"/>
            <a:headEnd/>
            <a:tailEnd/>
          </a:ln>
        </p:spPr>
      </p:pic>
      <p:sp>
        <p:nvSpPr>
          <p:cNvPr id="84995" name="Rectangle 3"/>
          <p:cNvSpPr>
            <a:spLocks noGrp="1" noChangeArrowheads="1"/>
          </p:cNvSpPr>
          <p:nvPr>
            <p:ph type="title"/>
          </p:nvPr>
        </p:nvSpPr>
        <p:spPr/>
        <p:txBody>
          <a:bodyPr/>
          <a:lstStyle/>
          <a:p>
            <a:r>
              <a:rPr lang="en-US" smtClean="0"/>
              <a:t>Plate Tectonics </a:t>
            </a:r>
          </a:p>
        </p:txBody>
      </p:sp>
      <p:sp>
        <p:nvSpPr>
          <p:cNvPr id="84996" name="Rectangle 4"/>
          <p:cNvSpPr>
            <a:spLocks noGrp="1" noChangeArrowheads="1"/>
          </p:cNvSpPr>
          <p:nvPr>
            <p:ph idx="1"/>
          </p:nvPr>
        </p:nvSpPr>
        <p:spPr>
          <a:xfrm>
            <a:off x="457200" y="1600200"/>
            <a:ext cx="8229600" cy="4800600"/>
          </a:xfrm>
        </p:spPr>
        <p:txBody>
          <a:bodyPr/>
          <a:lstStyle/>
          <a:p>
            <a:endParaRPr lang="en-US" sz="1800" smtClean="0"/>
          </a:p>
          <a:p>
            <a:endParaRPr lang="en-US" sz="1800" smtClean="0"/>
          </a:p>
          <a:p>
            <a:endParaRPr lang="en-US" sz="1800" smtClean="0"/>
          </a:p>
          <a:p>
            <a:endParaRPr lang="en-US" sz="1800" smtClean="0"/>
          </a:p>
          <a:p>
            <a:endParaRPr lang="en-US" sz="1800" smtClean="0"/>
          </a:p>
          <a:p>
            <a:endParaRPr lang="en-US" sz="1800" smtClean="0"/>
          </a:p>
          <a:p>
            <a:endParaRPr lang="en-US" sz="1800" smtClean="0"/>
          </a:p>
          <a:p>
            <a:r>
              <a:rPr lang="en-US" smtClean="0"/>
              <a:t>Types of transform faults</a:t>
            </a:r>
          </a:p>
          <a:p>
            <a:pPr lvl="1"/>
            <a:r>
              <a:rPr lang="en-US" smtClean="0"/>
              <a:t>Oceanic—wholly in ocean </a:t>
            </a:r>
            <a:br>
              <a:rPr lang="en-US" smtClean="0"/>
            </a:br>
            <a:r>
              <a:rPr lang="en-US" smtClean="0"/>
              <a:t>floor</a:t>
            </a:r>
          </a:p>
          <a:p>
            <a:pPr lvl="1"/>
            <a:r>
              <a:rPr lang="en-US" smtClean="0"/>
              <a:t>Continental—extends from </a:t>
            </a:r>
            <a:br>
              <a:rPr lang="en-US" smtClean="0"/>
            </a:br>
            <a:r>
              <a:rPr lang="en-US" smtClean="0"/>
              <a:t>mid-ocean ridge across the </a:t>
            </a:r>
            <a:br>
              <a:rPr lang="en-US" smtClean="0"/>
            </a:br>
            <a:r>
              <a:rPr lang="en-US" smtClean="0"/>
              <a:t>continent</a:t>
            </a:r>
          </a:p>
        </p:txBody>
      </p:sp>
      <p:sp>
        <p:nvSpPr>
          <p:cNvPr id="8" name="Slide Number Placeholder 6"/>
          <p:cNvSpPr>
            <a:spLocks noGrp="1"/>
          </p:cNvSpPr>
          <p:nvPr>
            <p:ph type="sldNum" sz="quarter" idx="12"/>
          </p:nvPr>
        </p:nvSpPr>
        <p:spPr/>
        <p:txBody>
          <a:bodyPr/>
          <a:lstStyle/>
          <a:p>
            <a:pPr>
              <a:defRPr/>
            </a:pPr>
            <a:fld id="{0A98567F-17DB-493D-9C00-4C9581A5D55C}" type="slidenum">
              <a:rPr lang="en-US" altLang="en-US"/>
              <a:pPr>
                <a:defRPr/>
              </a:pPr>
              <a:t>75</a:t>
            </a:fld>
            <a:r>
              <a:rPr lang="en-US" altLang="en-US" dirty="0"/>
              <a:t> / </a:t>
            </a:r>
            <a:r>
              <a:rPr lang="en-US" altLang="en-US" dirty="0" smtClean="0"/>
              <a:t>92</a:t>
            </a:r>
            <a:endParaRPr lang="en-US" alt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7"/>
          <p:cNvSpPr>
            <a:spLocks noGrp="1" noChangeArrowheads="1"/>
          </p:cNvSpPr>
          <p:nvPr>
            <p:ph type="title"/>
          </p:nvPr>
        </p:nvSpPr>
        <p:spPr/>
        <p:txBody>
          <a:bodyPr/>
          <a:lstStyle/>
          <a:p>
            <a:r>
              <a:rPr lang="en-US" smtClean="0"/>
              <a:t>Oceanic Transforms</a:t>
            </a:r>
          </a:p>
        </p:txBody>
      </p:sp>
      <p:sp>
        <p:nvSpPr>
          <p:cNvPr id="86019" name="Rectangle 18"/>
          <p:cNvSpPr>
            <a:spLocks noGrp="1" noChangeArrowheads="1"/>
          </p:cNvSpPr>
          <p:nvPr>
            <p:ph type="body" idx="1"/>
          </p:nvPr>
        </p:nvSpPr>
        <p:spPr>
          <a:xfrm>
            <a:off x="457200" y="1600200"/>
            <a:ext cx="8686800" cy="4530725"/>
          </a:xfrm>
        </p:spPr>
        <p:txBody>
          <a:bodyPr/>
          <a:lstStyle/>
          <a:p>
            <a:r>
              <a:rPr lang="en-US" sz="2800" smtClean="0"/>
              <a:t>The MOR axis is offset by transform faults.</a:t>
            </a:r>
          </a:p>
          <a:p>
            <a:pPr lvl="1"/>
            <a:r>
              <a:rPr lang="en-US" sz="2400" smtClean="0"/>
              <a:t>Offset of linear MOR is geometric necessity on a sphere.</a:t>
            </a:r>
          </a:p>
          <a:p>
            <a:pPr lvl="1"/>
            <a:r>
              <a:rPr lang="en-US" sz="2400" smtClean="0"/>
              <a:t>Transforms bear strong evidence of sea-floor spreading.</a:t>
            </a:r>
          </a:p>
          <a:p>
            <a:pPr lvl="2"/>
            <a:r>
              <a:rPr lang="en-US" sz="2000" smtClean="0"/>
              <a:t>Abundant earthquakes common between ridge segments.</a:t>
            </a:r>
          </a:p>
          <a:p>
            <a:pPr lvl="2"/>
            <a:r>
              <a:rPr lang="en-US" sz="2000" smtClean="0"/>
              <a:t>Earthquakes vanish past ridge segment overlaps.</a:t>
            </a:r>
          </a:p>
          <a:p>
            <a:endParaRPr lang="en-US" sz="2800" smtClean="0"/>
          </a:p>
        </p:txBody>
      </p:sp>
      <p:sp>
        <p:nvSpPr>
          <p:cNvPr id="6" name="Slide Number Placeholder 5"/>
          <p:cNvSpPr>
            <a:spLocks noGrp="1"/>
          </p:cNvSpPr>
          <p:nvPr>
            <p:ph type="sldNum" sz="quarter" idx="12"/>
          </p:nvPr>
        </p:nvSpPr>
        <p:spPr/>
        <p:txBody>
          <a:bodyPr/>
          <a:lstStyle/>
          <a:p>
            <a:pPr>
              <a:defRPr/>
            </a:pPr>
            <a:fld id="{9C2025CE-B07D-4DCA-B78E-68E684A11947}" type="slidenum">
              <a:rPr lang="en-US" altLang="en-US" smtClean="0"/>
              <a:pPr>
                <a:defRPr/>
              </a:pPr>
              <a:t>76</a:t>
            </a:fld>
            <a:r>
              <a:rPr lang="en-US" altLang="en-US" dirty="0" smtClean="0"/>
              <a:t> / 92</a:t>
            </a:r>
            <a:endParaRPr lang="en-US" alt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5AB64DE4-F352-48DE-9EFE-4B1233F1B45B}" type="slidenum">
              <a:rPr lang="en-US" altLang="en-US"/>
              <a:pPr>
                <a:defRPr/>
              </a:pPr>
              <a:t>77</a:t>
            </a:fld>
            <a:r>
              <a:rPr lang="en-US" altLang="en-US" dirty="0"/>
              <a:t> / </a:t>
            </a:r>
            <a:r>
              <a:rPr lang="en-US" altLang="en-US" dirty="0" smtClean="0"/>
              <a:t>92</a:t>
            </a:r>
            <a:endParaRPr lang="en-US" altLang="en-US" dirty="0"/>
          </a:p>
        </p:txBody>
      </p:sp>
      <p:sp>
        <p:nvSpPr>
          <p:cNvPr id="3076" name="Rectangle 2"/>
          <p:cNvSpPr>
            <a:spLocks noGrp="1" noChangeArrowheads="1"/>
          </p:cNvSpPr>
          <p:nvPr>
            <p:ph type="title"/>
          </p:nvPr>
        </p:nvSpPr>
        <p:spPr>
          <a:xfrm>
            <a:off x="685800" y="2286000"/>
            <a:ext cx="7772400" cy="1143000"/>
          </a:xfrm>
        </p:spPr>
        <p:txBody>
          <a:bodyPr/>
          <a:lstStyle/>
          <a:p>
            <a:pPr eaLnBrk="1" hangingPunct="1"/>
            <a:r>
              <a:rPr lang="en-US" sz="2100" smtClean="0">
                <a:latin typeface="Arial" pitchFamily="34" charset="0"/>
                <a:hlinkClick r:id="rId4" action="ppaction://hlinkfile"/>
              </a:rPr>
              <a:t>Motion at Transform Boundaries</a:t>
            </a:r>
            <a:endParaRPr lang="en-US" smtClean="0">
              <a:latin typeface="ArialMT"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10"/>
          <p:cNvPicPr>
            <a:picLocks noChangeAspect="1" noChangeArrowheads="1"/>
          </p:cNvPicPr>
          <p:nvPr/>
        </p:nvPicPr>
        <p:blipFill>
          <a:blip r:embed="rId3"/>
          <a:srcRect/>
          <a:stretch>
            <a:fillRect/>
          </a:stretch>
        </p:blipFill>
        <p:spPr bwMode="auto">
          <a:xfrm>
            <a:off x="454025" y="2497138"/>
            <a:ext cx="8537575" cy="4343400"/>
          </a:xfrm>
          <a:prstGeom prst="rect">
            <a:avLst/>
          </a:prstGeom>
          <a:noFill/>
          <a:ln w="12700">
            <a:noFill/>
            <a:miter lim="800000"/>
            <a:headEnd/>
            <a:tailEnd/>
          </a:ln>
        </p:spPr>
      </p:pic>
      <p:sp>
        <p:nvSpPr>
          <p:cNvPr id="87043" name="Rectangle 13"/>
          <p:cNvSpPr>
            <a:spLocks noGrp="1" noChangeArrowheads="1"/>
          </p:cNvSpPr>
          <p:nvPr>
            <p:ph type="title"/>
          </p:nvPr>
        </p:nvSpPr>
        <p:spPr/>
        <p:txBody>
          <a:bodyPr/>
          <a:lstStyle/>
          <a:p>
            <a:r>
              <a:rPr lang="en-US" smtClean="0"/>
              <a:t>Transform Boundaries</a:t>
            </a:r>
          </a:p>
        </p:txBody>
      </p:sp>
      <p:sp>
        <p:nvSpPr>
          <p:cNvPr id="87044" name="Rectangle 14"/>
          <p:cNvSpPr>
            <a:spLocks noGrp="1" noChangeArrowheads="1"/>
          </p:cNvSpPr>
          <p:nvPr>
            <p:ph type="body" idx="1"/>
          </p:nvPr>
        </p:nvSpPr>
        <p:spPr>
          <a:xfrm>
            <a:off x="457200" y="1600200"/>
            <a:ext cx="8686800" cy="4530725"/>
          </a:xfrm>
        </p:spPr>
        <p:txBody>
          <a:bodyPr/>
          <a:lstStyle/>
          <a:p>
            <a:r>
              <a:rPr lang="en-US" sz="2800" smtClean="0"/>
              <a:t>Oceanic transforms – Offsets along the MOR. </a:t>
            </a:r>
          </a:p>
          <a:p>
            <a:pPr lvl="1"/>
            <a:r>
              <a:rPr lang="en-US" sz="2400" smtClean="0"/>
              <a:t>Older interpretation – Faulting occurs after MOR forms.</a:t>
            </a:r>
          </a:p>
          <a:p>
            <a:pPr lvl="1"/>
            <a:endParaRPr lang="en-US" sz="2000" smtClean="0"/>
          </a:p>
          <a:p>
            <a:pPr lvl="1"/>
            <a:endParaRPr lang="en-US" sz="2000" smtClean="0"/>
          </a:p>
          <a:p>
            <a:pPr lvl="1"/>
            <a:endParaRPr lang="en-US" sz="2000" smtClean="0"/>
          </a:p>
          <a:p>
            <a:pPr lvl="1"/>
            <a:endParaRPr lang="en-US" sz="2000" smtClean="0"/>
          </a:p>
          <a:p>
            <a:pPr lvl="1"/>
            <a:endParaRPr lang="en-US" sz="2000" smtClean="0"/>
          </a:p>
          <a:p>
            <a:pPr lvl="1"/>
            <a:r>
              <a:rPr lang="en-US" sz="2400" smtClean="0"/>
              <a:t>Modern interpretation – Faulting occurs with the MOR.</a:t>
            </a:r>
          </a:p>
          <a:p>
            <a:pPr lvl="1"/>
            <a:endParaRPr lang="en-US" sz="2400" smtClean="0"/>
          </a:p>
        </p:txBody>
      </p:sp>
      <p:sp>
        <p:nvSpPr>
          <p:cNvPr id="5" name="Slide Number Placeholder 4"/>
          <p:cNvSpPr>
            <a:spLocks noGrp="1"/>
          </p:cNvSpPr>
          <p:nvPr>
            <p:ph type="sldNum" sz="quarter" idx="12"/>
          </p:nvPr>
        </p:nvSpPr>
        <p:spPr/>
        <p:txBody>
          <a:bodyPr/>
          <a:lstStyle/>
          <a:p>
            <a:pPr>
              <a:defRPr/>
            </a:pPr>
            <a:fld id="{00BFFD28-3828-452F-BE4A-F4E6E8C0F581}" type="slidenum">
              <a:rPr lang="en-US" altLang="en-US" smtClean="0"/>
              <a:pPr>
                <a:defRPr/>
              </a:pPr>
              <a:t>78</a:t>
            </a:fld>
            <a:r>
              <a:rPr lang="en-US" altLang="en-US" dirty="0" smtClean="0"/>
              <a:t> / 92</a:t>
            </a:r>
            <a:endParaRPr lang="en-US" alt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15"/>
          <p:cNvPicPr>
            <a:picLocks noChangeAspect="1" noChangeArrowheads="1"/>
          </p:cNvPicPr>
          <p:nvPr/>
        </p:nvPicPr>
        <p:blipFill>
          <a:blip r:embed="rId3"/>
          <a:srcRect/>
          <a:stretch>
            <a:fillRect/>
          </a:stretch>
        </p:blipFill>
        <p:spPr bwMode="auto">
          <a:xfrm>
            <a:off x="782638" y="2560638"/>
            <a:ext cx="3884612" cy="4038600"/>
          </a:xfrm>
          <a:prstGeom prst="rect">
            <a:avLst/>
          </a:prstGeom>
          <a:noFill/>
          <a:ln w="12700">
            <a:solidFill>
              <a:schemeClr val="tx1"/>
            </a:solidFill>
            <a:miter lim="800000"/>
            <a:headEnd/>
            <a:tailEnd/>
          </a:ln>
        </p:spPr>
      </p:pic>
      <p:sp>
        <p:nvSpPr>
          <p:cNvPr id="88067" name="Rectangle 16"/>
          <p:cNvSpPr>
            <a:spLocks noGrp="1" noChangeArrowheads="1"/>
          </p:cNvSpPr>
          <p:nvPr>
            <p:ph type="title"/>
          </p:nvPr>
        </p:nvSpPr>
        <p:spPr/>
        <p:txBody>
          <a:bodyPr/>
          <a:lstStyle/>
          <a:p>
            <a:r>
              <a:rPr lang="en-US" smtClean="0"/>
              <a:t>Transform Boundaries</a:t>
            </a:r>
          </a:p>
        </p:txBody>
      </p:sp>
      <p:sp>
        <p:nvSpPr>
          <p:cNvPr id="88068" name="Rectangle 17"/>
          <p:cNvSpPr>
            <a:spLocks noGrp="1" noChangeArrowheads="1"/>
          </p:cNvSpPr>
          <p:nvPr>
            <p:ph type="body" idx="1"/>
          </p:nvPr>
        </p:nvSpPr>
        <p:spPr/>
        <p:txBody>
          <a:bodyPr/>
          <a:lstStyle/>
          <a:p>
            <a:r>
              <a:rPr lang="en-US" sz="2800" smtClean="0"/>
              <a:t>Continental transforms – Chop continental crust.  </a:t>
            </a:r>
          </a:p>
          <a:p>
            <a:pPr lvl="1"/>
            <a:r>
              <a:rPr lang="en-US" sz="2400" smtClean="0"/>
              <a:t>Example:  The San Andreas Fault.  </a:t>
            </a:r>
          </a:p>
          <a:p>
            <a:pPr lvl="1"/>
            <a:endParaRPr lang="en-US" sz="2400" smtClean="0"/>
          </a:p>
        </p:txBody>
      </p:sp>
      <p:pic>
        <p:nvPicPr>
          <p:cNvPr id="88069" name="Picture 14"/>
          <p:cNvPicPr>
            <a:picLocks noChangeAspect="1" noChangeArrowheads="1"/>
          </p:cNvPicPr>
          <p:nvPr/>
        </p:nvPicPr>
        <p:blipFill>
          <a:blip r:embed="rId4"/>
          <a:srcRect/>
          <a:stretch>
            <a:fillRect/>
          </a:stretch>
        </p:blipFill>
        <p:spPr bwMode="auto">
          <a:xfrm>
            <a:off x="4684713" y="2525713"/>
            <a:ext cx="3567112" cy="4114800"/>
          </a:xfrm>
          <a:prstGeom prst="rect">
            <a:avLst/>
          </a:prstGeom>
          <a:noFill/>
          <a:ln w="12700">
            <a:noFill/>
            <a:miter lim="800000"/>
            <a:headEnd/>
            <a:tailEnd/>
          </a:ln>
        </p:spPr>
      </p:pic>
      <p:sp>
        <p:nvSpPr>
          <p:cNvPr id="6" name="Slide Number Placeholder 5"/>
          <p:cNvSpPr>
            <a:spLocks noGrp="1"/>
          </p:cNvSpPr>
          <p:nvPr>
            <p:ph type="sldNum" sz="quarter" idx="12"/>
          </p:nvPr>
        </p:nvSpPr>
        <p:spPr/>
        <p:txBody>
          <a:bodyPr/>
          <a:lstStyle/>
          <a:p>
            <a:pPr>
              <a:defRPr/>
            </a:pPr>
            <a:fld id="{27C234D7-7FD4-490D-B39A-23089BAF741E}" type="slidenum">
              <a:rPr lang="en-US" altLang="en-US" smtClean="0"/>
              <a:pPr>
                <a:defRPr/>
              </a:pPr>
              <a:t>79</a:t>
            </a:fld>
            <a:r>
              <a:rPr lang="en-US" altLang="en-US" dirty="0" smtClean="0"/>
              <a:t> / 92</a:t>
            </a:r>
            <a:endParaRPr lang="en-US" alt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9"/>
          <p:cNvPicPr>
            <a:picLocks noChangeAspect="1" noChangeArrowheads="1"/>
          </p:cNvPicPr>
          <p:nvPr/>
        </p:nvPicPr>
        <p:blipFill>
          <a:blip r:embed="rId3"/>
          <a:srcRect/>
          <a:stretch>
            <a:fillRect/>
          </a:stretch>
        </p:blipFill>
        <p:spPr bwMode="auto">
          <a:xfrm>
            <a:off x="228600" y="2743200"/>
            <a:ext cx="8610600" cy="3940175"/>
          </a:xfrm>
          <a:prstGeom prst="rect">
            <a:avLst/>
          </a:prstGeom>
          <a:noFill/>
          <a:ln w="9525">
            <a:noFill/>
            <a:miter lim="800000"/>
            <a:headEnd/>
            <a:tailEnd/>
          </a:ln>
        </p:spPr>
      </p:pic>
      <p:sp>
        <p:nvSpPr>
          <p:cNvPr id="18435" name="Rectangle 2"/>
          <p:cNvSpPr>
            <a:spLocks noGrp="1" noChangeArrowheads="1"/>
          </p:cNvSpPr>
          <p:nvPr>
            <p:ph type="title"/>
          </p:nvPr>
        </p:nvSpPr>
        <p:spPr/>
        <p:txBody>
          <a:bodyPr/>
          <a:lstStyle/>
          <a:p>
            <a:r>
              <a:rPr lang="en-US" smtClean="0"/>
              <a:t>The Crust</a:t>
            </a:r>
          </a:p>
        </p:txBody>
      </p:sp>
      <p:sp>
        <p:nvSpPr>
          <p:cNvPr id="18436" name="Rectangle 3"/>
          <p:cNvSpPr>
            <a:spLocks noGrp="1" noChangeArrowheads="1"/>
          </p:cNvSpPr>
          <p:nvPr>
            <p:ph idx="1"/>
          </p:nvPr>
        </p:nvSpPr>
        <p:spPr/>
        <p:txBody>
          <a:bodyPr/>
          <a:lstStyle/>
          <a:p>
            <a:r>
              <a:rPr lang="en-US" smtClean="0"/>
              <a:t>98.5% of the crust is comprised of just 8 elements.</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9"/>
          <p:cNvPicPr>
            <a:picLocks noChangeAspect="1" noChangeArrowheads="1"/>
          </p:cNvPicPr>
          <p:nvPr/>
        </p:nvPicPr>
        <p:blipFill>
          <a:blip r:embed="rId3"/>
          <a:srcRect/>
          <a:stretch>
            <a:fillRect/>
          </a:stretch>
        </p:blipFill>
        <p:spPr bwMode="auto">
          <a:xfrm>
            <a:off x="746125" y="3111500"/>
            <a:ext cx="7645400" cy="3708400"/>
          </a:xfrm>
          <a:prstGeom prst="rect">
            <a:avLst/>
          </a:prstGeom>
          <a:noFill/>
          <a:ln w="12700">
            <a:noFill/>
            <a:miter lim="800000"/>
            <a:headEnd/>
            <a:tailEnd/>
          </a:ln>
        </p:spPr>
      </p:pic>
      <p:sp>
        <p:nvSpPr>
          <p:cNvPr id="89091" name="Rectangle 12"/>
          <p:cNvSpPr>
            <a:spLocks noGrp="1" noChangeArrowheads="1"/>
          </p:cNvSpPr>
          <p:nvPr>
            <p:ph type="title"/>
          </p:nvPr>
        </p:nvSpPr>
        <p:spPr/>
        <p:txBody>
          <a:bodyPr/>
          <a:lstStyle/>
          <a:p>
            <a:r>
              <a:rPr lang="en-US" smtClean="0"/>
              <a:t>Triple Junctions</a:t>
            </a:r>
          </a:p>
        </p:txBody>
      </p:sp>
      <p:sp>
        <p:nvSpPr>
          <p:cNvPr id="89092" name="Rectangle 13"/>
          <p:cNvSpPr>
            <a:spLocks noGrp="1" noChangeArrowheads="1"/>
          </p:cNvSpPr>
          <p:nvPr>
            <p:ph type="body" idx="1"/>
          </p:nvPr>
        </p:nvSpPr>
        <p:spPr/>
        <p:txBody>
          <a:bodyPr/>
          <a:lstStyle/>
          <a:p>
            <a:r>
              <a:rPr lang="en-US" sz="2800" smtClean="0"/>
              <a:t>Places where 3 plate boundaries coincide.</a:t>
            </a:r>
          </a:p>
          <a:p>
            <a:r>
              <a:rPr lang="en-US" sz="2800" smtClean="0"/>
              <a:t>Multiple boundary combinations occur. </a:t>
            </a:r>
          </a:p>
          <a:p>
            <a:r>
              <a:rPr lang="en-US" sz="2800" smtClean="0"/>
              <a:t>Triple junctions migrate and change across time.</a:t>
            </a:r>
          </a:p>
          <a:p>
            <a:endParaRPr lang="en-US" sz="2800" smtClean="0"/>
          </a:p>
        </p:txBody>
      </p:sp>
      <p:sp>
        <p:nvSpPr>
          <p:cNvPr id="5" name="Slide Number Placeholder 4"/>
          <p:cNvSpPr>
            <a:spLocks noGrp="1"/>
          </p:cNvSpPr>
          <p:nvPr>
            <p:ph type="sldNum" sz="quarter" idx="12"/>
          </p:nvPr>
        </p:nvSpPr>
        <p:spPr/>
        <p:txBody>
          <a:bodyPr/>
          <a:lstStyle/>
          <a:p>
            <a:pPr>
              <a:defRPr/>
            </a:pPr>
            <a:fld id="{322D4320-3755-45F7-8A06-25778532C939}" type="slidenum">
              <a:rPr lang="en-US" altLang="en-US" smtClean="0"/>
              <a:pPr>
                <a:defRPr/>
              </a:pPr>
              <a:t>80</a:t>
            </a:fld>
            <a:r>
              <a:rPr lang="en-US" altLang="en-US" dirty="0" smtClean="0"/>
              <a:t> / 92</a:t>
            </a:r>
            <a:endParaRPr lang="en-US" altLang="en-US"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pPr>
              <a:defRPr/>
            </a:pPr>
            <a:fld id="{C9B93BB1-B43D-4DDD-A03F-DB22F1E88F95}" type="slidenum">
              <a:rPr lang="en-US" altLang="en-US"/>
              <a:pPr>
                <a:defRPr/>
              </a:pPr>
              <a:t>81</a:t>
            </a:fld>
            <a:r>
              <a:rPr lang="en-US" altLang="en-US" dirty="0"/>
              <a:t> / 92</a:t>
            </a:r>
          </a:p>
        </p:txBody>
      </p:sp>
      <p:pic>
        <p:nvPicPr>
          <p:cNvPr id="90115" name="Picture 5"/>
          <p:cNvPicPr>
            <a:picLocks noChangeAspect="1" noChangeArrowheads="1"/>
          </p:cNvPicPr>
          <p:nvPr/>
        </p:nvPicPr>
        <p:blipFill>
          <a:blip r:embed="rId3"/>
          <a:srcRect/>
          <a:stretch>
            <a:fillRect/>
          </a:stretch>
        </p:blipFill>
        <p:spPr bwMode="auto">
          <a:xfrm>
            <a:off x="503238" y="468313"/>
            <a:ext cx="8191500" cy="4900612"/>
          </a:xfrm>
          <a:prstGeom prst="rect">
            <a:avLst/>
          </a:prstGeom>
          <a:noFill/>
          <a:ln w="9525">
            <a:noFill/>
            <a:miter lim="800000"/>
            <a:headEnd/>
            <a:tailEnd/>
          </a:ln>
        </p:spPr>
      </p:pic>
      <p:sp>
        <p:nvSpPr>
          <p:cNvPr id="90116" name="Text Box 6"/>
          <p:cNvSpPr txBox="1">
            <a:spLocks noChangeArrowheads="1"/>
          </p:cNvSpPr>
          <p:nvPr/>
        </p:nvSpPr>
        <p:spPr bwMode="auto">
          <a:xfrm>
            <a:off x="920750" y="5392738"/>
            <a:ext cx="7300913" cy="1217612"/>
          </a:xfrm>
          <a:prstGeom prst="rect">
            <a:avLst/>
          </a:prstGeom>
          <a:noFill/>
          <a:ln w="9525">
            <a:noFill/>
            <a:miter lim="800000"/>
            <a:headEnd/>
            <a:tailEnd/>
          </a:ln>
        </p:spPr>
        <p:txBody>
          <a:bodyPr>
            <a:spAutoFit/>
          </a:bodyPr>
          <a:lstStyle/>
          <a:p>
            <a:pPr algn="ctr"/>
            <a:r>
              <a:rPr lang="en-US" sz="1400"/>
              <a:t>This bathymetric map of the seafloor shows the Siqueiros transform fault in the eastern Pacific Ocean, illustrating the fragmented structure of the fault line. (Jian Lin, Jack Cook, and Patricia Gregg, Woods Hole Oceanographic Institution) </a:t>
            </a:r>
          </a:p>
          <a:p>
            <a:pPr algn="ctr"/>
            <a:endParaRPr lang="en-US" sz="1400"/>
          </a:p>
          <a:p>
            <a:pPr algn="ctr"/>
            <a:r>
              <a:rPr lang="en-US" sz="1400">
                <a:hlinkClick r:id="rId4"/>
              </a:rPr>
              <a:t>Source</a:t>
            </a:r>
            <a:r>
              <a:rPr lang="en-US" sz="1400"/>
              <a:t> - </a:t>
            </a:r>
            <a:r>
              <a:rPr lang="en-US" sz="1400">
                <a:hlinkClick r:id="rId5" action="ppaction://hlinkfile"/>
              </a:rPr>
              <a:t>Visualization of Siqueiros fault</a:t>
            </a:r>
            <a:r>
              <a:rPr lang="en-US">
                <a:hlinkClick r:id="rId5" action="ppaction://hlinkfile"/>
              </a:rPr>
              <a:t> </a:t>
            </a:r>
            <a:endParaRPr 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D2CD950-B16D-4447-A8A1-E63DF8AB74D0}" type="slidenum">
              <a:rPr lang="en-US" altLang="en-US"/>
              <a:pPr>
                <a:defRPr/>
              </a:pPr>
              <a:t>82</a:t>
            </a:fld>
            <a:r>
              <a:rPr lang="en-US" altLang="en-US" dirty="0"/>
              <a:t> / </a:t>
            </a:r>
            <a:r>
              <a:rPr lang="en-US" altLang="en-US" dirty="0" smtClean="0"/>
              <a:t>92</a:t>
            </a:r>
            <a:endParaRPr lang="en-US" altLang="en-US" dirty="0"/>
          </a:p>
        </p:txBody>
      </p:sp>
      <p:sp>
        <p:nvSpPr>
          <p:cNvPr id="91139" name="Rectangle 2"/>
          <p:cNvSpPr>
            <a:spLocks noGrp="1" noChangeArrowheads="1"/>
          </p:cNvSpPr>
          <p:nvPr>
            <p:ph type="title"/>
          </p:nvPr>
        </p:nvSpPr>
        <p:spPr/>
        <p:txBody>
          <a:bodyPr/>
          <a:lstStyle/>
          <a:p>
            <a:pPr eaLnBrk="1" hangingPunct="1"/>
            <a:r>
              <a:rPr lang="en-US" smtClean="0"/>
              <a:t>Plate Tectonics</a:t>
            </a:r>
          </a:p>
        </p:txBody>
      </p:sp>
      <p:sp>
        <p:nvSpPr>
          <p:cNvPr id="91140" name="Rectangle 3"/>
          <p:cNvSpPr>
            <a:spLocks noGrp="1" noChangeArrowheads="1"/>
          </p:cNvSpPr>
          <p:nvPr>
            <p:ph type="body" idx="1"/>
          </p:nvPr>
        </p:nvSpPr>
        <p:spPr/>
        <p:txBody>
          <a:bodyPr/>
          <a:lstStyle/>
          <a:p>
            <a:pPr eaLnBrk="1" hangingPunct="1"/>
            <a:r>
              <a:rPr lang="en-US" smtClean="0"/>
              <a:t>Hot spots </a:t>
            </a:r>
          </a:p>
          <a:p>
            <a:pPr lvl="1" eaLnBrk="1" hangingPunct="1"/>
            <a:r>
              <a:rPr lang="en-US" smtClean="0"/>
              <a:t>Caused by rising plumes of mantle material </a:t>
            </a:r>
          </a:p>
          <a:p>
            <a:pPr lvl="1" eaLnBrk="1" hangingPunct="1"/>
            <a:r>
              <a:rPr lang="en-US" smtClean="0"/>
              <a:t>Volcanoes can form over them (Hawaiian Island chain)</a:t>
            </a:r>
          </a:p>
          <a:p>
            <a:pPr lvl="1" eaLnBrk="1" hangingPunct="1"/>
            <a:r>
              <a:rPr lang="en-US" smtClean="0"/>
              <a:t>Most mantle plumes are long-lived structures and at least some originate at great depth, perhaps at the mantle-core boundary</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94878D32-F5E6-4389-AA7A-FBD0ABCEB087}" type="slidenum">
              <a:rPr lang="en-US" altLang="en-US"/>
              <a:pPr>
                <a:defRPr/>
              </a:pPr>
              <a:t>83</a:t>
            </a:fld>
            <a:r>
              <a:rPr lang="en-US" altLang="en-US" dirty="0"/>
              <a:t> / </a:t>
            </a:r>
            <a:r>
              <a:rPr lang="en-US" altLang="en-US" dirty="0" smtClean="0"/>
              <a:t>92</a:t>
            </a:r>
            <a:endParaRPr lang="en-US" altLang="en-US" dirty="0"/>
          </a:p>
        </p:txBody>
      </p:sp>
      <p:sp>
        <p:nvSpPr>
          <p:cNvPr id="4100" name="Rectangle 2"/>
          <p:cNvSpPr>
            <a:spLocks noGrp="1" noChangeArrowheads="1"/>
          </p:cNvSpPr>
          <p:nvPr>
            <p:ph type="title"/>
          </p:nvPr>
        </p:nvSpPr>
        <p:spPr>
          <a:xfrm>
            <a:off x="685800" y="2286000"/>
            <a:ext cx="7772400" cy="1143000"/>
          </a:xfrm>
        </p:spPr>
        <p:txBody>
          <a:bodyPr/>
          <a:lstStyle/>
          <a:p>
            <a:pPr eaLnBrk="1" hangingPunct="1"/>
            <a:r>
              <a:rPr lang="en-US" sz="2100" smtClean="0">
                <a:latin typeface="Arial" pitchFamily="34" charset="0"/>
                <a:hlinkClick r:id="rId5" action="ppaction://hlinkfile"/>
              </a:rPr>
              <a:t>Hot Spot Volcano Tracks</a:t>
            </a:r>
            <a:endParaRPr lang="en-US" smtClean="0">
              <a:latin typeface="ArialMT" charset="0"/>
            </a:endParaRPr>
          </a:p>
        </p:txBody>
      </p:sp>
    </p:spTree>
    <p:controls>
      <p:control spid="4098" name="ShockwaveFlash1" r:id="rId2" imgW="9142857" imgH="6323810"/>
    </p:controls>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pPr>
              <a:defRPr/>
            </a:pPr>
            <a:fld id="{584AD3AA-1A03-491C-A8EF-05DEE9678A7D}" type="slidenum">
              <a:rPr lang="en-US" altLang="en-US"/>
              <a:pPr>
                <a:defRPr/>
              </a:pPr>
              <a:t>84</a:t>
            </a:fld>
            <a:r>
              <a:rPr lang="en-US" altLang="en-US" dirty="0"/>
              <a:t> / </a:t>
            </a:r>
            <a:r>
              <a:rPr lang="en-US" altLang="en-US" dirty="0" smtClean="0"/>
              <a:t>92</a:t>
            </a:r>
            <a:endParaRPr lang="en-US" altLang="en-US" dirty="0"/>
          </a:p>
        </p:txBody>
      </p:sp>
      <p:pic>
        <p:nvPicPr>
          <p:cNvPr id="92163" name="Picture 2" descr="fig2"/>
          <p:cNvPicPr>
            <a:picLocks noChangeAspect="1" noChangeArrowheads="1"/>
          </p:cNvPicPr>
          <p:nvPr/>
        </p:nvPicPr>
        <p:blipFill>
          <a:blip r:embed="rId3"/>
          <a:srcRect t="18889" b="3334"/>
          <a:stretch>
            <a:fillRect/>
          </a:stretch>
        </p:blipFill>
        <p:spPr bwMode="auto">
          <a:xfrm>
            <a:off x="0" y="1524000"/>
            <a:ext cx="9144000" cy="5334000"/>
          </a:xfrm>
          <a:prstGeom prst="rect">
            <a:avLst/>
          </a:prstGeom>
          <a:noFill/>
          <a:ln w="9525">
            <a:noFill/>
            <a:miter lim="800000"/>
            <a:headEnd/>
            <a:tailEnd/>
          </a:ln>
        </p:spPr>
      </p:pic>
      <p:sp>
        <p:nvSpPr>
          <p:cNvPr id="92164" name="Rectangle 3"/>
          <p:cNvSpPr>
            <a:spLocks noGrp="1" noChangeArrowheads="1"/>
          </p:cNvSpPr>
          <p:nvPr>
            <p:ph type="title"/>
          </p:nvPr>
        </p:nvSpPr>
        <p:spPr/>
        <p:txBody>
          <a:bodyPr/>
          <a:lstStyle/>
          <a:p>
            <a:pPr algn="ctr" eaLnBrk="1" hangingPunct="1"/>
            <a:r>
              <a:rPr lang="en-US" smtClean="0"/>
              <a:t>Global Hot Spots</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pPr>
              <a:defRPr/>
            </a:pPr>
            <a:fld id="{3F8370BA-39E9-401A-903A-291AC447B446}" type="slidenum">
              <a:rPr lang="en-US" altLang="en-US"/>
              <a:pPr>
                <a:defRPr/>
              </a:pPr>
              <a:t>85</a:t>
            </a:fld>
            <a:r>
              <a:rPr lang="en-US" altLang="en-US" dirty="0"/>
              <a:t> / </a:t>
            </a:r>
            <a:r>
              <a:rPr lang="en-US" altLang="en-US" dirty="0" smtClean="0"/>
              <a:t>92</a:t>
            </a:r>
            <a:endParaRPr lang="en-US" altLang="en-US" dirty="0"/>
          </a:p>
        </p:txBody>
      </p:sp>
      <p:sp>
        <p:nvSpPr>
          <p:cNvPr id="93187" name="Rectangle 2"/>
          <p:cNvSpPr>
            <a:spLocks noGrp="1" noChangeArrowheads="1"/>
          </p:cNvSpPr>
          <p:nvPr>
            <p:ph type="title"/>
          </p:nvPr>
        </p:nvSpPr>
        <p:spPr/>
        <p:txBody>
          <a:bodyPr/>
          <a:lstStyle/>
          <a:p>
            <a:pPr eaLnBrk="1" hangingPunct="1"/>
            <a:r>
              <a:rPr lang="en-US" smtClean="0"/>
              <a:t>Volcanism on a tectonic </a:t>
            </a:r>
            <a:br>
              <a:rPr lang="en-US" smtClean="0"/>
            </a:br>
            <a:r>
              <a:rPr lang="en-US" smtClean="0"/>
              <a:t>plate moving over a hot spot</a:t>
            </a:r>
          </a:p>
        </p:txBody>
      </p:sp>
      <p:pic>
        <p:nvPicPr>
          <p:cNvPr id="93188" name="Picture 3" descr="hot spot &amp; volcano formation"/>
          <p:cNvPicPr>
            <a:picLocks noChangeAspect="1" noChangeArrowheads="1"/>
          </p:cNvPicPr>
          <p:nvPr/>
        </p:nvPicPr>
        <p:blipFill>
          <a:blip r:embed="rId3"/>
          <a:srcRect/>
          <a:stretch>
            <a:fillRect/>
          </a:stretch>
        </p:blipFill>
        <p:spPr bwMode="auto">
          <a:xfrm>
            <a:off x="533400" y="2133600"/>
            <a:ext cx="8153400" cy="434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pPr>
              <a:defRPr/>
            </a:pPr>
            <a:fld id="{9D48776E-1B3D-41D3-9BA6-F503FC4C9DC6}" type="slidenum">
              <a:rPr lang="en-US" altLang="en-US"/>
              <a:pPr>
                <a:defRPr/>
              </a:pPr>
              <a:t>86</a:t>
            </a:fld>
            <a:r>
              <a:rPr lang="en-US" altLang="en-US" dirty="0"/>
              <a:t> / </a:t>
            </a:r>
            <a:r>
              <a:rPr lang="en-US" altLang="en-US" dirty="0" smtClean="0"/>
              <a:t>92</a:t>
            </a:r>
            <a:endParaRPr lang="en-US" altLang="en-US" dirty="0"/>
          </a:p>
        </p:txBody>
      </p:sp>
      <p:sp>
        <p:nvSpPr>
          <p:cNvPr id="94211" name="Rectangle 2"/>
          <p:cNvSpPr>
            <a:spLocks noGrp="1" noChangeArrowheads="1"/>
          </p:cNvSpPr>
          <p:nvPr>
            <p:ph type="title"/>
          </p:nvPr>
        </p:nvSpPr>
        <p:spPr>
          <a:xfrm>
            <a:off x="457200" y="609600"/>
            <a:ext cx="8153400" cy="1143000"/>
          </a:xfrm>
        </p:spPr>
        <p:txBody>
          <a:bodyPr/>
          <a:lstStyle/>
          <a:p>
            <a:pPr algn="ctr" eaLnBrk="1" hangingPunct="1"/>
            <a:r>
              <a:rPr lang="en-US" smtClean="0"/>
              <a:t>The Hawaiian Islands have formed over a stationary hot spot</a:t>
            </a:r>
          </a:p>
        </p:txBody>
      </p:sp>
      <p:pic>
        <p:nvPicPr>
          <p:cNvPr id="94212" name="Picture 3" descr="fig2"/>
          <p:cNvPicPr>
            <a:picLocks noChangeAspect="1" noChangeArrowheads="1"/>
          </p:cNvPicPr>
          <p:nvPr/>
        </p:nvPicPr>
        <p:blipFill>
          <a:blip r:embed="rId3"/>
          <a:srcRect t="2621"/>
          <a:stretch>
            <a:fillRect/>
          </a:stretch>
        </p:blipFill>
        <p:spPr bwMode="auto">
          <a:xfrm>
            <a:off x="1181100" y="1905000"/>
            <a:ext cx="6781800" cy="495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pPr>
              <a:defRPr/>
            </a:pPr>
            <a:fld id="{E4A7A6C7-A464-4980-88C7-4C6B57BF2DBE}" type="slidenum">
              <a:rPr lang="en-US" altLang="en-US"/>
              <a:pPr>
                <a:defRPr/>
              </a:pPr>
              <a:t>87</a:t>
            </a:fld>
            <a:r>
              <a:rPr lang="en-US" altLang="en-US" dirty="0"/>
              <a:t> / </a:t>
            </a:r>
            <a:r>
              <a:rPr lang="en-US" altLang="en-US" dirty="0" smtClean="0"/>
              <a:t>92</a:t>
            </a:r>
            <a:endParaRPr lang="en-US" altLang="en-US" dirty="0"/>
          </a:p>
        </p:txBody>
      </p:sp>
      <p:sp>
        <p:nvSpPr>
          <p:cNvPr id="95235" name="Rectangle 2"/>
          <p:cNvSpPr>
            <a:spLocks noGrp="1" noChangeArrowheads="1"/>
          </p:cNvSpPr>
          <p:nvPr>
            <p:ph type="title"/>
          </p:nvPr>
        </p:nvSpPr>
        <p:spPr/>
        <p:txBody>
          <a:bodyPr/>
          <a:lstStyle/>
          <a:p>
            <a:pPr algn="ctr" eaLnBrk="1" hangingPunct="1"/>
            <a:r>
              <a:rPr lang="en-US" smtClean="0"/>
              <a:t>Hawaiian Islands-Emperor Seamount Chain</a:t>
            </a:r>
          </a:p>
        </p:txBody>
      </p:sp>
      <p:pic>
        <p:nvPicPr>
          <p:cNvPr id="95236" name="Picture 3" descr="FG02_032"/>
          <p:cNvPicPr>
            <a:picLocks noChangeAspect="1" noChangeArrowheads="1"/>
          </p:cNvPicPr>
          <p:nvPr/>
        </p:nvPicPr>
        <p:blipFill>
          <a:blip r:embed="rId3"/>
          <a:srcRect/>
          <a:stretch>
            <a:fillRect/>
          </a:stretch>
        </p:blipFill>
        <p:spPr bwMode="auto">
          <a:xfrm>
            <a:off x="1171575" y="1905000"/>
            <a:ext cx="6800850" cy="4533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p:cNvSpPr>
            <a:spLocks noGrp="1"/>
          </p:cNvSpPr>
          <p:nvPr>
            <p:ph type="sldNum" sz="quarter" idx="12"/>
          </p:nvPr>
        </p:nvSpPr>
        <p:spPr/>
        <p:txBody>
          <a:bodyPr/>
          <a:lstStyle/>
          <a:p>
            <a:pPr>
              <a:defRPr/>
            </a:pPr>
            <a:fld id="{4FC2379B-64E3-4CFA-BA7E-5A706BBFFF30}" type="slidenum">
              <a:rPr lang="en-US" altLang="en-US"/>
              <a:pPr>
                <a:defRPr/>
              </a:pPr>
              <a:t>88</a:t>
            </a:fld>
            <a:r>
              <a:rPr lang="en-US" altLang="en-US" dirty="0"/>
              <a:t> / </a:t>
            </a:r>
            <a:r>
              <a:rPr lang="en-US" altLang="en-US" dirty="0" smtClean="0"/>
              <a:t>92</a:t>
            </a:r>
            <a:endParaRPr lang="en-US" altLang="en-US" dirty="0"/>
          </a:p>
        </p:txBody>
      </p:sp>
      <p:sp>
        <p:nvSpPr>
          <p:cNvPr id="96259" name="Rectangle 2"/>
          <p:cNvSpPr>
            <a:spLocks noGrp="1" noChangeArrowheads="1"/>
          </p:cNvSpPr>
          <p:nvPr>
            <p:ph type="title"/>
          </p:nvPr>
        </p:nvSpPr>
        <p:spPr>
          <a:xfrm>
            <a:off x="381000" y="152400"/>
            <a:ext cx="8229600" cy="1371600"/>
          </a:xfrm>
        </p:spPr>
        <p:txBody>
          <a:bodyPr/>
          <a:lstStyle/>
          <a:p>
            <a:pPr eaLnBrk="1" hangingPunct="1"/>
            <a:r>
              <a:rPr lang="en-US" sz="3800" smtClean="0"/>
              <a:t>Applications of plate tectonics model to intraplate features</a:t>
            </a:r>
          </a:p>
        </p:txBody>
      </p:sp>
      <p:sp>
        <p:nvSpPr>
          <p:cNvPr id="96260" name="Rectangle 3"/>
          <p:cNvSpPr>
            <a:spLocks noGrp="1" noChangeArrowheads="1"/>
          </p:cNvSpPr>
          <p:nvPr>
            <p:ph type="body" sz="half" idx="1"/>
          </p:nvPr>
        </p:nvSpPr>
        <p:spPr>
          <a:xfrm>
            <a:off x="304800" y="1676400"/>
            <a:ext cx="8229600" cy="4572000"/>
          </a:xfrm>
        </p:spPr>
        <p:txBody>
          <a:bodyPr/>
          <a:lstStyle/>
          <a:p>
            <a:pPr eaLnBrk="1" hangingPunct="1"/>
            <a:r>
              <a:rPr lang="en-US" sz="3500" smtClean="0">
                <a:solidFill>
                  <a:srgbClr val="FF66FF"/>
                </a:solidFill>
              </a:rPr>
              <a:t>Seamounts and tablemounts</a:t>
            </a:r>
          </a:p>
          <a:p>
            <a:pPr lvl="1" eaLnBrk="1" hangingPunct="1"/>
            <a:r>
              <a:rPr lang="en-US" sz="3100" smtClean="0"/>
              <a:t>Subsidence of flanks of mid-ocean ridge</a:t>
            </a:r>
          </a:p>
          <a:p>
            <a:pPr lvl="1" eaLnBrk="1" hangingPunct="1"/>
            <a:r>
              <a:rPr lang="en-US" sz="3100" smtClean="0"/>
              <a:t>Wave erosion may flatten seamount</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pPr>
              <a:defRPr/>
            </a:pPr>
            <a:fld id="{F4C38B17-C4EC-4A7A-A385-AE408D61FFD5}" type="slidenum">
              <a:rPr lang="en-US" altLang="en-US"/>
              <a:pPr>
                <a:defRPr/>
              </a:pPr>
              <a:t>89</a:t>
            </a:fld>
            <a:r>
              <a:rPr lang="en-US" altLang="en-US" dirty="0"/>
              <a:t> / 92</a:t>
            </a:r>
          </a:p>
        </p:txBody>
      </p:sp>
      <p:pic>
        <p:nvPicPr>
          <p:cNvPr id="97283" name="Picture 2" descr="02_26"/>
          <p:cNvPicPr>
            <a:picLocks noChangeAspect="1" noChangeArrowheads="1"/>
          </p:cNvPicPr>
          <p:nvPr/>
        </p:nvPicPr>
        <p:blipFill>
          <a:blip r:embed="rId3"/>
          <a:srcRect/>
          <a:stretch>
            <a:fillRect/>
          </a:stretch>
        </p:blipFill>
        <p:spPr bwMode="auto">
          <a:xfrm>
            <a:off x="0" y="609600"/>
            <a:ext cx="9144000" cy="4883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spect="1" noChangeArrowheads="1"/>
          </p:cNvPicPr>
          <p:nvPr/>
        </p:nvPicPr>
        <p:blipFill>
          <a:blip r:embed="rId3"/>
          <a:srcRect/>
          <a:stretch>
            <a:fillRect/>
          </a:stretch>
        </p:blipFill>
        <p:spPr bwMode="auto">
          <a:xfrm>
            <a:off x="4178300" y="2816225"/>
            <a:ext cx="4945063" cy="3038475"/>
          </a:xfrm>
          <a:prstGeom prst="rect">
            <a:avLst/>
          </a:prstGeom>
          <a:noFill/>
          <a:ln w="9525">
            <a:noFill/>
            <a:miter lim="800000"/>
            <a:headEnd/>
            <a:tailEnd/>
          </a:ln>
        </p:spPr>
      </p:pic>
      <p:sp>
        <p:nvSpPr>
          <p:cNvPr id="19459" name="Rectangle 3"/>
          <p:cNvSpPr>
            <a:spLocks noGrp="1" noChangeArrowheads="1"/>
          </p:cNvSpPr>
          <p:nvPr>
            <p:ph type="title"/>
          </p:nvPr>
        </p:nvSpPr>
        <p:spPr/>
        <p:txBody>
          <a:bodyPr/>
          <a:lstStyle/>
          <a:p>
            <a:r>
              <a:rPr lang="en-US" smtClean="0"/>
              <a:t>The Crust</a:t>
            </a:r>
          </a:p>
        </p:txBody>
      </p:sp>
      <p:sp>
        <p:nvSpPr>
          <p:cNvPr id="19460" name="Rectangle 4"/>
          <p:cNvSpPr>
            <a:spLocks noGrp="1" noChangeArrowheads="1"/>
          </p:cNvSpPr>
          <p:nvPr>
            <p:ph type="body" idx="1"/>
          </p:nvPr>
        </p:nvSpPr>
        <p:spPr>
          <a:xfrm>
            <a:off x="457200" y="1600200"/>
            <a:ext cx="8482013" cy="4530725"/>
          </a:xfrm>
        </p:spPr>
        <p:txBody>
          <a:bodyPr/>
          <a:lstStyle/>
          <a:p>
            <a:r>
              <a:rPr lang="en-US" smtClean="0"/>
              <a:t>The Mohorovic</a:t>
            </a:r>
            <a:r>
              <a:rPr lang="en-US" smtClean="0">
                <a:sym typeface="WP MultinationalA Roman"/>
              </a:rPr>
              <a:t>ic</a:t>
            </a:r>
            <a:r>
              <a:rPr lang="en-US" smtClean="0"/>
              <a:t> discontinuity</a:t>
            </a:r>
          </a:p>
          <a:p>
            <a:pPr lvl="1"/>
            <a:r>
              <a:rPr lang="en-US" smtClean="0"/>
              <a:t>Separates the crust from the upper mantle. </a:t>
            </a:r>
          </a:p>
          <a:p>
            <a:pPr lvl="1"/>
            <a:r>
              <a:rPr lang="en-US" smtClean="0"/>
              <a:t>Discovered in 1909 by </a:t>
            </a:r>
            <a:br>
              <a:rPr lang="en-US" smtClean="0"/>
            </a:br>
            <a:r>
              <a:rPr lang="en-US" smtClean="0"/>
              <a:t>Andrija Mohorovic</a:t>
            </a:r>
            <a:r>
              <a:rPr lang="en-US" smtClean="0">
                <a:sym typeface="WP MultinationalA Roman"/>
              </a:rPr>
              <a:t>ic.</a:t>
            </a:r>
          </a:p>
          <a:p>
            <a:pPr lvl="1"/>
            <a:r>
              <a:rPr lang="en-US" smtClean="0">
                <a:sym typeface="WP MultinationalA Roman"/>
              </a:rPr>
              <a:t>Marked by </a:t>
            </a:r>
            <a:r>
              <a:rPr lang="en-US" smtClean="0"/>
              <a:t>a change </a:t>
            </a:r>
            <a:br>
              <a:rPr lang="en-US" smtClean="0"/>
            </a:br>
            <a:r>
              <a:rPr lang="en-US" smtClean="0"/>
              <a:t>in the velocity of </a:t>
            </a:r>
            <a:br>
              <a:rPr lang="en-US" smtClean="0"/>
            </a:br>
            <a:r>
              <a:rPr lang="en-US" smtClean="0"/>
              <a:t>P waves. </a:t>
            </a:r>
          </a:p>
        </p:txBody>
      </p:sp>
      <p:sp>
        <p:nvSpPr>
          <p:cNvPr id="19461" name="Text Box 4"/>
          <p:cNvSpPr txBox="1">
            <a:spLocks noChangeArrowheads="1"/>
          </p:cNvSpPr>
          <p:nvPr/>
        </p:nvSpPr>
        <p:spPr bwMode="auto">
          <a:xfrm>
            <a:off x="7939088" y="5845175"/>
            <a:ext cx="715962" cy="304800"/>
          </a:xfrm>
          <a:prstGeom prst="rect">
            <a:avLst/>
          </a:prstGeom>
          <a:noFill/>
          <a:ln w="9525">
            <a:noFill/>
            <a:miter lim="800000"/>
            <a:headEnd/>
            <a:tailEnd/>
          </a:ln>
        </p:spPr>
        <p:txBody>
          <a:bodyPr wrap="none">
            <a:spAutoFit/>
          </a:bodyPr>
          <a:lstStyle/>
          <a:p>
            <a:r>
              <a:rPr lang="en-US" sz="1400">
                <a:hlinkClick r:id="rId4"/>
              </a:rPr>
              <a:t>source</a:t>
            </a:r>
            <a:endParaRPr lang="en-US" sz="140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7731D002-B92C-4527-A7D9-790E621E92BC}" type="slidenum">
              <a:rPr lang="en-US" altLang="en-US"/>
              <a:pPr>
                <a:defRPr/>
              </a:pPr>
              <a:t>90</a:t>
            </a:fld>
            <a:r>
              <a:rPr lang="en-US" altLang="en-US" dirty="0"/>
              <a:t> / </a:t>
            </a:r>
            <a:r>
              <a:rPr lang="en-US" altLang="en-US" dirty="0" smtClean="0"/>
              <a:t>92</a:t>
            </a:r>
            <a:endParaRPr lang="en-US" altLang="en-US" dirty="0"/>
          </a:p>
        </p:txBody>
      </p:sp>
      <p:sp>
        <p:nvSpPr>
          <p:cNvPr id="5124" name="Rectangle 2"/>
          <p:cNvSpPr>
            <a:spLocks noGrp="1" noChangeArrowheads="1"/>
          </p:cNvSpPr>
          <p:nvPr>
            <p:ph type="title"/>
          </p:nvPr>
        </p:nvSpPr>
        <p:spPr>
          <a:xfrm>
            <a:off x="685800" y="2286000"/>
            <a:ext cx="7772400" cy="1143000"/>
          </a:xfrm>
        </p:spPr>
        <p:txBody>
          <a:bodyPr/>
          <a:lstStyle/>
          <a:p>
            <a:pPr eaLnBrk="1" hangingPunct="1"/>
            <a:r>
              <a:rPr lang="en-US" sz="2100" smtClean="0">
                <a:latin typeface="Arial" pitchFamily="34" charset="0"/>
                <a:hlinkClick r:id="rId5" action="ppaction://hlinkfile"/>
              </a:rPr>
              <a:t>Motion at Plate Boundaries</a:t>
            </a:r>
            <a:endParaRPr lang="en-US" smtClean="0">
              <a:latin typeface="ArialMT" charset="0"/>
            </a:endParaRPr>
          </a:p>
        </p:txBody>
      </p:sp>
    </p:spTree>
    <p:controls>
      <p:control spid="5122" name="ShockwaveFlash1" r:id="rId2" imgW="9142857" imgH="6323810"/>
    </p:controls>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9564C681-8D33-4456-A341-AA221FA3B9FB}" type="slidenum">
              <a:rPr lang="en-US" altLang="en-US"/>
              <a:pPr>
                <a:defRPr/>
              </a:pPr>
              <a:t>91</a:t>
            </a:fld>
            <a:r>
              <a:rPr lang="en-US" altLang="en-US" dirty="0"/>
              <a:t> / </a:t>
            </a:r>
            <a:r>
              <a:rPr lang="en-US" altLang="en-US" dirty="0" smtClean="0"/>
              <a:t>92</a:t>
            </a:r>
            <a:endParaRPr lang="en-US" altLang="en-US" dirty="0"/>
          </a:p>
        </p:txBody>
      </p:sp>
      <p:sp>
        <p:nvSpPr>
          <p:cNvPr id="6148" name="Rectangle 2"/>
          <p:cNvSpPr>
            <a:spLocks noGrp="1" noChangeArrowheads="1"/>
          </p:cNvSpPr>
          <p:nvPr>
            <p:ph type="title"/>
          </p:nvPr>
        </p:nvSpPr>
        <p:spPr>
          <a:xfrm>
            <a:off x="685800" y="2286000"/>
            <a:ext cx="7772400" cy="1143000"/>
          </a:xfrm>
        </p:spPr>
        <p:txBody>
          <a:bodyPr/>
          <a:lstStyle/>
          <a:p>
            <a:pPr eaLnBrk="1" hangingPunct="1"/>
            <a:r>
              <a:rPr lang="en-US" sz="2100" smtClean="0">
                <a:latin typeface="Arial" pitchFamily="34" charset="0"/>
                <a:hlinkClick r:id="rId5" action="ppaction://hlinkfile"/>
              </a:rPr>
              <a:t>Plate Motions Through Time</a:t>
            </a:r>
            <a:endParaRPr lang="en-US" smtClean="0">
              <a:latin typeface="ArialMT" charset="0"/>
            </a:endParaRPr>
          </a:p>
        </p:txBody>
      </p:sp>
    </p:spTree>
    <p:controls>
      <p:control spid="6146" name="ShockwaveFlash1" r:id="rId2" imgW="9142857" imgH="6323810"/>
    </p:controls>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ctrTitle"/>
          </p:nvPr>
        </p:nvSpPr>
        <p:spPr>
          <a:xfrm>
            <a:off x="914400" y="1709738"/>
            <a:ext cx="7623175" cy="1362075"/>
          </a:xfrm>
        </p:spPr>
        <p:txBody>
          <a:bodyPr/>
          <a:lstStyle/>
          <a:p>
            <a:pPr algn="ctr" eaLnBrk="1" hangingPunct="1"/>
            <a:r>
              <a:rPr lang="en-US" smtClean="0"/>
              <a:t>~ End ~</a:t>
            </a:r>
          </a:p>
        </p:txBody>
      </p:sp>
      <p:sp>
        <p:nvSpPr>
          <p:cNvPr id="4" name="Slide Number Placeholder 4"/>
          <p:cNvSpPr>
            <a:spLocks noGrp="1"/>
          </p:cNvSpPr>
          <p:nvPr>
            <p:ph type="sldNum" sz="quarter" idx="12"/>
          </p:nvPr>
        </p:nvSpPr>
        <p:spPr/>
        <p:txBody>
          <a:bodyPr/>
          <a:lstStyle/>
          <a:p>
            <a:pPr>
              <a:defRPr/>
            </a:pPr>
            <a:fld id="{02E1E63F-D600-4B79-99AF-F222B1C24944}" type="slidenum">
              <a:rPr lang="en-US" altLang="en-US"/>
              <a:pPr>
                <a:defRPr/>
              </a:pPr>
              <a:t>92</a:t>
            </a:fld>
            <a:r>
              <a:rPr lang="en-US" altLang="en-US" dirty="0"/>
              <a:t> / </a:t>
            </a:r>
            <a:r>
              <a:rPr lang="en-US" altLang="en-US" dirty="0" smtClean="0"/>
              <a:t>92</a:t>
            </a:r>
            <a:endParaRPr lang="en-US" alt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Edge</Template>
  <TotalTime>612</TotalTime>
  <Words>2860</Words>
  <Application>Microsoft Office PowerPoint</Application>
  <PresentationFormat>On-screen Show (4:3)</PresentationFormat>
  <Paragraphs>545</Paragraphs>
  <Slides>92</Slides>
  <Notes>92</Notes>
  <HiddenSlides>0</HiddenSlides>
  <MMClips>0</MMClips>
  <ScaleCrop>false</ScaleCrop>
  <HeadingPairs>
    <vt:vector size="4" baseType="variant">
      <vt:variant>
        <vt:lpstr>Theme</vt:lpstr>
      </vt:variant>
      <vt:variant>
        <vt:i4>1</vt:i4>
      </vt:variant>
      <vt:variant>
        <vt:lpstr>Slide Titles</vt:lpstr>
      </vt:variant>
      <vt:variant>
        <vt:i4>92</vt:i4>
      </vt:variant>
    </vt:vector>
  </HeadingPairs>
  <TitlesOfParts>
    <vt:vector size="93" baseType="lpstr">
      <vt:lpstr>Edge</vt:lpstr>
      <vt:lpstr>Plate Tectonics</vt:lpstr>
      <vt:lpstr>Plate Tectonics:   Content Standards Addressed</vt:lpstr>
      <vt:lpstr>Plate Tectonics</vt:lpstr>
      <vt:lpstr>Structure of the Earth</vt:lpstr>
      <vt:lpstr>Structure of the Earth</vt:lpstr>
      <vt:lpstr>Structure of the Earth</vt:lpstr>
      <vt:lpstr>Structure of the Earth</vt:lpstr>
      <vt:lpstr>The Crust</vt:lpstr>
      <vt:lpstr>The Crust</vt:lpstr>
      <vt:lpstr>The Mantle</vt:lpstr>
      <vt:lpstr>The Mantle</vt:lpstr>
      <vt:lpstr>Structure of the Earth</vt:lpstr>
      <vt:lpstr>Structure of the Earth</vt:lpstr>
      <vt:lpstr>Magnetic Reversals</vt:lpstr>
      <vt:lpstr>The Earth’s Magnetic Field </vt:lpstr>
      <vt:lpstr>Structure of the Earth</vt:lpstr>
      <vt:lpstr>Structure of the Earth</vt:lpstr>
      <vt:lpstr>Structure of the Earth</vt:lpstr>
      <vt:lpstr>Lithosphere</vt:lpstr>
      <vt:lpstr>Buoyancy</vt:lpstr>
      <vt:lpstr>Slide 21</vt:lpstr>
      <vt:lpstr>2 Types of Lithosphere</vt:lpstr>
      <vt:lpstr>2 Types of Lithosphere</vt:lpstr>
      <vt:lpstr>Driving Mechanisms</vt:lpstr>
      <vt:lpstr>Driving Mechanisms</vt:lpstr>
      <vt:lpstr>Slide 26</vt:lpstr>
      <vt:lpstr>Slide 27</vt:lpstr>
      <vt:lpstr>Push – Pull Theory</vt:lpstr>
      <vt:lpstr>Plate Tectonics</vt:lpstr>
      <vt:lpstr>Plate Boundaries:  3 Types </vt:lpstr>
      <vt:lpstr>Plate Boundaries:  3 Types</vt:lpstr>
      <vt:lpstr>Plate Boundaries:  3 Types</vt:lpstr>
      <vt:lpstr>Divergent Boundaries</vt:lpstr>
      <vt:lpstr>Divergent Boundaries</vt:lpstr>
      <vt:lpstr>Divergent Boundaries</vt:lpstr>
      <vt:lpstr>Divergent Boundaries</vt:lpstr>
      <vt:lpstr>Mid-Ocean Ridges</vt:lpstr>
      <vt:lpstr>Mid-Ocean Ridges</vt:lpstr>
      <vt:lpstr>Slide 39</vt:lpstr>
      <vt:lpstr>Ocean Crustal Age</vt:lpstr>
      <vt:lpstr>Oceanic Lithosphere</vt:lpstr>
      <vt:lpstr>Neovolcanic activity in the NE Lau Basin</vt:lpstr>
      <vt:lpstr>Neovolcanic activity in the NE Lau Basin</vt:lpstr>
      <vt:lpstr>Neovolcanic activity in the NE Lau Basin</vt:lpstr>
      <vt:lpstr>Mysterious "Swarm" of Quakes Strikes Oregon Waters</vt:lpstr>
      <vt:lpstr>Spreading Apart:</vt:lpstr>
      <vt:lpstr>Spreading Apart:</vt:lpstr>
      <vt:lpstr>Spreading Apart:</vt:lpstr>
      <vt:lpstr>Tectonic Boundaries Evolve</vt:lpstr>
      <vt:lpstr>Continental Rifting</vt:lpstr>
      <vt:lpstr>Continental Rifting</vt:lpstr>
      <vt:lpstr>The East African rift</vt:lpstr>
      <vt:lpstr>Slide 53</vt:lpstr>
      <vt:lpstr>Continental Rifting</vt:lpstr>
      <vt:lpstr>Slide 55</vt:lpstr>
      <vt:lpstr>Convergent plate boundaries</vt:lpstr>
      <vt:lpstr>Subduction</vt:lpstr>
      <vt:lpstr>Subduction</vt:lpstr>
      <vt:lpstr>Fate of Subducted Plates?</vt:lpstr>
      <vt:lpstr>Subduction Features</vt:lpstr>
      <vt:lpstr>Subduction</vt:lpstr>
      <vt:lpstr>Subduction</vt:lpstr>
      <vt:lpstr>Ocean-Continent Convergence</vt:lpstr>
      <vt:lpstr>Cascade Mountains, Pacific NW</vt:lpstr>
      <vt:lpstr>Ocean-Ocean Convergence</vt:lpstr>
      <vt:lpstr>Subduction</vt:lpstr>
      <vt:lpstr>Tectonic Settings and Volcanic Activity</vt:lpstr>
      <vt:lpstr>Plate Collision</vt:lpstr>
      <vt:lpstr>Plate Collision</vt:lpstr>
      <vt:lpstr>Continent-Continent Convergence</vt:lpstr>
      <vt:lpstr>Convergent Margins: India-Asia Collision</vt:lpstr>
      <vt:lpstr>The collision of India and Asia produced the Himalayas (before)</vt:lpstr>
      <vt:lpstr>The collision of India and Asia produced the Himalayas (after)</vt:lpstr>
      <vt:lpstr>Transform fault boundaries</vt:lpstr>
      <vt:lpstr>Plate Tectonics </vt:lpstr>
      <vt:lpstr>Oceanic Transforms</vt:lpstr>
      <vt:lpstr>Motion at Transform Boundaries</vt:lpstr>
      <vt:lpstr>Transform Boundaries</vt:lpstr>
      <vt:lpstr>Transform Boundaries</vt:lpstr>
      <vt:lpstr>Triple Junctions</vt:lpstr>
      <vt:lpstr>Slide 81</vt:lpstr>
      <vt:lpstr>Plate Tectonics</vt:lpstr>
      <vt:lpstr>Hot Spot Volcano Tracks</vt:lpstr>
      <vt:lpstr>Global Hot Spots</vt:lpstr>
      <vt:lpstr>Volcanism on a tectonic  plate moving over a hot spot</vt:lpstr>
      <vt:lpstr>The Hawaiian Islands have formed over a stationary hot spot</vt:lpstr>
      <vt:lpstr>Hawaiian Islands-Emperor Seamount Chain</vt:lpstr>
      <vt:lpstr>Applications of plate tectonics model to intraplate features</vt:lpstr>
      <vt:lpstr>Slide 89</vt:lpstr>
      <vt:lpstr>Motion at Plate Boundaries</vt:lpstr>
      <vt:lpstr>Plate Motions Through Time</vt:lpstr>
      <vt:lpstr>~ End ~</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Plate Tectonics</dc:title>
  <dc:subject>Geology &amp; Oceanography</dc:subject>
  <dc:creator>Sonjia Leyva</dc:creator>
  <cp:lastModifiedBy>Sonjia Leyva</cp:lastModifiedBy>
  <cp:revision>43</cp:revision>
  <dcterms:created xsi:type="dcterms:W3CDTF">2006-09-06T06:01:40Z</dcterms:created>
  <dcterms:modified xsi:type="dcterms:W3CDTF">2011-10-24T20:04:54Z</dcterms:modified>
</cp:coreProperties>
</file>