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304" r:id="rId4"/>
    <p:sldId id="305" r:id="rId5"/>
    <p:sldId id="302" r:id="rId6"/>
    <p:sldId id="303" r:id="rId7"/>
    <p:sldId id="300" r:id="rId8"/>
    <p:sldId id="308" r:id="rId9"/>
    <p:sldId id="309" r:id="rId10"/>
    <p:sldId id="310" r:id="rId11"/>
    <p:sldId id="299" r:id="rId12"/>
    <p:sldId id="301" r:id="rId13"/>
    <p:sldId id="311" r:id="rId14"/>
    <p:sldId id="312" r:id="rId15"/>
    <p:sldId id="315" r:id="rId16"/>
    <p:sldId id="316" r:id="rId17"/>
    <p:sldId id="336" r:id="rId18"/>
    <p:sldId id="324" r:id="rId19"/>
    <p:sldId id="328" r:id="rId20"/>
    <p:sldId id="329" r:id="rId21"/>
    <p:sldId id="258" r:id="rId22"/>
    <p:sldId id="259" r:id="rId23"/>
    <p:sldId id="306" r:id="rId24"/>
    <p:sldId id="260" r:id="rId25"/>
    <p:sldId id="261" r:id="rId26"/>
    <p:sldId id="262" r:id="rId27"/>
    <p:sldId id="307" r:id="rId28"/>
    <p:sldId id="263" r:id="rId29"/>
    <p:sldId id="264" r:id="rId30"/>
    <p:sldId id="265" r:id="rId31"/>
    <p:sldId id="337" r:id="rId32"/>
    <p:sldId id="266" r:id="rId33"/>
    <p:sldId id="267" r:id="rId34"/>
    <p:sldId id="338" r:id="rId35"/>
    <p:sldId id="339" r:id="rId36"/>
    <p:sldId id="270" r:id="rId37"/>
    <p:sldId id="340" r:id="rId38"/>
    <p:sldId id="274" r:id="rId39"/>
    <p:sldId id="341" r:id="rId40"/>
    <p:sldId id="343" r:id="rId41"/>
    <p:sldId id="313" r:id="rId42"/>
    <p:sldId id="342" r:id="rId43"/>
    <p:sldId id="345" r:id="rId44"/>
    <p:sldId id="346" r:id="rId45"/>
    <p:sldId id="344" r:id="rId46"/>
    <p:sldId id="298" r:id="rId4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4" autoAdjust="0"/>
    <p:restoredTop sz="90929"/>
  </p:normalViewPr>
  <p:slideViewPr>
    <p:cSldViewPr>
      <p:cViewPr varScale="1">
        <p:scale>
          <a:sx n="67" d="100"/>
          <a:sy n="67" d="100"/>
        </p:scale>
        <p:origin x="-9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917C0F4-FF03-4CF6-94A5-BF3F9CC288FD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B73C47A-EDF8-4271-A49E-30AC3DFADC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0550657-691C-4E96-A364-A4E29F36CC83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3859C1-3DAC-4909-AD7C-789EDB579B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9C1-3DAC-4909-AD7C-789EDB579B7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600200"/>
            <a:ext cx="777240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fld id="{488CCC79-3BF6-4275-BAE4-4311A00D927C}" type="slidenum">
              <a:rPr lang="en-US" smtClean="0"/>
              <a:pPr algn="r"/>
              <a:t>‹#›</a:t>
            </a:fld>
            <a:r>
              <a:rPr lang="en-US" dirty="0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fld id="{488CCC79-3BF6-4275-BAE4-4311A00D927C}" type="slidenum">
              <a:rPr lang="en-US" smtClean="0"/>
              <a:pPr algn="r"/>
              <a:t>‹#›</a:t>
            </a:fld>
            <a:r>
              <a:rPr lang="en-US" dirty="0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8CCC79-3BF6-4275-BAE4-4311A00D927C}" type="slidenum">
              <a:rPr lang="en-US" smtClean="0"/>
              <a:pPr/>
              <a:t>‹#›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Folds, Faults &amp; Geologic Maps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8CB241AA-7D9E-4669-8B2F-EF355F3E7F5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Trump Mediaeval" pitchFamily="18" charset="0"/>
              </a:rPr>
              <a:t>Rock deformation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smtClean="0">
                <a:latin typeface="Trump Mediaeval" pitchFamily="18" charset="0"/>
              </a:rPr>
              <a:t>Brittle deformation</a:t>
            </a:r>
          </a:p>
          <a:p>
            <a:pPr lvl="1"/>
            <a:r>
              <a:rPr lang="en-US" sz="2400" smtClean="0">
                <a:latin typeface="Trump Mediaeval" pitchFamily="18" charset="0"/>
              </a:rPr>
              <a:t>Permanent change in shape or volume, in which a material breaks or cracks</a:t>
            </a:r>
          </a:p>
        </p:txBody>
      </p:sp>
      <p:pic>
        <p:nvPicPr>
          <p:cNvPr id="12293" name="Picture 5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438" y="3276600"/>
            <a:ext cx="2971800" cy="3505200"/>
          </a:xfrm>
          <a:prstGeom prst="rect">
            <a:avLst/>
          </a:prstGeom>
          <a:noFill/>
        </p:spPr>
      </p:pic>
      <p:pic>
        <p:nvPicPr>
          <p:cNvPr id="12294" name="Picture 6" descr="fig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5550" y="3276600"/>
            <a:ext cx="4670425" cy="35052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10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Deformation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Factors that influence the strength of a rock</a:t>
            </a:r>
          </a:p>
          <a:p>
            <a:pPr lvl="1"/>
            <a:r>
              <a:rPr lang="en-US"/>
              <a:t>Temperature </a:t>
            </a:r>
          </a:p>
          <a:p>
            <a:pPr lvl="1"/>
            <a:r>
              <a:rPr lang="en-US"/>
              <a:t>Pressure </a:t>
            </a:r>
          </a:p>
          <a:p>
            <a:pPr lvl="1"/>
            <a:r>
              <a:rPr lang="en-US"/>
              <a:t>Rock type (composition)</a:t>
            </a:r>
          </a:p>
          <a:p>
            <a:pPr lvl="1"/>
            <a:r>
              <a:rPr lang="en-US"/>
              <a:t>Rate of deformation</a:t>
            </a:r>
          </a:p>
          <a:p>
            <a:pPr lvl="1"/>
            <a:r>
              <a:rPr lang="en-US"/>
              <a:t>Time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11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crustal deformation occurs along plate margins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3252" name="Picture 4" descr="fig9"/>
          <p:cNvPicPr>
            <a:picLocks noChangeAspect="1" noChangeArrowheads="1"/>
          </p:cNvPicPr>
          <p:nvPr/>
        </p:nvPicPr>
        <p:blipFill>
          <a:blip r:embed="rId3" cstate="print"/>
          <a:srcRect t="12222" b="20000"/>
          <a:stretch>
            <a:fillRect/>
          </a:stretch>
        </p:blipFill>
        <p:spPr bwMode="auto">
          <a:xfrm>
            <a:off x="0" y="1828800"/>
            <a:ext cx="9142316" cy="46482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12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dirty="0" smtClean="0">
                <a:latin typeface="Trump Mediaeval" pitchFamily="18" charset="0"/>
              </a:rPr>
              <a:t>Rock Deformation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85800" y="1981200"/>
            <a:ext cx="34290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Trump Mediaeval" pitchFamily="18" charset="0"/>
              </a:rPr>
              <a:t>Craton</a:t>
            </a:r>
            <a:r>
              <a:rPr lang="en-US" dirty="0" smtClean="0">
                <a:latin typeface="Trump Mediaeval" pitchFamily="18" charset="0"/>
              </a:rPr>
              <a:t>:  A region of continental crust that has remained tectonically stable for a very long time</a:t>
            </a:r>
          </a:p>
        </p:txBody>
      </p:sp>
      <p:pic>
        <p:nvPicPr>
          <p:cNvPr id="5" name="ClipArt Placeholder 4" descr="figure 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0076" y="1757772"/>
            <a:ext cx="4957724" cy="494782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9011BE6E-A69C-45B1-A8F0-F1F6A275A1D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smtClean="0">
                <a:latin typeface="Trump Mediaeval" pitchFamily="18" charset="0"/>
              </a:rPr>
              <a:t>Rock Deformation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sz="half"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Trump Mediaeval" pitchFamily="18" charset="0"/>
              </a:rPr>
              <a:t>Orogen</a:t>
            </a:r>
            <a:r>
              <a:rPr lang="en-US" b="1" dirty="0" smtClean="0">
                <a:latin typeface="Trump Mediaeval" pitchFamily="18" charset="0"/>
              </a:rPr>
              <a:t>:  </a:t>
            </a:r>
            <a:r>
              <a:rPr lang="en-US" dirty="0" smtClean="0">
                <a:latin typeface="Trump Mediaeval" pitchFamily="18" charset="0"/>
              </a:rPr>
              <a:t>An elongated region of crust that has been deformed and metamorphosed through a continental collision</a:t>
            </a:r>
          </a:p>
        </p:txBody>
      </p:sp>
      <p:pic>
        <p:nvPicPr>
          <p:cNvPr id="5" name="ClipArt Placeholder 4" descr="figure 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828800"/>
            <a:ext cx="4779264" cy="42672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9011BE6E-A69C-45B1-A8F0-F1F6A275A1D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Rock Deformation</a:t>
            </a:r>
            <a:endParaRPr lang="en-US" dirty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err="1">
                <a:solidFill>
                  <a:schemeClr val="tx2"/>
                </a:solidFill>
              </a:rPr>
              <a:t>Orogenesis</a:t>
            </a:r>
            <a:r>
              <a:rPr lang="en-US" dirty="0"/>
              <a:t> refers to processes that collectively produce a mountain belt 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Three mechanisms:</a:t>
            </a:r>
            <a:endParaRPr lang="en-US" dirty="0"/>
          </a:p>
          <a:p>
            <a:pPr lvl="1" algn="ctr">
              <a:buNone/>
            </a:pPr>
            <a:r>
              <a:rPr lang="en-US" b="1" dirty="0">
                <a:solidFill>
                  <a:schemeClr val="tx2"/>
                </a:solidFill>
              </a:rPr>
              <a:t>Ocean-Ocean</a:t>
            </a:r>
            <a:r>
              <a:rPr lang="en-US" dirty="0"/>
              <a:t> and </a:t>
            </a:r>
            <a:r>
              <a:rPr lang="en-US" b="1" dirty="0">
                <a:solidFill>
                  <a:schemeClr val="tx2"/>
                </a:solidFill>
              </a:rPr>
              <a:t>Ocean-Continental</a:t>
            </a:r>
            <a:r>
              <a:rPr lang="en-US" dirty="0"/>
              <a:t> Convergence</a:t>
            </a:r>
          </a:p>
          <a:p>
            <a:pPr lvl="1" algn="ctr">
              <a:buNone/>
            </a:pPr>
            <a:r>
              <a:rPr lang="en-US" b="1" dirty="0">
                <a:solidFill>
                  <a:schemeClr val="tx2"/>
                </a:solidFill>
              </a:rPr>
              <a:t>Continental-Continental</a:t>
            </a:r>
            <a:r>
              <a:rPr lang="en-US" dirty="0"/>
              <a:t> Convergence</a:t>
            </a:r>
          </a:p>
          <a:p>
            <a:pPr lvl="1" algn="ctr">
              <a:buNone/>
            </a:pPr>
            <a:r>
              <a:rPr lang="en-US" b="1" dirty="0">
                <a:solidFill>
                  <a:schemeClr val="tx2"/>
                </a:solidFill>
              </a:rPr>
              <a:t>Continental Accretion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15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Orogenesis</a:t>
            </a:r>
            <a:endParaRPr lang="en-US" dirty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3962400" cy="4495800"/>
          </a:xfrm>
        </p:spPr>
        <p:txBody>
          <a:bodyPr/>
          <a:lstStyle/>
          <a:p>
            <a:pPr marL="5715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Andean-type</a:t>
            </a:r>
            <a:r>
              <a:rPr lang="en-US" dirty="0" smtClean="0"/>
              <a:t> mountain building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Oceanic-Continental </a:t>
            </a:r>
            <a:r>
              <a:rPr lang="en-US" dirty="0" err="1" smtClean="0"/>
              <a:t>Subduction</a:t>
            </a:r>
            <a:endParaRPr lang="en-US" dirty="0"/>
          </a:p>
          <a:p>
            <a:pPr marL="57150" indent="0">
              <a:buNone/>
            </a:pPr>
            <a:endParaRPr lang="en-US" b="1" dirty="0" smtClean="0">
              <a:solidFill>
                <a:schemeClr val="tx2"/>
              </a:solidFill>
            </a:endParaRPr>
          </a:p>
          <a:p>
            <a:pPr marL="5715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Continental volcanic arcs</a:t>
            </a:r>
            <a:r>
              <a:rPr lang="en-US" dirty="0" smtClean="0"/>
              <a:t> forms</a:t>
            </a:r>
            <a:endParaRPr lang="en-US" dirty="0"/>
          </a:p>
        </p:txBody>
      </p:sp>
      <p:pic>
        <p:nvPicPr>
          <p:cNvPr id="5" name="Picture 3" descr="FG17_1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5000"/>
            <a:ext cx="4648200" cy="2001196"/>
          </a:xfrm>
          <a:prstGeom prst="rect">
            <a:avLst/>
          </a:prstGeom>
          <a:noFill/>
        </p:spPr>
      </p:pic>
      <p:pic>
        <p:nvPicPr>
          <p:cNvPr id="6" name="Picture 3" descr="FG17_19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9360" y="3886200"/>
            <a:ext cx="4634477" cy="2273243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16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Orogenesis</a:t>
            </a:r>
            <a:endParaRPr lang="en-US" dirty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3962400" cy="4495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Aleutian-type</a:t>
            </a:r>
            <a:r>
              <a:rPr lang="en-US" dirty="0" smtClean="0"/>
              <a:t> </a:t>
            </a:r>
            <a:r>
              <a:rPr lang="en-US" dirty="0"/>
              <a:t>mountain building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Oceanic-Oceanic </a:t>
            </a:r>
            <a:r>
              <a:rPr lang="en-US" dirty="0" err="1" smtClean="0"/>
              <a:t>Subduction</a:t>
            </a:r>
            <a:endParaRPr lang="en-US" dirty="0"/>
          </a:p>
          <a:p>
            <a:pPr marL="57150" indent="0">
              <a:buNone/>
            </a:pPr>
            <a:endParaRPr lang="en-US" b="1" dirty="0" smtClean="0">
              <a:solidFill>
                <a:schemeClr val="tx2"/>
              </a:solidFill>
            </a:endParaRPr>
          </a:p>
          <a:p>
            <a:pPr marL="5715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Volcanic </a:t>
            </a:r>
            <a:r>
              <a:rPr lang="en-US" b="1" dirty="0">
                <a:solidFill>
                  <a:schemeClr val="tx2"/>
                </a:solidFill>
              </a:rPr>
              <a:t>island arcs</a:t>
            </a:r>
            <a:r>
              <a:rPr lang="en-US" dirty="0"/>
              <a:t> </a:t>
            </a:r>
            <a:r>
              <a:rPr lang="en-US" dirty="0" smtClean="0"/>
              <a:t>forms</a:t>
            </a:r>
            <a:endParaRPr lang="en-US" dirty="0"/>
          </a:p>
        </p:txBody>
      </p:sp>
      <p:pic>
        <p:nvPicPr>
          <p:cNvPr id="4" name="Picture 3" descr="FG20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981" y="1219200"/>
            <a:ext cx="4466819" cy="55626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17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Orogenesis</a:t>
            </a:r>
            <a:endParaRPr lang="en-US" dirty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3886200" cy="4495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Continental collisions</a:t>
            </a:r>
            <a:r>
              <a:rPr lang="en-US" dirty="0"/>
              <a:t> </a:t>
            </a:r>
          </a:p>
          <a:p>
            <a:pPr marL="0" lvl="1" indent="0">
              <a:buNone/>
            </a:pPr>
            <a:endParaRPr lang="en-US" dirty="0" smtClean="0"/>
          </a:p>
          <a:p>
            <a:pPr marL="0" lvl="1" indent="0">
              <a:buNone/>
            </a:pPr>
            <a:r>
              <a:rPr lang="en-US" dirty="0" smtClean="0"/>
              <a:t>Where </a:t>
            </a:r>
            <a:r>
              <a:rPr lang="en-US" dirty="0"/>
              <a:t>two plates with continental crust converge </a:t>
            </a:r>
            <a:endParaRPr lang="en-US" dirty="0" smtClean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 smtClean="0"/>
              <a:t>Mountains form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 descr="FG17_2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124" y="3429000"/>
            <a:ext cx="4583876" cy="2470995"/>
          </a:xfrm>
          <a:prstGeom prst="rect">
            <a:avLst/>
          </a:prstGeom>
          <a:noFill/>
        </p:spPr>
      </p:pic>
      <p:pic>
        <p:nvPicPr>
          <p:cNvPr id="5" name="Picture 3" descr="FG17_2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03157"/>
            <a:ext cx="4595813" cy="162584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18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Orogenesis</a:t>
            </a:r>
            <a:endParaRPr lang="en-US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4419600" cy="4495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Continental accretion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Small </a:t>
            </a:r>
            <a:r>
              <a:rPr lang="en-US" dirty="0"/>
              <a:t>crustal fragments collide with and accrete to continental margins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Accreted </a:t>
            </a:r>
            <a:r>
              <a:rPr lang="en-US" dirty="0"/>
              <a:t>crustal blocks are called </a:t>
            </a:r>
            <a:r>
              <a:rPr lang="en-US" b="1" dirty="0" err="1">
                <a:solidFill>
                  <a:schemeClr val="tx2"/>
                </a:solidFill>
              </a:rPr>
              <a:t>terranes</a:t>
            </a:r>
            <a:r>
              <a:rPr lang="en-US" dirty="0"/>
              <a:t> </a:t>
            </a:r>
          </a:p>
        </p:txBody>
      </p:sp>
      <p:pic>
        <p:nvPicPr>
          <p:cNvPr id="4" name="Picture 3" descr="FG09_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512" y="0"/>
            <a:ext cx="4408488" cy="6858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19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Rock deformation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Deformation</a:t>
            </a:r>
            <a:r>
              <a:rPr lang="en-US" dirty="0"/>
              <a:t> is a general term that refers to all changes in the original form and/or size of a rock body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Distribution of modern day oceanic plateaus and other submerged crustal fragments</a:t>
            </a:r>
          </a:p>
        </p:txBody>
      </p:sp>
      <p:pic>
        <p:nvPicPr>
          <p:cNvPr id="40963" name="Picture 3" descr="FG09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9167813" cy="4572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20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Folds 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Rocks bent into a series of waves</a:t>
            </a:r>
          </a:p>
          <a:p>
            <a:r>
              <a:rPr lang="en-US"/>
              <a:t>Most folds result from compressional forces which shorten and thicken the crust </a:t>
            </a:r>
          </a:p>
          <a:p>
            <a:r>
              <a:rPr lang="en-US"/>
              <a:t>Types of folds   </a:t>
            </a:r>
          </a:p>
          <a:p>
            <a:pPr lvl="1"/>
            <a:r>
              <a:rPr lang="en-US" b="1">
                <a:solidFill>
                  <a:schemeClr val="tx2"/>
                </a:solidFill>
              </a:rPr>
              <a:t>Anticline</a:t>
            </a:r>
            <a:r>
              <a:rPr lang="en-US"/>
              <a:t> – upfolded, or arched, rock layers </a:t>
            </a:r>
          </a:p>
          <a:p>
            <a:pPr lvl="1"/>
            <a:r>
              <a:rPr lang="en-US" b="1">
                <a:solidFill>
                  <a:schemeClr val="tx2"/>
                </a:solidFill>
              </a:rPr>
              <a:t>Syncline</a:t>
            </a:r>
            <a:r>
              <a:rPr lang="en-US"/>
              <a:t> – downfolded rock layers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21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Folds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Types of folds   </a:t>
            </a:r>
          </a:p>
          <a:p>
            <a:pPr lvl="1"/>
            <a:r>
              <a:rPr lang="en-US"/>
              <a:t>Anticlines and synclines can be </a:t>
            </a:r>
          </a:p>
          <a:p>
            <a:pPr lvl="2"/>
            <a:r>
              <a:rPr lang="en-US" b="1">
                <a:solidFill>
                  <a:schemeClr val="tx2"/>
                </a:solidFill>
              </a:rPr>
              <a:t>Symmetrical</a:t>
            </a:r>
            <a:r>
              <a:rPr lang="en-US"/>
              <a:t> - limbs are mirror images </a:t>
            </a:r>
          </a:p>
          <a:p>
            <a:pPr lvl="2"/>
            <a:r>
              <a:rPr lang="en-US" b="1">
                <a:solidFill>
                  <a:schemeClr val="tx2"/>
                </a:solidFill>
              </a:rPr>
              <a:t>Asymmetrical</a:t>
            </a:r>
            <a:r>
              <a:rPr lang="en-US"/>
              <a:t> - limbs are not mirror images </a:t>
            </a:r>
          </a:p>
          <a:p>
            <a:pPr lvl="2"/>
            <a:r>
              <a:rPr lang="en-US" b="1">
                <a:solidFill>
                  <a:schemeClr val="tx2"/>
                </a:solidFill>
              </a:rPr>
              <a:t>Overturned</a:t>
            </a:r>
            <a:r>
              <a:rPr lang="en-US"/>
              <a:t> - one limb is tilted beyond the vertical </a:t>
            </a:r>
          </a:p>
          <a:p>
            <a:pPr lvl="1"/>
            <a:r>
              <a:rPr lang="en-US"/>
              <a:t>Where folds die out they are said to be plunging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22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6" y="76200"/>
            <a:ext cx="9072110" cy="66294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23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series of anticlines and synclines</a:t>
            </a:r>
          </a:p>
        </p:txBody>
      </p:sp>
      <p:pic>
        <p:nvPicPr>
          <p:cNvPr id="10243" name="Picture 3" descr="FG09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9159875" cy="31623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24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Plunging folds</a:t>
            </a:r>
          </a:p>
        </p:txBody>
      </p:sp>
      <p:pic>
        <p:nvPicPr>
          <p:cNvPr id="11267" name="Picture 3" descr="FG09_0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5663"/>
            <a:ext cx="9159875" cy="4732337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25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Outcrop patterns of plunging folds</a:t>
            </a:r>
          </a:p>
        </p:txBody>
      </p:sp>
      <p:pic>
        <p:nvPicPr>
          <p:cNvPr id="12291" name="Picture 3" descr="FG17_0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1905000"/>
            <a:ext cx="8153400" cy="4953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26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825625"/>
            <a:ext cx="8535987" cy="465137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Folds in the Appalachian </a:t>
            </a:r>
            <a:r>
              <a:rPr lang="en-US" dirty="0" err="1" smtClean="0"/>
              <a:t>Mnts</a:t>
            </a:r>
            <a:r>
              <a:rPr lang="en-US" dirty="0" smtClean="0"/>
              <a:t>, Pennsylvania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27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Folds 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3">
              <a:lnSpc>
                <a:spcPct val="90000"/>
              </a:lnSpc>
            </a:pPr>
            <a:r>
              <a:rPr lang="en-US" sz="2800" dirty="0" smtClean="0">
                <a:solidFill>
                  <a:schemeClr val="tx2"/>
                </a:solidFill>
              </a:rPr>
              <a:t>Dome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Circular, or slightly elongated 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Upwarped</a:t>
            </a:r>
            <a:r>
              <a:rPr lang="en-US" dirty="0" smtClean="0"/>
              <a:t> displacement of rocks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Oldest rocks in core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Basin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Circular, or slightly elongated 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Downwarped</a:t>
            </a:r>
            <a:r>
              <a:rPr lang="en-US" dirty="0" smtClean="0"/>
              <a:t> displacement of rocks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Youngest rocks in core </a:t>
            </a:r>
          </a:p>
          <a:p>
            <a:endParaRPr lang="en-US" dirty="0"/>
          </a:p>
        </p:txBody>
      </p:sp>
      <p:pic>
        <p:nvPicPr>
          <p:cNvPr id="6" name="Picture 4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4067175"/>
            <a:ext cx="4216400" cy="2535237"/>
          </a:xfrm>
          <a:prstGeom prst="rect">
            <a:avLst/>
          </a:prstGeom>
          <a:noFill/>
        </p:spPr>
      </p:pic>
      <p:pic>
        <p:nvPicPr>
          <p:cNvPr id="7" name="Picture 5" descr="fig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650" y="4040187"/>
            <a:ext cx="4214813" cy="2589213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28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1752600"/>
            <a:ext cx="3733800" cy="1143000"/>
          </a:xfrm>
        </p:spPr>
        <p:txBody>
          <a:bodyPr/>
          <a:lstStyle/>
          <a:p>
            <a:r>
              <a:rPr lang="en-US"/>
              <a:t>The Black Hills of South Dakota are a large dome</a:t>
            </a:r>
          </a:p>
        </p:txBody>
      </p:sp>
      <p:pic>
        <p:nvPicPr>
          <p:cNvPr id="14339" name="Picture 3" descr="FG09_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" y="0"/>
            <a:ext cx="4437062" cy="6858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29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Rock deformation</a:t>
            </a:r>
            <a:endParaRPr lang="en-US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Stress</a:t>
            </a:r>
            <a:r>
              <a:rPr lang="en-US" dirty="0"/>
              <a:t> – The Cause of Deformation</a:t>
            </a:r>
          </a:p>
          <a:p>
            <a:pPr lvl="1"/>
            <a:r>
              <a:rPr lang="en-US" dirty="0"/>
              <a:t>Geologic forces at work:  Plate tectonics</a:t>
            </a: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Stress = force/area</a:t>
            </a:r>
          </a:p>
        </p:txBody>
      </p:sp>
      <p:pic>
        <p:nvPicPr>
          <p:cNvPr id="60421" name="Picture 5" descr="fig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827463"/>
            <a:ext cx="6477000" cy="2573337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3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514600" cy="4343400"/>
          </a:xfrm>
        </p:spPr>
        <p:txBody>
          <a:bodyPr/>
          <a:lstStyle/>
          <a:p>
            <a:r>
              <a:rPr lang="en-US"/>
              <a:t>The bedrock geology of the Michigan Basin</a:t>
            </a:r>
          </a:p>
        </p:txBody>
      </p:sp>
      <p:pic>
        <p:nvPicPr>
          <p:cNvPr id="15363" name="Picture 3" descr="FG17_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762000"/>
            <a:ext cx="5867400" cy="530701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30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38100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 smtClean="0">
                <a:latin typeface="Trump Mediaeval" pitchFamily="18" charset="0"/>
              </a:rPr>
              <a:t>Dome in Flinders Range, South Australia</a:t>
            </a:r>
          </a:p>
        </p:txBody>
      </p:sp>
      <p:pic>
        <p:nvPicPr>
          <p:cNvPr id="39941" name="Picture 5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741488"/>
            <a:ext cx="6629400" cy="473551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8CB241AA-7D9E-4669-8B2F-EF355F3E7F5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Faults 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Faults are fractures (breaks) in rocks along which appreciable displacement has taken </a:t>
            </a:r>
            <a:r>
              <a:rPr lang="en-US" dirty="0" smtClean="0"/>
              <a:t>place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32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2819400" cy="5334000"/>
          </a:xfrm>
        </p:spPr>
        <p:txBody>
          <a:bodyPr/>
          <a:lstStyle/>
          <a:p>
            <a:r>
              <a:rPr lang="en-US"/>
              <a:t>Concept of hanging wall and footwall along a fault</a:t>
            </a:r>
          </a:p>
        </p:txBody>
      </p:sp>
      <p:pic>
        <p:nvPicPr>
          <p:cNvPr id="17411" name="Picture 3" descr="hanging wall-footwall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3138" y="0"/>
            <a:ext cx="5630862" cy="6858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33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Faults</a:t>
            </a:r>
            <a:endParaRPr lang="en-US" dirty="0"/>
          </a:p>
        </p:txBody>
      </p:sp>
      <p:pic>
        <p:nvPicPr>
          <p:cNvPr id="8" name="Picture 5" descr="fig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23950" y="1600200"/>
            <a:ext cx="3533699" cy="44958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Normal Faults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04237FD8-A051-4D47-8E3F-F26308ABDA6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83820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Normal Faults     Extensional Tectonics</a:t>
            </a:r>
          </a:p>
        </p:txBody>
      </p:sp>
      <p:pic>
        <p:nvPicPr>
          <p:cNvPr id="20484" name="Picture 4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2362200"/>
            <a:ext cx="3067050" cy="3810000"/>
          </a:xfrm>
          <a:prstGeom prst="rect">
            <a:avLst/>
          </a:prstGeom>
          <a:noFill/>
        </p:spPr>
      </p:pic>
      <p:pic>
        <p:nvPicPr>
          <p:cNvPr id="20485" name="Picture 5" descr="fig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150" y="2362200"/>
            <a:ext cx="5257800" cy="3736975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 bwMode="auto">
          <a:xfrm>
            <a:off x="4191000" y="990600"/>
            <a:ext cx="533400" cy="2286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8CB241AA-7D9E-4669-8B2F-EF355F3E7F5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Fault block mountains produced by normal faulting</a:t>
            </a:r>
          </a:p>
        </p:txBody>
      </p:sp>
      <p:pic>
        <p:nvPicPr>
          <p:cNvPr id="20483" name="Picture 3" descr="FG09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9144000" cy="455295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36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Faults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Reverse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2" indent="0" algn="ctr">
              <a:buNone/>
            </a:pPr>
            <a:r>
              <a:rPr lang="en-US" sz="2000" dirty="0">
                <a:latin typeface="Trump Mediaeval" pitchFamily="18" charset="0"/>
              </a:rPr>
              <a:t>The block on top of the fault surface moves up and over the block on the bottom</a:t>
            </a:r>
          </a:p>
          <a:p>
            <a:pPr algn="ctr">
              <a:buNone/>
            </a:pP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Thrust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lvl="2" indent="0" algn="ctr">
              <a:buNone/>
            </a:pPr>
            <a:r>
              <a:rPr lang="en-US" sz="2000" dirty="0">
                <a:latin typeface="Trump Mediaeval" pitchFamily="18" charset="0"/>
              </a:rPr>
              <a:t>A reverse fault with a shallow angle of dip</a:t>
            </a:r>
          </a:p>
          <a:p>
            <a:pPr algn="ctr">
              <a:buNone/>
            </a:pPr>
            <a:endParaRPr lang="en-US" sz="2800" dirty="0"/>
          </a:p>
        </p:txBody>
      </p:sp>
      <p:pic>
        <p:nvPicPr>
          <p:cNvPr id="7" name="Picture 5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124200"/>
            <a:ext cx="6665778" cy="36576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37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Faults</a:t>
            </a:r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tx2"/>
                </a:solidFill>
              </a:rPr>
              <a:t>Strike-slip </a:t>
            </a:r>
            <a:r>
              <a:rPr lang="en-US" b="1" dirty="0">
                <a:solidFill>
                  <a:schemeClr val="tx2"/>
                </a:solidFill>
              </a:rPr>
              <a:t>faults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Dominant displacement is horizontal and parallel to the trend, or strike</a:t>
            </a:r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Right, Left and Transform fault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4582" name="Picture 6" descr="FG17_12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810000"/>
            <a:ext cx="4572000" cy="295275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38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8CB241AA-7D9E-4669-8B2F-EF355F3E7F5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Rock deformation</a:t>
            </a: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/>
              <a:t>Stress – The Cause of </a:t>
            </a:r>
            <a:r>
              <a:rPr lang="en-US" dirty="0" smtClean="0"/>
              <a:t>Deformation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7" name="Picture 5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7416" y="2543176"/>
            <a:ext cx="5761608" cy="41910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4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Trump Mediaeval" pitchFamily="18" charset="0"/>
              </a:rPr>
              <a:t>Geologic Maps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685800" y="1600200"/>
            <a:ext cx="7924800" cy="449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rump Mediaeval" pitchFamily="18" charset="0"/>
              </a:rPr>
              <a:t>Shows the locations, kinds, &amp; orientation of rock units &amp; structural features (faults &amp; folds)</a:t>
            </a:r>
          </a:p>
        </p:txBody>
      </p:sp>
      <p:pic>
        <p:nvPicPr>
          <p:cNvPr id="4" name="Picture 4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573" y="2695576"/>
            <a:ext cx="7377363" cy="3962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40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Geologic Mapping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 smtClean="0">
                <a:latin typeface="Trump Mediaeval" pitchFamily="18" charset="0"/>
              </a:rPr>
              <a:t>Strike</a:t>
            </a:r>
          </a:p>
          <a:p>
            <a:pPr lvl="1"/>
            <a:r>
              <a:rPr lang="en-US" sz="2000" smtClean="0">
                <a:latin typeface="Trump Mediaeval" pitchFamily="18" charset="0"/>
              </a:rPr>
              <a:t>The compass orientation of the line of intersection between a horizontal plane and a planar feature </a:t>
            </a:r>
            <a:r>
              <a:rPr lang="en-US" sz="2400" smtClean="0">
                <a:latin typeface="Trump Mediaeval" pitchFamily="18" charset="0"/>
              </a:rPr>
              <a:t>(</a:t>
            </a:r>
            <a:r>
              <a:rPr lang="en-US" sz="2000" smtClean="0">
                <a:latin typeface="Trump Mediaeval" pitchFamily="18" charset="0"/>
              </a:rPr>
              <a:t>e.g. rock layer or fault)</a:t>
            </a:r>
            <a:endParaRPr lang="en-US" sz="1600" smtClean="0">
              <a:latin typeface="Trump Mediaeval" pitchFamily="18" charset="0"/>
            </a:endParaRPr>
          </a:p>
          <a:p>
            <a:r>
              <a:rPr lang="en-US" sz="2400" smtClean="0">
                <a:latin typeface="Trump Mediaeval" pitchFamily="18" charset="0"/>
              </a:rPr>
              <a:t>Dip</a:t>
            </a:r>
          </a:p>
          <a:p>
            <a:pPr lvl="1"/>
            <a:r>
              <a:rPr lang="en-US" sz="2000" smtClean="0">
                <a:latin typeface="Trump Mediaeval" pitchFamily="18" charset="0"/>
              </a:rPr>
              <a:t>The angle between the tilted surface and a horizontal plane</a:t>
            </a:r>
          </a:p>
        </p:txBody>
      </p:sp>
      <p:pic>
        <p:nvPicPr>
          <p:cNvPr id="18437" name="Picture 5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3688" y="3810000"/>
            <a:ext cx="3475037" cy="298291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41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Geologic Mapping</a:t>
            </a:r>
          </a:p>
        </p:txBody>
      </p:sp>
      <p:pic>
        <p:nvPicPr>
          <p:cNvPr id="38916" name="Picture 4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2209800"/>
            <a:ext cx="8535987" cy="387191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42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Geologic Mapping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smtClean="0">
                <a:latin typeface="Trump Mediaeval" pitchFamily="18" charset="0"/>
              </a:rPr>
              <a:t>Making and interpreting geologic maps</a:t>
            </a:r>
          </a:p>
          <a:p>
            <a:pPr lvl="1"/>
            <a:r>
              <a:rPr lang="en-US" sz="2400" smtClean="0">
                <a:latin typeface="Trump Mediaeval" pitchFamily="18" charset="0"/>
              </a:rPr>
              <a:t>Topographic maps…</a:t>
            </a:r>
          </a:p>
          <a:p>
            <a:pPr lvl="2"/>
            <a:r>
              <a:rPr lang="en-US" sz="2000" smtClean="0">
                <a:latin typeface="Trump Mediaeval" pitchFamily="18" charset="0"/>
              </a:rPr>
              <a:t>Show the shape of a ground surface, as well as the location and elevation of surface features, usually by means of contour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43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73702"/>
            <a:ext cx="4953000" cy="3484298"/>
          </a:xfrm>
          <a:prstGeom prst="rect">
            <a:avLst/>
          </a:prstGeom>
          <a:noFill/>
        </p:spPr>
      </p:pic>
      <p:pic>
        <p:nvPicPr>
          <p:cNvPr id="4" name="Picture 4" descr="fig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8031" y="0"/>
            <a:ext cx="4575969" cy="40386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 Maps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44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212" y="74850"/>
            <a:ext cx="7011988" cy="6672025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45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algn="ctr"/>
            <a:r>
              <a:rPr lang="en-US"/>
              <a:t>~ End ~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8CB241AA-7D9E-4669-8B2F-EF355F3E7F56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Components of Deformation</a:t>
            </a:r>
            <a:endParaRPr lang="en-US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Relocation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Tilting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Changing </a:t>
            </a:r>
            <a:r>
              <a:rPr lang="en-US" dirty="0"/>
              <a:t>shape</a:t>
            </a:r>
          </a:p>
          <a:p>
            <a:pPr lvl="1"/>
            <a:r>
              <a:rPr lang="en-US" dirty="0"/>
              <a:t>Faulting</a:t>
            </a:r>
          </a:p>
          <a:p>
            <a:pPr lvl="1"/>
            <a:r>
              <a:rPr lang="en-US" dirty="0"/>
              <a:t>Folding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BE6E-A69C-45B1-A8F0-F1F6A275A1D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4279" name="Picture 7" descr="fig9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00200"/>
            <a:ext cx="3705225" cy="5128640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ig9"/>
          <p:cNvPicPr>
            <a:picLocks noChangeAspect="1" noChangeArrowheads="1"/>
          </p:cNvPicPr>
          <p:nvPr/>
        </p:nvPicPr>
        <p:blipFill>
          <a:blip r:embed="rId3" cstate="print"/>
          <a:srcRect l="26666" r="30000"/>
          <a:stretch>
            <a:fillRect/>
          </a:stretch>
        </p:blipFill>
        <p:spPr bwMode="auto">
          <a:xfrm>
            <a:off x="5337175" y="304800"/>
            <a:ext cx="3654425" cy="6324600"/>
          </a:xfrm>
          <a:prstGeom prst="rect">
            <a:avLst/>
          </a:prstGeom>
          <a:noFill/>
        </p:spPr>
      </p:pic>
      <p:sp>
        <p:nvSpPr>
          <p:cNvPr id="563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Rock deformation</a:t>
            </a:r>
            <a:endParaRPr 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46482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Strain - change </a:t>
            </a:r>
            <a:r>
              <a:rPr lang="en-US" dirty="0"/>
              <a:t>in shape due to deformation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Types</a:t>
            </a:r>
            <a:endParaRPr lang="en-US" dirty="0"/>
          </a:p>
          <a:p>
            <a:pPr lvl="2"/>
            <a:r>
              <a:rPr lang="en-US" dirty="0"/>
              <a:t>Stretching</a:t>
            </a:r>
          </a:p>
          <a:p>
            <a:pPr lvl="2"/>
            <a:r>
              <a:rPr lang="en-US" dirty="0"/>
              <a:t>Shortening</a:t>
            </a:r>
          </a:p>
          <a:p>
            <a:pPr lvl="2"/>
            <a:r>
              <a:rPr lang="en-US" dirty="0"/>
              <a:t>Shear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BE6E-A69C-45B1-A8F0-F1F6A275A1D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Rock deformation</a:t>
            </a:r>
            <a:endParaRPr lang="en-US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deformation</a:t>
            </a:r>
          </a:p>
          <a:p>
            <a:pPr lvl="1"/>
            <a:r>
              <a:rPr lang="en-US" dirty="0" smtClean="0"/>
              <a:t>Elastic</a:t>
            </a:r>
          </a:p>
          <a:p>
            <a:pPr lvl="1"/>
            <a:r>
              <a:rPr lang="en-US" dirty="0" smtClean="0"/>
              <a:t>Brittle</a:t>
            </a:r>
            <a:endParaRPr lang="en-US" dirty="0"/>
          </a:p>
          <a:p>
            <a:pPr lvl="1"/>
            <a:r>
              <a:rPr lang="en-US" dirty="0"/>
              <a:t>Ductile</a:t>
            </a:r>
          </a:p>
        </p:txBody>
      </p:sp>
      <p:pic>
        <p:nvPicPr>
          <p:cNvPr id="52231" name="Picture 7" descr="fig9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05200" y="2590800"/>
            <a:ext cx="5334000" cy="3708400"/>
          </a:xfr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Trump Mediaeval" pitchFamily="18" charset="0"/>
              </a:rPr>
              <a:t>Rock deformation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smtClean="0">
                <a:latin typeface="Trump Mediaeval" pitchFamily="18" charset="0"/>
              </a:rPr>
              <a:t>Elastic deformation</a:t>
            </a:r>
          </a:p>
          <a:p>
            <a:pPr lvl="1"/>
            <a:r>
              <a:rPr lang="en-US" sz="2400" smtClean="0">
                <a:latin typeface="Trump Mediaeval" pitchFamily="18" charset="0"/>
              </a:rPr>
              <a:t>Temporary change in shape or volume from which a material rebounds after the stress is removed</a:t>
            </a:r>
          </a:p>
        </p:txBody>
      </p:sp>
      <p:pic>
        <p:nvPicPr>
          <p:cNvPr id="10245" name="Picture 5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925" y="3559175"/>
            <a:ext cx="4191000" cy="2994025"/>
          </a:xfrm>
          <a:prstGeom prst="rect">
            <a:avLst/>
          </a:prstGeom>
          <a:noFill/>
        </p:spPr>
      </p:pic>
      <p:pic>
        <p:nvPicPr>
          <p:cNvPr id="10246" name="Picture 6" descr="fig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075" y="3559175"/>
            <a:ext cx="3913188" cy="299402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8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Trump Mediaeval" pitchFamily="18" charset="0"/>
              </a:rPr>
              <a:t>Rock deformation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smtClean="0">
                <a:latin typeface="Trump Mediaeval" pitchFamily="18" charset="0"/>
              </a:rPr>
              <a:t>Ductile deformation</a:t>
            </a:r>
          </a:p>
          <a:p>
            <a:pPr lvl="1"/>
            <a:r>
              <a:rPr lang="en-US" sz="2400" smtClean="0">
                <a:latin typeface="Trump Mediaeval" pitchFamily="18" charset="0"/>
              </a:rPr>
              <a:t>Permanent but gradual change in shape or volume of a material, caused by flowing or bending</a:t>
            </a:r>
          </a:p>
        </p:txBody>
      </p:sp>
      <p:pic>
        <p:nvPicPr>
          <p:cNvPr id="11269" name="Picture 5" descr="fig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3" y="3581400"/>
            <a:ext cx="3803650" cy="2987675"/>
          </a:xfrm>
          <a:prstGeom prst="rect">
            <a:avLst/>
          </a:prstGeom>
          <a:noFill/>
        </p:spPr>
      </p:pic>
      <p:pic>
        <p:nvPicPr>
          <p:cNvPr id="11270" name="Picture 6" descr="fig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5175" y="3581400"/>
            <a:ext cx="4183063" cy="298767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CC79-3BF6-4275-BAE4-4311A00D927C}" type="slidenum">
              <a:rPr lang="en-US" smtClean="0"/>
              <a:pPr/>
              <a:t>9</a:t>
            </a:fld>
            <a:r>
              <a:rPr lang="en-US" smtClean="0"/>
              <a:t> / 49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CC"/>
      </a:lt1>
      <a:dk2>
        <a:srgbClr val="008000"/>
      </a:dk2>
      <a:lt2>
        <a:srgbClr val="336600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663300"/>
      </a:hlink>
      <a:folHlink>
        <a:srgbClr val="CC99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218</TotalTime>
  <Words>805</Words>
  <Application>Microsoft Office PowerPoint</Application>
  <PresentationFormat>On-screen Show (4:3)</PresentationFormat>
  <Paragraphs>232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Folds, Faults &amp; Geologic Maps</vt:lpstr>
      <vt:lpstr>Rock deformation</vt:lpstr>
      <vt:lpstr>Rock deformation</vt:lpstr>
      <vt:lpstr>Rock deformation</vt:lpstr>
      <vt:lpstr>Components of Deformation</vt:lpstr>
      <vt:lpstr>Rock deformation</vt:lpstr>
      <vt:lpstr>Rock deformation</vt:lpstr>
      <vt:lpstr>Rock deformation</vt:lpstr>
      <vt:lpstr>Rock deformation</vt:lpstr>
      <vt:lpstr>Rock deformation</vt:lpstr>
      <vt:lpstr>Deformation</vt:lpstr>
      <vt:lpstr>Most crustal deformation occurs along plate margins  </vt:lpstr>
      <vt:lpstr>Rock Deformation</vt:lpstr>
      <vt:lpstr>Rock Deformation</vt:lpstr>
      <vt:lpstr>Rock Deformation</vt:lpstr>
      <vt:lpstr>Orogenesis</vt:lpstr>
      <vt:lpstr>Orogenesis</vt:lpstr>
      <vt:lpstr>Orogenesis</vt:lpstr>
      <vt:lpstr>Orogenesis</vt:lpstr>
      <vt:lpstr>Distribution of modern day oceanic plateaus and other submerged crustal fragments</vt:lpstr>
      <vt:lpstr>Folds </vt:lpstr>
      <vt:lpstr>Folds </vt:lpstr>
      <vt:lpstr>Slide 23</vt:lpstr>
      <vt:lpstr>A series of anticlines and synclines</vt:lpstr>
      <vt:lpstr>Plunging folds</vt:lpstr>
      <vt:lpstr>Outcrop patterns of plunging folds</vt:lpstr>
      <vt:lpstr>Folds in the Appalachian Mnts, Pennsylvania</vt:lpstr>
      <vt:lpstr>Folds </vt:lpstr>
      <vt:lpstr>The Black Hills of South Dakota are a large dome</vt:lpstr>
      <vt:lpstr>The bedrock geology of the Michigan Basin</vt:lpstr>
      <vt:lpstr>Dome in Flinders Range, South Australia</vt:lpstr>
      <vt:lpstr>Faults </vt:lpstr>
      <vt:lpstr>Concept of hanging wall and footwall along a fault</vt:lpstr>
      <vt:lpstr>Types of Faults</vt:lpstr>
      <vt:lpstr>Normal Faults     Extensional Tectonics</vt:lpstr>
      <vt:lpstr>Fault block mountains produced by normal faulting</vt:lpstr>
      <vt:lpstr>Types of Faults</vt:lpstr>
      <vt:lpstr>Types of Faults</vt:lpstr>
      <vt:lpstr>Slide 39</vt:lpstr>
      <vt:lpstr>Geologic Maps</vt:lpstr>
      <vt:lpstr>Geologic Mapping</vt:lpstr>
      <vt:lpstr>Geologic Mapping</vt:lpstr>
      <vt:lpstr>Geologic Mapping</vt:lpstr>
      <vt:lpstr>Geologic Maps</vt:lpstr>
      <vt:lpstr>Slide 45</vt:lpstr>
      <vt:lpstr>~ End ~</vt:lpstr>
    </vt:vector>
  </TitlesOfParts>
  <Company>CSLA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Mountain Building</dc:title>
  <dc:creator>sleyva</dc:creator>
  <cp:lastModifiedBy>Sonjia Leyva</cp:lastModifiedBy>
  <cp:revision>23</cp:revision>
  <dcterms:created xsi:type="dcterms:W3CDTF">2004-07-31T20:20:30Z</dcterms:created>
  <dcterms:modified xsi:type="dcterms:W3CDTF">2010-03-03T21:33:30Z</dcterms:modified>
</cp:coreProperties>
</file>