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2"/>
  </p:sldMasterIdLst>
  <p:notesMasterIdLst>
    <p:notesMasterId r:id="rId90"/>
  </p:notesMasterIdLst>
  <p:handoutMasterIdLst>
    <p:handoutMasterId r:id="rId91"/>
  </p:handoutMasterIdLst>
  <p:sldIdLst>
    <p:sldId id="256" r:id="rId3"/>
    <p:sldId id="273" r:id="rId4"/>
    <p:sldId id="322" r:id="rId5"/>
    <p:sldId id="274" r:id="rId6"/>
    <p:sldId id="275" r:id="rId7"/>
    <p:sldId id="366" r:id="rId8"/>
    <p:sldId id="325" r:id="rId9"/>
    <p:sldId id="326" r:id="rId10"/>
    <p:sldId id="327" r:id="rId11"/>
    <p:sldId id="328" r:id="rId12"/>
    <p:sldId id="367" r:id="rId13"/>
    <p:sldId id="368" r:id="rId14"/>
    <p:sldId id="329" r:id="rId15"/>
    <p:sldId id="272" r:id="rId16"/>
    <p:sldId id="276" r:id="rId17"/>
    <p:sldId id="290" r:id="rId18"/>
    <p:sldId id="291" r:id="rId19"/>
    <p:sldId id="292" r:id="rId20"/>
    <p:sldId id="277" r:id="rId21"/>
    <p:sldId id="278" r:id="rId22"/>
    <p:sldId id="340" r:id="rId23"/>
    <p:sldId id="341" r:id="rId24"/>
    <p:sldId id="342" r:id="rId25"/>
    <p:sldId id="279" r:id="rId26"/>
    <p:sldId id="280" r:id="rId27"/>
    <p:sldId id="281" r:id="rId28"/>
    <p:sldId id="282" r:id="rId29"/>
    <p:sldId id="283" r:id="rId30"/>
    <p:sldId id="284" r:id="rId31"/>
    <p:sldId id="285" r:id="rId32"/>
    <p:sldId id="286" r:id="rId33"/>
    <p:sldId id="287" r:id="rId34"/>
    <p:sldId id="288" r:id="rId35"/>
    <p:sldId id="289" r:id="rId36"/>
    <p:sldId id="296" r:id="rId37"/>
    <p:sldId id="297" r:id="rId38"/>
    <p:sldId id="298" r:id="rId39"/>
    <p:sldId id="299" r:id="rId40"/>
    <p:sldId id="300" r:id="rId41"/>
    <p:sldId id="301" r:id="rId42"/>
    <p:sldId id="302" r:id="rId43"/>
    <p:sldId id="343" r:id="rId44"/>
    <p:sldId id="303" r:id="rId45"/>
    <p:sldId id="304" r:id="rId46"/>
    <p:sldId id="305" r:id="rId47"/>
    <p:sldId id="306" r:id="rId48"/>
    <p:sldId id="344" r:id="rId49"/>
    <p:sldId id="345" r:id="rId50"/>
    <p:sldId id="346" r:id="rId51"/>
    <p:sldId id="354" r:id="rId52"/>
    <p:sldId id="355" r:id="rId53"/>
    <p:sldId id="357" r:id="rId54"/>
    <p:sldId id="359" r:id="rId55"/>
    <p:sldId id="347" r:id="rId56"/>
    <p:sldId id="348" r:id="rId57"/>
    <p:sldId id="349" r:id="rId58"/>
    <p:sldId id="350" r:id="rId59"/>
    <p:sldId id="318" r:id="rId60"/>
    <p:sldId id="369" r:id="rId61"/>
    <p:sldId id="370" r:id="rId62"/>
    <p:sldId id="371" r:id="rId63"/>
    <p:sldId id="372" r:id="rId64"/>
    <p:sldId id="351" r:id="rId65"/>
    <p:sldId id="361" r:id="rId66"/>
    <p:sldId id="360" r:id="rId67"/>
    <p:sldId id="352" r:id="rId68"/>
    <p:sldId id="353" r:id="rId69"/>
    <p:sldId id="362" r:id="rId70"/>
    <p:sldId id="363" r:id="rId71"/>
    <p:sldId id="364" r:id="rId72"/>
    <p:sldId id="365" r:id="rId73"/>
    <p:sldId id="320" r:id="rId74"/>
    <p:sldId id="321" r:id="rId75"/>
    <p:sldId id="331" r:id="rId76"/>
    <p:sldId id="332" r:id="rId77"/>
    <p:sldId id="335" r:id="rId78"/>
    <p:sldId id="336" r:id="rId79"/>
    <p:sldId id="373" r:id="rId80"/>
    <p:sldId id="337" r:id="rId81"/>
    <p:sldId id="338" r:id="rId82"/>
    <p:sldId id="339" r:id="rId83"/>
    <p:sldId id="314" r:id="rId84"/>
    <p:sldId id="317" r:id="rId85"/>
    <p:sldId id="319" r:id="rId86"/>
    <p:sldId id="315" r:id="rId87"/>
    <p:sldId id="316" r:id="rId88"/>
    <p:sldId id="334" r:id="rId89"/>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C83"/>
    <a:srgbClr val="85978B"/>
    <a:srgbClr val="EFE9E0"/>
    <a:srgbClr val="EBFDFE"/>
    <a:srgbClr val="26A64A"/>
    <a:srgbClr val="E5DED8"/>
    <a:srgbClr val="826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533" autoAdjust="0"/>
  </p:normalViewPr>
  <p:slideViewPr>
    <p:cSldViewPr>
      <p:cViewPr varScale="1">
        <p:scale>
          <a:sx n="61" d="100"/>
          <a:sy n="61" d="100"/>
        </p:scale>
        <p:origin x="72" y="78"/>
      </p:cViewPr>
      <p:guideLst>
        <p:guide pos="3839"/>
        <p:guide orient="horz" pos="2160"/>
      </p:guideLst>
    </p:cSldViewPr>
  </p:slideViewPr>
  <p:notesTextViewPr>
    <p:cViewPr>
      <p:scale>
        <a:sx n="1" d="1"/>
        <a:sy n="1" d="1"/>
      </p:scale>
      <p:origin x="0" y="0"/>
    </p:cViewPr>
  </p:notesTextViewPr>
  <p:sorterViewPr>
    <p:cViewPr varScale="1">
      <p:scale>
        <a:sx n="1" d="1"/>
        <a:sy n="1" d="1"/>
      </p:scale>
      <p:origin x="0" y="-25074"/>
    </p:cViewPr>
  </p:sorterViewPr>
  <p:notesViewPr>
    <p:cSldViewPr>
      <p:cViewPr varScale="1">
        <p:scale>
          <a:sx n="67" d="100"/>
          <a:sy n="67" d="100"/>
        </p:scale>
        <p:origin x="274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128FCA9C-FF92-4024-BDEC-A6D3B663DC09}" type="datetimeFigureOut">
              <a:rPr lang="en-US"/>
              <a:t>9/23/2015</a:t>
            </a:fld>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72AB877-E7B1-4681-847E-D0918612832B}" type="datetimeFigureOut">
              <a:rPr lang="en-US"/>
              <a:t>9/23/2015</a:t>
            </a:fld>
            <a:endParaRPr/>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30EE107-E24E-4FDC-9F7D-3E2FAC70106D}" type="slidenum">
              <a:rPr lang="en-US" altLang="en-US" sz="1400"/>
              <a:pPr>
                <a:spcBef>
                  <a:spcPct val="0"/>
                </a:spcBef>
              </a:pPr>
              <a:t>3</a:t>
            </a:fld>
            <a:endParaRPr lang="en-US" altLang="en-US" sz="14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48945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AC5E9CAD-0B39-490A-95F5-BA5A0AE52CE0}" type="slidenum">
              <a:rPr lang="en-US" altLang="en-US" sz="1400"/>
              <a:pPr>
                <a:spcBef>
                  <a:spcPct val="0"/>
                </a:spcBef>
              </a:pPr>
              <a:t>12</a:t>
            </a:fld>
            <a:endParaRPr lang="en-US" altLang="en-US" sz="14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41447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0D1A428-8DD5-4266-BDFC-E5F06906EACA}" type="slidenum">
              <a:rPr lang="en-US" altLang="en-US" sz="1400"/>
              <a:pPr>
                <a:spcBef>
                  <a:spcPct val="0"/>
                </a:spcBef>
              </a:pPr>
              <a:t>13</a:t>
            </a:fld>
            <a:endParaRPr lang="en-US" altLang="en-US" sz="14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92422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http://science.kqed.org/quest/explainer/earthquakes/</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263147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6C079C3-AFEA-4D18-89A3-662AA7E391D3}" type="slidenum">
              <a:rPr lang="en-US" altLang="en-US" sz="1400"/>
              <a:pPr>
                <a:spcBef>
                  <a:spcPct val="0"/>
                </a:spcBef>
              </a:pPr>
              <a:t>16</a:t>
            </a:fld>
            <a:endParaRPr lang="en-US" altLang="en-US" sz="14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33485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ABF00DC6-30FD-4B86-A8E1-8E559775529A}" type="slidenum">
              <a:rPr lang="en-US" altLang="en-US" sz="1400"/>
              <a:pPr>
                <a:spcBef>
                  <a:spcPct val="0"/>
                </a:spcBef>
              </a:pPr>
              <a:t>17</a:t>
            </a:fld>
            <a:endParaRPr lang="en-US" altLang="en-US" sz="14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5245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5627220-2447-4F5A-977E-D7C60293E905}" type="slidenum">
              <a:rPr lang="en-US" altLang="en-US" sz="1400"/>
              <a:pPr>
                <a:spcBef>
                  <a:spcPct val="0"/>
                </a:spcBef>
              </a:pPr>
              <a:t>18</a:t>
            </a:fld>
            <a:endParaRPr lang="en-US" altLang="en-US" sz="1400"/>
          </a:p>
        </p:txBody>
      </p:sp>
    </p:spTree>
    <p:extLst>
      <p:ext uri="{BB962C8B-B14F-4D97-AF65-F5344CB8AC3E}">
        <p14:creationId xmlns:p14="http://schemas.microsoft.com/office/powerpoint/2010/main" val="205656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128162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6FD4063-6A45-42EE-B519-D654F2349F7B}" type="slidenum">
              <a:rPr lang="en-US" altLang="en-US" sz="1400"/>
              <a:pPr>
                <a:spcBef>
                  <a:spcPct val="0"/>
                </a:spcBef>
              </a:pPr>
              <a:t>21</a:t>
            </a:fld>
            <a:endParaRPr lang="en-US" altLang="en-US" sz="14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459444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01CD23D9-A875-420D-9654-460B6412678B}" type="slidenum">
              <a:rPr lang="en-US" altLang="en-US" sz="1400"/>
              <a:pPr>
                <a:spcBef>
                  <a:spcPct val="0"/>
                </a:spcBef>
              </a:pPr>
              <a:t>22</a:t>
            </a:fld>
            <a:endParaRPr lang="en-US" altLang="en-US" sz="14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28479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8F02AEE-7210-4B1F-B14B-4A5514C9A5AE}" type="slidenum">
              <a:rPr lang="en-US" altLang="en-US" sz="1400"/>
              <a:pPr>
                <a:spcBef>
                  <a:spcPct val="0"/>
                </a:spcBef>
              </a:pPr>
              <a:t>23</a:t>
            </a:fld>
            <a:endParaRPr lang="en-US" altLang="en-US" sz="14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3982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E62BDBA6-6367-4BE1-8A27-93C0099C9F20}" type="slidenum">
              <a:rPr lang="en-US" altLang="en-US" sz="1400"/>
              <a:pPr>
                <a:spcBef>
                  <a:spcPct val="0"/>
                </a:spcBef>
              </a:pPr>
              <a:t>4</a:t>
            </a:fld>
            <a:endParaRPr lang="en-US" altLang="en-US" sz="14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68090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42703F9-1AC4-47E1-BFCF-511278D61756}" type="slidenum">
              <a:rPr lang="en-US" altLang="en-US" sz="1400"/>
              <a:pPr>
                <a:spcBef>
                  <a:spcPct val="0"/>
                </a:spcBef>
              </a:pPr>
              <a:t>24</a:t>
            </a:fld>
            <a:endParaRPr lang="en-US" altLang="en-US" sz="14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4639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DCCE7453-5EEC-4075-9605-38A0D9386E90}" type="slidenum">
              <a:rPr lang="en-US" altLang="en-US" sz="1400"/>
              <a:pPr>
                <a:spcBef>
                  <a:spcPct val="0"/>
                </a:spcBef>
              </a:pPr>
              <a:t>25</a:t>
            </a:fld>
            <a:endParaRPr lang="en-US" altLang="en-US" sz="1400"/>
          </a:p>
        </p:txBody>
      </p:sp>
    </p:spTree>
    <p:extLst>
      <p:ext uri="{BB962C8B-B14F-4D97-AF65-F5344CB8AC3E}">
        <p14:creationId xmlns:p14="http://schemas.microsoft.com/office/powerpoint/2010/main" val="200388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FED3785A-A6A0-4F83-81A0-D8231142D4BA}" type="slidenum">
              <a:rPr lang="en-US" altLang="en-US" sz="1400"/>
              <a:pPr>
                <a:spcBef>
                  <a:spcPct val="0"/>
                </a:spcBef>
              </a:pPr>
              <a:t>26</a:t>
            </a:fld>
            <a:endParaRPr lang="en-US" altLang="en-US" sz="14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75274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3735845-5088-4156-BCE2-9D06374E9457}" type="slidenum">
              <a:rPr lang="en-US" altLang="en-US" sz="1400"/>
              <a:pPr>
                <a:spcBef>
                  <a:spcPct val="0"/>
                </a:spcBef>
              </a:pPr>
              <a:t>27</a:t>
            </a:fld>
            <a:endParaRPr lang="en-US" altLang="en-US" sz="14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0715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430E0D-AC85-467F-8803-F5010AB923B5}" type="slidenum">
              <a:rPr lang="en-US" altLang="en-US" sz="1400"/>
              <a:pPr>
                <a:spcBef>
                  <a:spcPct val="0"/>
                </a:spcBef>
              </a:pPr>
              <a:t>28</a:t>
            </a:fld>
            <a:endParaRPr lang="en-US" altLang="en-US" sz="14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20810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A41D3CA7-4561-482C-8B99-F05B24627086}" type="slidenum">
              <a:rPr lang="en-US" altLang="en-US" sz="1400"/>
              <a:pPr>
                <a:spcBef>
                  <a:spcPct val="0"/>
                </a:spcBef>
              </a:pPr>
              <a:t>30</a:t>
            </a:fld>
            <a:endParaRPr lang="en-US" altLang="en-US" sz="14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409411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383C297F-4451-4CD4-A6EF-1C6E48F82426}" type="slidenum">
              <a:rPr lang="en-US" altLang="en-US" sz="1400"/>
              <a:pPr>
                <a:spcBef>
                  <a:spcPct val="0"/>
                </a:spcBef>
              </a:pPr>
              <a:t>32</a:t>
            </a:fld>
            <a:endParaRPr lang="en-US" altLang="en-US" sz="14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47534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E37400D-1BC2-4003-8AA9-C36C6B4BC055}" type="slidenum">
              <a:rPr lang="en-US" altLang="en-US" sz="1400"/>
              <a:pPr>
                <a:spcBef>
                  <a:spcPct val="0"/>
                </a:spcBef>
              </a:pPr>
              <a:t>33</a:t>
            </a:fld>
            <a:endParaRPr lang="en-US" altLang="en-US" sz="1400"/>
          </a:p>
        </p:txBody>
      </p:sp>
    </p:spTree>
    <p:extLst>
      <p:ext uri="{BB962C8B-B14F-4D97-AF65-F5344CB8AC3E}">
        <p14:creationId xmlns:p14="http://schemas.microsoft.com/office/powerpoint/2010/main" val="2987984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808EDA9-BFFF-43E2-B217-15E429580F81}" type="slidenum">
              <a:rPr lang="en-US" altLang="en-US" sz="1400"/>
              <a:pPr>
                <a:spcBef>
                  <a:spcPct val="0"/>
                </a:spcBef>
              </a:pPr>
              <a:t>34</a:t>
            </a:fld>
            <a:endParaRPr lang="en-US" altLang="en-US" sz="1400"/>
          </a:p>
        </p:txBody>
      </p:sp>
    </p:spTree>
    <p:extLst>
      <p:ext uri="{BB962C8B-B14F-4D97-AF65-F5344CB8AC3E}">
        <p14:creationId xmlns:p14="http://schemas.microsoft.com/office/powerpoint/2010/main" val="1034531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388011F1-A8BC-4EAE-B58E-26900D0856FE}" type="slidenum">
              <a:rPr lang="en-US" altLang="en-US" sz="1400"/>
              <a:pPr>
                <a:spcBef>
                  <a:spcPct val="0"/>
                </a:spcBef>
              </a:pPr>
              <a:t>35</a:t>
            </a:fld>
            <a:endParaRPr lang="en-US" altLang="en-US" sz="14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62100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F5717556-DE3F-4859-9D0F-627EEE51F4A5}" type="slidenum">
              <a:rPr lang="en-US" altLang="en-US" sz="1400"/>
              <a:pPr>
                <a:spcBef>
                  <a:spcPct val="0"/>
                </a:spcBef>
              </a:pPr>
              <a:t>5</a:t>
            </a:fld>
            <a:endParaRPr lang="en-US" altLang="en-US" sz="14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28391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29FEB7F-75E4-4F28-8379-D9932FD9393A}" type="slidenum">
              <a:rPr lang="en-US" altLang="en-US" sz="1400"/>
              <a:pPr>
                <a:spcBef>
                  <a:spcPct val="0"/>
                </a:spcBef>
              </a:pPr>
              <a:t>36</a:t>
            </a:fld>
            <a:endParaRPr lang="en-US" altLang="en-US" sz="14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55621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02369657-89A6-422A-B1E1-4B4DDC78A9F5}" type="slidenum">
              <a:rPr lang="en-US" altLang="en-US" sz="1400"/>
              <a:pPr>
                <a:spcBef>
                  <a:spcPct val="0"/>
                </a:spcBef>
              </a:pPr>
              <a:t>37</a:t>
            </a:fld>
            <a:endParaRPr lang="en-US" altLang="en-US" sz="14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18275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3BD6BE7-6F7B-42E8-971B-B8835CDC6EA2}" type="slidenum">
              <a:rPr lang="en-US" altLang="en-US" sz="1400"/>
              <a:pPr>
                <a:spcBef>
                  <a:spcPct val="0"/>
                </a:spcBef>
              </a:pPr>
              <a:t>38</a:t>
            </a:fld>
            <a:endParaRPr lang="en-US" altLang="en-US" sz="14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1177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58C6B8E-2F00-49CE-A043-B2F2B2591748}" type="slidenum">
              <a:rPr lang="en-US" altLang="en-US" sz="1400"/>
              <a:pPr>
                <a:spcBef>
                  <a:spcPct val="0"/>
                </a:spcBef>
              </a:pPr>
              <a:t>39</a:t>
            </a:fld>
            <a:endParaRPr lang="en-US" altLang="en-US" sz="1400"/>
          </a:p>
        </p:txBody>
      </p:sp>
    </p:spTree>
    <p:extLst>
      <p:ext uri="{BB962C8B-B14F-4D97-AF65-F5344CB8AC3E}">
        <p14:creationId xmlns:p14="http://schemas.microsoft.com/office/powerpoint/2010/main" val="2857025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937381C-278C-4A8C-BC1F-F363F05FC070}" type="slidenum">
              <a:rPr lang="en-US" altLang="en-US" sz="1400"/>
              <a:pPr>
                <a:spcBef>
                  <a:spcPct val="0"/>
                </a:spcBef>
              </a:pPr>
              <a:t>40</a:t>
            </a:fld>
            <a:endParaRPr lang="en-US" altLang="en-US" sz="1400"/>
          </a:p>
        </p:txBody>
      </p:sp>
    </p:spTree>
    <p:extLst>
      <p:ext uri="{BB962C8B-B14F-4D97-AF65-F5344CB8AC3E}">
        <p14:creationId xmlns:p14="http://schemas.microsoft.com/office/powerpoint/2010/main" val="3346914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434172F-5B41-46E0-A563-159DD35E20EC}" type="slidenum">
              <a:rPr lang="en-US" altLang="en-US" sz="1400"/>
              <a:pPr>
                <a:spcBef>
                  <a:spcPct val="0"/>
                </a:spcBef>
              </a:pPr>
              <a:t>41</a:t>
            </a:fld>
            <a:endParaRPr lang="en-US" altLang="en-US" sz="14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90652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105971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175523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373177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0715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30C9D193-7D3B-41CA-A329-100BC405EC92}" type="slidenum">
              <a:rPr lang="en-US" altLang="en-US" sz="1400"/>
              <a:pPr>
                <a:spcBef>
                  <a:spcPct val="0"/>
                </a:spcBef>
              </a:pPr>
              <a:t>6</a:t>
            </a:fld>
            <a:endParaRPr lang="en-US" altLang="en-US" sz="14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072000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EE064A1-2D68-44A0-9902-382EB7507AD4}" type="slidenum">
              <a:rPr lang="en-US" altLang="en-US" sz="1400"/>
              <a:pPr>
                <a:spcBef>
                  <a:spcPct val="0"/>
                </a:spcBef>
              </a:pPr>
              <a:t>47</a:t>
            </a:fld>
            <a:endParaRPr lang="en-US" altLang="en-US" sz="14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26329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F29E0FD-4917-4380-A306-8978DCEBF3E2}" type="slidenum">
              <a:rPr lang="en-US" altLang="en-US" sz="1400"/>
              <a:pPr>
                <a:spcBef>
                  <a:spcPct val="0"/>
                </a:spcBef>
              </a:pPr>
              <a:t>48</a:t>
            </a:fld>
            <a:endParaRPr lang="en-US" altLang="en-US" sz="14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81952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C0F60E1-A5E6-4244-9664-CF5B76A9D7B7}" type="slidenum">
              <a:rPr lang="en-US" altLang="en-US" sz="1400"/>
              <a:pPr>
                <a:spcBef>
                  <a:spcPct val="0"/>
                </a:spcBef>
              </a:pPr>
              <a:t>49</a:t>
            </a:fld>
            <a:endParaRPr lang="en-US" altLang="en-US" sz="14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7149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4377A3-D0C6-48B3-8013-2919D751650B}" type="slidenum">
              <a:rPr lang="en-US" altLang="en-US" sz="1400"/>
              <a:pPr>
                <a:spcBef>
                  <a:spcPct val="0"/>
                </a:spcBef>
              </a:pPr>
              <a:t>50</a:t>
            </a:fld>
            <a:endParaRPr lang="en-US" altLang="en-US" sz="140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17617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8A2BCAD-029E-474A-8EEC-C508A598C301}" type="slidenum">
              <a:rPr lang="en-US" altLang="en-US" sz="1400"/>
              <a:pPr>
                <a:spcBef>
                  <a:spcPct val="0"/>
                </a:spcBef>
              </a:pPr>
              <a:t>51</a:t>
            </a:fld>
            <a:endParaRPr lang="en-US" altLang="en-US" sz="14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1502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http://www.independent.co.uk/news/world/asia/nepal-earthquake-video-massive-landslide-hits-dhunche-after-nepal-suffers-second-deadly-tremor-in-two-weeks-10244753.html</a:t>
            </a: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65FF8EE-944E-4CF4-9AE4-F5F553AD0BBD}" type="slidenum">
              <a:rPr lang="en-US" altLang="en-US" sz="1400"/>
              <a:pPr>
                <a:spcBef>
                  <a:spcPct val="0"/>
                </a:spcBef>
              </a:pPr>
              <a:t>52</a:t>
            </a:fld>
            <a:endParaRPr lang="en-US" altLang="en-US" sz="1400"/>
          </a:p>
        </p:txBody>
      </p:sp>
    </p:spTree>
    <p:extLst>
      <p:ext uri="{BB962C8B-B14F-4D97-AF65-F5344CB8AC3E}">
        <p14:creationId xmlns:p14="http://schemas.microsoft.com/office/powerpoint/2010/main" val="1558396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http://articles.latimes.com/2013/oct/19/local/la-me-adv-earthquake-fault-law-20131020</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53</a:t>
            </a:fld>
            <a:endParaRPr lang="en-US"/>
          </a:p>
        </p:txBody>
      </p:sp>
    </p:spTree>
    <p:extLst>
      <p:ext uri="{BB962C8B-B14F-4D97-AF65-F5344CB8AC3E}">
        <p14:creationId xmlns:p14="http://schemas.microsoft.com/office/powerpoint/2010/main" val="2036869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6B38017-22B1-4F5F-83B8-D7CB819683B3}" type="slidenum">
              <a:rPr lang="en-US" altLang="en-US" sz="1400"/>
              <a:pPr>
                <a:spcBef>
                  <a:spcPct val="0"/>
                </a:spcBef>
              </a:pPr>
              <a:t>54</a:t>
            </a:fld>
            <a:endParaRPr lang="en-US" altLang="en-US" sz="14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49955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78092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5237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A64A338B-5246-4E39-AC5A-2DD24AEB4EFC}" type="slidenum">
              <a:rPr lang="en-US" altLang="en-US" sz="1400"/>
              <a:pPr>
                <a:spcBef>
                  <a:spcPct val="0"/>
                </a:spcBef>
              </a:pPr>
              <a:t>7</a:t>
            </a:fld>
            <a:endParaRPr lang="en-US" altLang="en-US" sz="14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81042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13EC79-601A-4237-9B09-62BD360A1517}" type="slidenum">
              <a:rPr lang="en-US" altLang="en-US" sz="1400"/>
              <a:pPr>
                <a:spcBef>
                  <a:spcPct val="0"/>
                </a:spcBef>
              </a:pPr>
              <a:t>57</a:t>
            </a:fld>
            <a:endParaRPr lang="en-US" altLang="en-US" sz="14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86675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FB017533-728F-4092-858E-9E838B057F4E}" type="slidenum">
              <a:rPr lang="en-US" altLang="en-US" sz="1400"/>
              <a:pPr>
                <a:spcBef>
                  <a:spcPct val="0"/>
                </a:spcBef>
              </a:pPr>
              <a:t>58</a:t>
            </a:fld>
            <a:endParaRPr lang="en-US" altLang="en-US" sz="14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58672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9F3065D-08C8-49FF-BA67-84CD3375856C}" type="slidenum">
              <a:rPr lang="en-US" altLang="en-US" sz="1400"/>
              <a:pPr>
                <a:spcBef>
                  <a:spcPct val="0"/>
                </a:spcBef>
              </a:pPr>
              <a:t>59</a:t>
            </a:fld>
            <a:endParaRPr lang="en-US" altLang="en-US" sz="14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01099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E895820D-6810-443D-86D5-17F0CE4ECA72}" type="slidenum">
              <a:rPr lang="en-US" altLang="en-US" sz="1400"/>
              <a:pPr>
                <a:spcBef>
                  <a:spcPct val="0"/>
                </a:spcBef>
              </a:pPr>
              <a:t>60</a:t>
            </a:fld>
            <a:endParaRPr lang="en-US" altLang="en-US" sz="14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01075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C50C5D8-BC9A-4B88-9FD9-5ED53512C013}" type="slidenum">
              <a:rPr lang="en-US" altLang="en-US" sz="1400"/>
              <a:pPr>
                <a:spcBef>
                  <a:spcPct val="0"/>
                </a:spcBef>
              </a:pPr>
              <a:t>61</a:t>
            </a:fld>
            <a:endParaRPr lang="en-US" altLang="en-US" sz="14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600033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6BD4CCE-7FC0-4B2B-8170-8E5CDFECE44C}" type="slidenum">
              <a:rPr lang="en-US" altLang="en-US" sz="1400"/>
              <a:pPr>
                <a:spcBef>
                  <a:spcPct val="0"/>
                </a:spcBef>
              </a:pPr>
              <a:t>62</a:t>
            </a:fld>
            <a:endParaRPr lang="en-US" altLang="en-US" sz="14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02581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13EC79-601A-4237-9B09-62BD360A1517}" type="slidenum">
              <a:rPr lang="en-US" altLang="en-US" sz="1400"/>
              <a:pPr>
                <a:spcBef>
                  <a:spcPct val="0"/>
                </a:spcBef>
              </a:pPr>
              <a:t>63</a:t>
            </a:fld>
            <a:endParaRPr lang="en-US" altLang="en-US" sz="14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http://gallery.usgs.gov/images/12_15_2008/h41Ogs6FEa/medium/kath1.jpg</a:t>
            </a:r>
          </a:p>
          <a:p>
            <a:pPr eaLnBrk="1" hangingPunct="1"/>
            <a:r>
              <a:rPr lang="en-US" altLang="en-US" dirty="0" smtClean="0"/>
              <a:t>http://gallery.usgs.gov/photos/h41Ogs6FEa_60</a:t>
            </a:r>
          </a:p>
          <a:p>
            <a:pPr eaLnBrk="1" hangingPunct="1"/>
            <a:r>
              <a:rPr lang="en-US" altLang="en-US" dirty="0" smtClean="0"/>
              <a:t>http://thesoutherncalifornian.blogspot.com/2015/02/six-interesting-facts-about-1971-sylmar.html</a:t>
            </a:r>
          </a:p>
        </p:txBody>
      </p:sp>
    </p:spTree>
    <p:extLst>
      <p:ext uri="{BB962C8B-B14F-4D97-AF65-F5344CB8AC3E}">
        <p14:creationId xmlns:p14="http://schemas.microsoft.com/office/powerpoint/2010/main" val="2191031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13EC79-601A-4237-9B09-62BD360A1517}" type="slidenum">
              <a:rPr lang="en-US" altLang="en-US" sz="1400"/>
              <a:pPr>
                <a:spcBef>
                  <a:spcPct val="0"/>
                </a:spcBef>
              </a:pPr>
              <a:t>66</a:t>
            </a:fld>
            <a:endParaRPr lang="en-US" altLang="en-US" sz="14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dirty="0" smtClean="0"/>
              <a:t>http://pubs.usgs.gov/of/1996/ofr-96-0263/groundf2.htm</a:t>
            </a:r>
          </a:p>
          <a:p>
            <a:pPr eaLnBrk="1" hangingPunct="1"/>
            <a:endParaRPr lang="en-US" altLang="en-US" dirty="0" smtClean="0"/>
          </a:p>
        </p:txBody>
      </p:sp>
    </p:spTree>
    <p:extLst>
      <p:ext uri="{BB962C8B-B14F-4D97-AF65-F5344CB8AC3E}">
        <p14:creationId xmlns:p14="http://schemas.microsoft.com/office/powerpoint/2010/main" val="892761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13EC79-601A-4237-9B09-62BD360A1517}" type="slidenum">
              <a:rPr lang="en-US" altLang="en-US" sz="1400"/>
              <a:pPr>
                <a:spcBef>
                  <a:spcPct val="0"/>
                </a:spcBef>
              </a:pPr>
              <a:t>67</a:t>
            </a:fld>
            <a:endParaRPr lang="en-US" altLang="en-US" sz="14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http://www.conservation.ca.gov/cgs/geologic_hazards/Tsunami/Inundation_Maps/Pages/2011_tohoku.aspx</a:t>
            </a:r>
          </a:p>
        </p:txBody>
      </p:sp>
    </p:spTree>
    <p:extLst>
      <p:ext uri="{BB962C8B-B14F-4D97-AF65-F5344CB8AC3E}">
        <p14:creationId xmlns:p14="http://schemas.microsoft.com/office/powerpoint/2010/main" val="1859111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E4008B1-B981-43A1-84A1-DACB61C7CD5E}" type="slidenum">
              <a:rPr lang="en-US" altLang="en-US" sz="1400"/>
              <a:pPr>
                <a:spcBef>
                  <a:spcPct val="0"/>
                </a:spcBef>
              </a:pPr>
              <a:t>68</a:t>
            </a:fld>
            <a:endParaRPr lang="en-US" altLang="en-US" sz="1400"/>
          </a:p>
        </p:txBody>
      </p:sp>
    </p:spTree>
    <p:extLst>
      <p:ext uri="{BB962C8B-B14F-4D97-AF65-F5344CB8AC3E}">
        <p14:creationId xmlns:p14="http://schemas.microsoft.com/office/powerpoint/2010/main" val="2486009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B652D87-1F3C-4530-8F41-C6AF6C79E4CA}" type="slidenum">
              <a:rPr lang="en-US" altLang="en-US" sz="1400"/>
              <a:pPr>
                <a:spcBef>
                  <a:spcPct val="0"/>
                </a:spcBef>
              </a:pPr>
              <a:t>8</a:t>
            </a:fld>
            <a:endParaRPr lang="en-US" altLang="en-US" sz="14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01048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EF018F2-1CC6-43D2-9B16-240EC8B311AD}" type="slidenum">
              <a:rPr lang="en-US" altLang="en-US" sz="1400"/>
              <a:pPr>
                <a:spcBef>
                  <a:spcPct val="0"/>
                </a:spcBef>
              </a:pPr>
              <a:t>69</a:t>
            </a:fld>
            <a:endParaRPr lang="en-US" altLang="en-US" sz="1400"/>
          </a:p>
        </p:txBody>
      </p:sp>
    </p:spTree>
    <p:extLst>
      <p:ext uri="{BB962C8B-B14F-4D97-AF65-F5344CB8AC3E}">
        <p14:creationId xmlns:p14="http://schemas.microsoft.com/office/powerpoint/2010/main" val="2455922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EB1D7A4-2150-45F9-A763-2D518E2808DB}" type="slidenum">
              <a:rPr lang="en-US" altLang="en-US" sz="1400"/>
              <a:pPr>
                <a:spcBef>
                  <a:spcPct val="0"/>
                </a:spcBef>
              </a:pPr>
              <a:t>70</a:t>
            </a:fld>
            <a:endParaRPr lang="en-US" altLang="en-US" sz="1400"/>
          </a:p>
        </p:txBody>
      </p:sp>
    </p:spTree>
    <p:extLst>
      <p:ext uri="{BB962C8B-B14F-4D97-AF65-F5344CB8AC3E}">
        <p14:creationId xmlns:p14="http://schemas.microsoft.com/office/powerpoint/2010/main" val="1283893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1D27DCC-31CC-463C-BEDB-420392AE448A}" type="slidenum">
              <a:rPr lang="en-US" altLang="en-US" sz="1400"/>
              <a:pPr>
                <a:spcBef>
                  <a:spcPct val="0"/>
                </a:spcBef>
              </a:pPr>
              <a:t>71</a:t>
            </a:fld>
            <a:endParaRPr lang="en-US" altLang="en-US" sz="1400"/>
          </a:p>
        </p:txBody>
      </p:sp>
    </p:spTree>
    <p:extLst>
      <p:ext uri="{BB962C8B-B14F-4D97-AF65-F5344CB8AC3E}">
        <p14:creationId xmlns:p14="http://schemas.microsoft.com/office/powerpoint/2010/main" val="12379678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http://articles.latimes.com/2014/mar/17/news/la-lh-earthquake-ready-home-20140317-dto</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74</a:t>
            </a:fld>
            <a:endParaRPr lang="en-US"/>
          </a:p>
        </p:txBody>
      </p:sp>
    </p:spTree>
    <p:extLst>
      <p:ext uri="{BB962C8B-B14F-4D97-AF65-F5344CB8AC3E}">
        <p14:creationId xmlns:p14="http://schemas.microsoft.com/office/powerpoint/2010/main" val="25770421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http://www.malagaweather.com/earthquake.html</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76</a:t>
            </a:fld>
            <a:endParaRPr lang="en-US"/>
          </a:p>
        </p:txBody>
      </p:sp>
    </p:spTree>
    <p:extLst>
      <p:ext uri="{BB962C8B-B14F-4D97-AF65-F5344CB8AC3E}">
        <p14:creationId xmlns:p14="http://schemas.microsoft.com/office/powerpoint/2010/main" val="32080211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http://www.malagaweather.com/earthquake.html</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77</a:t>
            </a:fld>
            <a:endParaRPr lang="en-US"/>
          </a:p>
        </p:txBody>
      </p:sp>
    </p:spTree>
    <p:extLst>
      <p:ext uri="{BB962C8B-B14F-4D97-AF65-F5344CB8AC3E}">
        <p14:creationId xmlns:p14="http://schemas.microsoft.com/office/powerpoint/2010/main" val="6684837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http://www.malagaweather.com/earthquake.html</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79</a:t>
            </a:fld>
            <a:endParaRPr lang="en-US"/>
          </a:p>
        </p:txBody>
      </p:sp>
    </p:spTree>
    <p:extLst>
      <p:ext uri="{BB962C8B-B14F-4D97-AF65-F5344CB8AC3E}">
        <p14:creationId xmlns:p14="http://schemas.microsoft.com/office/powerpoint/2010/main" val="9099492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E3225F7E-D3CD-44C8-8589-C2B8A976A87F}" type="slidenum">
              <a:rPr lang="en-US" altLang="en-US" sz="1400"/>
              <a:pPr>
                <a:spcBef>
                  <a:spcPct val="0"/>
                </a:spcBef>
              </a:pPr>
              <a:t>82</a:t>
            </a:fld>
            <a:endParaRPr lang="en-US" altLang="en-US" sz="1400"/>
          </a:p>
        </p:txBody>
      </p:sp>
    </p:spTree>
    <p:extLst>
      <p:ext uri="{BB962C8B-B14F-4D97-AF65-F5344CB8AC3E}">
        <p14:creationId xmlns:p14="http://schemas.microsoft.com/office/powerpoint/2010/main" val="7198825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B579EA2-72E6-490E-B451-4C2F19F81248}" type="slidenum">
              <a:rPr lang="en-US" altLang="en-US" sz="1400"/>
              <a:pPr>
                <a:spcBef>
                  <a:spcPct val="0"/>
                </a:spcBef>
              </a:pPr>
              <a:t>83</a:t>
            </a:fld>
            <a:endParaRPr lang="en-US" altLang="en-US" sz="1400"/>
          </a:p>
        </p:txBody>
      </p:sp>
    </p:spTree>
    <p:extLst>
      <p:ext uri="{BB962C8B-B14F-4D97-AF65-F5344CB8AC3E}">
        <p14:creationId xmlns:p14="http://schemas.microsoft.com/office/powerpoint/2010/main" val="2001170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F647255-1537-4F72-A86B-663EB0349708}" type="slidenum">
              <a:rPr lang="en-US" altLang="en-US" sz="1400"/>
              <a:pPr>
                <a:spcBef>
                  <a:spcPct val="0"/>
                </a:spcBef>
              </a:pPr>
              <a:t>84</a:t>
            </a:fld>
            <a:endParaRPr lang="en-US" altLang="en-US" sz="14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9330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283C7ACD-A107-4AE2-B5B2-93DD31A247CD}" type="slidenum">
              <a:rPr lang="en-US" altLang="en-US" sz="1400"/>
              <a:pPr>
                <a:spcBef>
                  <a:spcPct val="0"/>
                </a:spcBef>
              </a:pPr>
              <a:t>9</a:t>
            </a:fld>
            <a:endParaRPr lang="en-US" altLang="en-US" sz="14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114004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DD70D38A-8E06-4E70-A988-6F9473246E7C}" type="slidenum">
              <a:rPr lang="en-US" altLang="en-US" sz="1400"/>
              <a:pPr>
                <a:spcBef>
                  <a:spcPct val="0"/>
                </a:spcBef>
              </a:pPr>
              <a:t>85</a:t>
            </a:fld>
            <a:endParaRPr lang="en-US" altLang="en-US" sz="1400"/>
          </a:p>
        </p:txBody>
      </p:sp>
    </p:spTree>
    <p:extLst>
      <p:ext uri="{BB962C8B-B14F-4D97-AF65-F5344CB8AC3E}">
        <p14:creationId xmlns:p14="http://schemas.microsoft.com/office/powerpoint/2010/main" val="1225149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4B1DA9D-A1AB-4EE0-893C-CF7AEAC44025}" type="slidenum">
              <a:rPr lang="en-US" altLang="en-US" sz="1400"/>
              <a:pPr>
                <a:spcBef>
                  <a:spcPct val="0"/>
                </a:spcBef>
              </a:pPr>
              <a:t>86</a:t>
            </a:fld>
            <a:endParaRPr lang="en-US" altLang="en-US" sz="1400"/>
          </a:p>
        </p:txBody>
      </p:sp>
    </p:spTree>
    <p:extLst>
      <p:ext uri="{BB962C8B-B14F-4D97-AF65-F5344CB8AC3E}">
        <p14:creationId xmlns:p14="http://schemas.microsoft.com/office/powerpoint/2010/main" val="1548710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28496F2E-8B06-4A67-BD1E-1693831205EB}" type="slidenum">
              <a:rPr lang="en-US" altLang="en-US" sz="1400"/>
              <a:pPr>
                <a:spcBef>
                  <a:spcPct val="0"/>
                </a:spcBef>
              </a:pPr>
              <a:t>10</a:t>
            </a:fld>
            <a:endParaRPr lang="en-US" altLang="en-US" sz="1400"/>
          </a:p>
        </p:txBody>
      </p:sp>
    </p:spTree>
    <p:extLst>
      <p:ext uri="{BB962C8B-B14F-4D97-AF65-F5344CB8AC3E}">
        <p14:creationId xmlns:p14="http://schemas.microsoft.com/office/powerpoint/2010/main" val="107171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7A22B4CD-2752-4A0B-86D6-4D5E80C52B94}" type="slidenum">
              <a:rPr lang="en-US" altLang="en-US" sz="1400"/>
              <a:pPr>
                <a:spcBef>
                  <a:spcPct val="0"/>
                </a:spcBef>
              </a:pPr>
              <a:t>11</a:t>
            </a:fld>
            <a:endParaRPr lang="en-US" altLang="en-US" sz="14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089649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F19B32-B333-4063-A13D-B91D285E09AD}" type="datetimeFigureOut">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3F9B7-9E83-4C38-991C-DEEF2EAC80CE}" type="slidenum">
              <a:rPr lang="en-US" smtClean="0"/>
              <a:t>‹#›</a:t>
            </a:fld>
            <a:endParaRPr lang="en-US"/>
          </a:p>
        </p:txBody>
      </p:sp>
    </p:spTree>
    <p:extLst>
      <p:ext uri="{BB962C8B-B14F-4D97-AF65-F5344CB8AC3E}">
        <p14:creationId xmlns:p14="http://schemas.microsoft.com/office/powerpoint/2010/main" val="2726648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E05D6D-72D7-43A4-B437-FB3A29B22FCE}" type="datetime1">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5726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8F081-B12D-4C57-B6E0-D6C8CFD0A2DE}" type="datetime1">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867976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162" y="228600"/>
            <a:ext cx="10360501"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162" y="1524000"/>
            <a:ext cx="5078677" cy="4572000"/>
          </a:xfrm>
        </p:spPr>
        <p:txBody>
          <a:bodyPr/>
          <a:lstStyle/>
          <a:p>
            <a:pPr lvl="0"/>
            <a:endParaRPr lang="en-US" noProof="0" smtClean="0"/>
          </a:p>
        </p:txBody>
      </p:sp>
      <p:sp>
        <p:nvSpPr>
          <p:cNvPr id="4" name="Text Placeholder 3"/>
          <p:cNvSpPr>
            <a:spLocks noGrp="1"/>
          </p:cNvSpPr>
          <p:nvPr>
            <p:ph type="body" sz="half" idx="2"/>
          </p:nvPr>
        </p:nvSpPr>
        <p:spPr>
          <a:xfrm>
            <a:off x="6195986" y="1524000"/>
            <a:ext cx="5078677"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0664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5210" y="76200"/>
            <a:ext cx="10965710" cy="1143000"/>
          </a:xfrm>
        </p:spPr>
        <p:txBody>
          <a:bodyPr anchor="t"/>
          <a:lstStyle>
            <a:lvl1pPr>
              <a:defRPr>
                <a:latin typeface="+mj-lt"/>
              </a:defRPr>
            </a:lvl1pPr>
          </a:lstStyle>
          <a:p>
            <a:r>
              <a:rPr lang="en-US" smtClean="0"/>
              <a:t>Click to edit Master title style</a:t>
            </a:r>
            <a:endParaRPr lang="en-US"/>
          </a:p>
        </p:txBody>
      </p:sp>
      <p:sp>
        <p:nvSpPr>
          <p:cNvPr id="3" name="Text Placeholder 2"/>
          <p:cNvSpPr>
            <a:spLocks noGrp="1"/>
          </p:cNvSpPr>
          <p:nvPr>
            <p:ph type="body" sz="half" idx="1"/>
          </p:nvPr>
        </p:nvSpPr>
        <p:spPr>
          <a:xfrm>
            <a:off x="914162" y="1524000"/>
            <a:ext cx="5078677"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5986" y="1524000"/>
            <a:ext cx="5078677" cy="5105400"/>
          </a:xfrm>
        </p:spPr>
        <p:txBody>
          <a:bodyPr/>
          <a:lstStyle/>
          <a:p>
            <a:pPr lvl="0"/>
            <a:endParaRPr lang="en-US" noProof="0" smtClean="0"/>
          </a:p>
        </p:txBody>
      </p:sp>
    </p:spTree>
    <p:extLst>
      <p:ext uri="{BB962C8B-B14F-4D97-AF65-F5344CB8AC3E}">
        <p14:creationId xmlns:p14="http://schemas.microsoft.com/office/powerpoint/2010/main" val="21603194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2549B-CDE6-44A8-8623-CCF353FFA185}" type="datetime1">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819917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155C19-35D7-4FA4-9CF8-4C03F2E08252}" type="datetime1">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4947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7982" y="1825625"/>
            <a:ext cx="51802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3A68A-DF60-4EBA-8085-3F4A222B0C9B}" type="datetime1">
              <a:rPr lang="en-US" smtClean="0"/>
              <a:t>9/23/2015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87999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663DB5-6CCC-475A-9654-27BEF03BBE0C}" type="datetime1">
              <a:rPr lang="en-US" smtClean="0"/>
              <a:t>9/23/2015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957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1A3CF0-9EE6-4FCE-9F23-A531E28F364F}" type="datetime1">
              <a:rPr lang="en-US" smtClean="0"/>
              <a:t>9/23/2015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29034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39512-ACFF-47C1-A1D1-3A6CAC3105C9}" type="datetime1">
              <a:rPr lang="en-US" smtClean="0"/>
              <a:t>9/23/2015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158294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93FF4-5359-42BE-9815-20DE46B92879}" type="datetime1">
              <a:rPr lang="en-US" smtClean="0"/>
              <a:t>9/23/2015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68067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4D88C-1960-49A4-B46D-951D923744BA}" type="datetime1">
              <a:rPr lang="en-US" smtClean="0"/>
              <a:t>9/23/2015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094125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E176B-2715-4059-AA29-C7A38B8C31E1}" type="datetime1">
              <a:rPr lang="en-US" smtClean="0"/>
              <a:t>9/23/2015</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C87F6-986D-49E6-AF40-1B3A1EE8064D}" type="slidenum">
              <a:rPr lang="en-US" smtClean="0"/>
              <a:pPr/>
              <a:t>‹#›</a:t>
            </a:fld>
            <a:r>
              <a:rPr lang="en-US" smtClean="0"/>
              <a:t> / </a:t>
            </a:r>
            <a:endParaRPr lang="en-US" dirty="0"/>
          </a:p>
        </p:txBody>
      </p:sp>
    </p:spTree>
    <p:extLst>
      <p:ext uri="{BB962C8B-B14F-4D97-AF65-F5344CB8AC3E}">
        <p14:creationId xmlns:p14="http://schemas.microsoft.com/office/powerpoint/2010/main" val="13853304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scecdc.scec.org/clickmap.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ww.scecdc.scec.org/clickma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earthquake.usgs.gov/regional/nca/1906/18april/reid.ph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geologycafe.com/california/pp1515/chapter2Album.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Fault_(geology)" TargetMode="External"/><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s://structuralgeo.wordpress.com/2013/07/17/reverse-faults/" TargetMode="Externa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articles.latimes.com/2013/oct/19/local/la-me-adv-earthquake-fault-law-20131020"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8" Type="http://schemas.openxmlformats.org/officeDocument/2006/relationships/hyperlink" Target="http://earthquake.usgs.gov/earthquakes/eqinthenews/2011/usc0001xgp/" TargetMode="External"/><Relationship Id="rId13" Type="http://schemas.openxmlformats.org/officeDocument/2006/relationships/hyperlink" Target="http://earthquake.usgs.gov/earthquakes/eqinthenews/2005/usweax/" TargetMode="External"/><Relationship Id="rId18" Type="http://schemas.openxmlformats.org/officeDocument/2006/relationships/hyperlink" Target="http://earthquake.usgs.gov/earthquakes/world/events/1938_02_01.php" TargetMode="External"/><Relationship Id="rId3" Type="http://schemas.openxmlformats.org/officeDocument/2006/relationships/image" Target="../media/image3.png"/><Relationship Id="rId7" Type="http://schemas.openxmlformats.org/officeDocument/2006/relationships/hyperlink" Target="http://earthquake.usgs.gov/earthquakes/eqinthenews/2004/us2004slav/" TargetMode="External"/><Relationship Id="rId12" Type="http://schemas.openxmlformats.org/officeDocument/2006/relationships/hyperlink" Target="http://earthquake.usgs.gov/earthquakes/states/events/1965_02_04.php" TargetMode="External"/><Relationship Id="rId17" Type="http://schemas.openxmlformats.org/officeDocument/2006/relationships/hyperlink" Target="http://earthquake.usgs.gov/earthquakes/eqinthenews/2007/us2007hear/" TargetMode="External"/><Relationship Id="rId2" Type="http://schemas.openxmlformats.org/officeDocument/2006/relationships/notesSlide" Target="../notesSlides/notesSlide4.xml"/><Relationship Id="rId16" Type="http://schemas.openxmlformats.org/officeDocument/2006/relationships/hyperlink" Target="http://earthquake.usgs.gov/earthquakes/states/events/1957_03_09.php" TargetMode="External"/><Relationship Id="rId1" Type="http://schemas.openxmlformats.org/officeDocument/2006/relationships/slideLayout" Target="../slideLayouts/slideLayout6.xml"/><Relationship Id="rId6" Type="http://schemas.openxmlformats.org/officeDocument/2006/relationships/hyperlink" Target="http://earthquake.usgs.gov/earthquakes/states/events/1964_03_28.php" TargetMode="External"/><Relationship Id="rId11" Type="http://schemas.openxmlformats.org/officeDocument/2006/relationships/hyperlink" Target="http://earthquake.usgs.gov/earthquakes/world/events/1906_01_31.php" TargetMode="External"/><Relationship Id="rId5" Type="http://schemas.openxmlformats.org/officeDocument/2006/relationships/hyperlink" Target="http://earthquake.usgs.gov/earthquakes/world/events/1960_05_22.php" TargetMode="External"/><Relationship Id="rId15" Type="http://schemas.openxmlformats.org/officeDocument/2006/relationships/hyperlink" Target="http://earthquake.usgs.gov/earthquakes/eqinthenews/2012/usc000905e/" TargetMode="External"/><Relationship Id="rId10" Type="http://schemas.openxmlformats.org/officeDocument/2006/relationships/hyperlink" Target="http://earthquake.usgs.gov/earthquakes/eqinthenews/2010/us2010tfan/" TargetMode="External"/><Relationship Id="rId19" Type="http://schemas.openxmlformats.org/officeDocument/2006/relationships/hyperlink" Target="http://earthquake.usgs.gov/earthquakes/world/events/1922_11_11.php" TargetMode="External"/><Relationship Id="rId4" Type="http://schemas.openxmlformats.org/officeDocument/2006/relationships/hyperlink" Target="http://earthquake.usgs.gov/earthquakes/world/10_largest_world.php" TargetMode="External"/><Relationship Id="rId9" Type="http://schemas.openxmlformats.org/officeDocument/2006/relationships/hyperlink" Target="http://earthquake.usgs.gov/earthquakes/world/events/1952_11_04.php" TargetMode="External"/><Relationship Id="rId14" Type="http://schemas.openxmlformats.org/officeDocument/2006/relationships/hyperlink" Target="http://earthquake.usgs.gov/earthquakes/world/events/1950_08_15.php"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hyperlink" Target="http://www.quake.ca.gov/gmaps/WH/regulatorymaps.htm"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hyperlink" Target="http://myhazards.calema.ca.gov/Default.aspx"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gallery.usgs.gov/photos/h41Ogs6FEa_60" TargetMode="External"/><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hyperlink" Target="http://gallery.usgs.gov/photos/h41Ogs6FEa_0" TargetMode="External"/><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hyperlink" Target="http://www.conservation.ca.gov/cgs/geologic_hazards/Tsunami/Inundation_Maps/Pages/2011_tohoku.aspx"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hyperlink" Target="http://myhazards.calema.ca.gov/Default.aspx"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7.gif"/><Relationship Id="rId5" Type="http://schemas.openxmlformats.org/officeDocument/2006/relationships/hyperlink" Target="http://articles.latimes.com/2014/mar/17/news/la-lh-earthquake-ready-home-20140317-dto" TargetMode="External"/><Relationship Id="rId4" Type="http://schemas.openxmlformats.org/officeDocument/2006/relationships/hyperlink" Target="http://www.latimes.co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latimes.com/" TargetMode="External"/><Relationship Id="rId2" Type="http://schemas.openxmlformats.org/officeDocument/2006/relationships/image" Target="../media/image76.jpeg"/><Relationship Id="rId1" Type="http://schemas.openxmlformats.org/officeDocument/2006/relationships/slideLayout" Target="../slideLayouts/slideLayout6.xml"/><Relationship Id="rId5" Type="http://schemas.openxmlformats.org/officeDocument/2006/relationships/image" Target="../media/image77.gif"/><Relationship Id="rId4" Type="http://schemas.openxmlformats.org/officeDocument/2006/relationships/hyperlink" Target="http://articles.latimes.com/2014/mar/17/news/la-lh-earthquake-ready-home-20140317-dto"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www.ready.gov/earthquakes" TargetMode="External"/><Relationship Id="rId7" Type="http://schemas.openxmlformats.org/officeDocument/2006/relationships/hyperlink" Target="http://www.earthquakecountry.org/"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hyperlink" Target="https://www.211la.org/programs-services/disaster-preparedness-and-response-1/" TargetMode="External"/><Relationship Id="rId5" Type="http://schemas.openxmlformats.org/officeDocument/2006/relationships/hyperlink" Target="http://www.espfocus.org/" TargetMode="External"/><Relationship Id="rId4" Type="http://schemas.openxmlformats.org/officeDocument/2006/relationships/hyperlink" Target="http://www.redcross.org/prepare/disaster/earthquak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earthquakecountry.info/dropcoverholdon/"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www.redcross.org/find-help/contact-family/register-safe-listing"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hyperlink" Target="http://earthquakecountry.org/step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Earthquakes</a:t>
            </a:r>
            <a:endParaRPr lang="en-US" dirty="0"/>
          </a:p>
        </p:txBody>
      </p:sp>
      <p:sp>
        <p:nvSpPr>
          <p:cNvPr id="3" name="Subtitle 2"/>
          <p:cNvSpPr>
            <a:spLocks noGrp="1"/>
          </p:cNvSpPr>
          <p:nvPr>
            <p:ph type="subTitle" idx="1"/>
          </p:nvPr>
        </p:nvSpPr>
        <p:spPr/>
        <p:txBody>
          <a:bodyPr/>
          <a:lstStyle/>
          <a:p>
            <a:r>
              <a:rPr lang="en-US" dirty="0" smtClean="0"/>
              <a:t>Whole </a:t>
            </a:r>
            <a:r>
              <a:rPr lang="en-US" dirty="0" err="1" smtClean="0"/>
              <a:t>lotta</a:t>
            </a:r>
            <a:r>
              <a:rPr lang="en-US" dirty="0" smtClean="0"/>
              <a:t> </a:t>
            </a:r>
            <a:r>
              <a:rPr lang="en-US" dirty="0" err="1" smtClean="0"/>
              <a:t>shakin</a:t>
            </a:r>
            <a:r>
              <a:rPr lang="en-US" dirty="0" smtClean="0"/>
              <a:t>’ </a:t>
            </a:r>
            <a:r>
              <a:rPr lang="en-US" dirty="0" err="1" smtClean="0"/>
              <a:t>goin</a:t>
            </a:r>
            <a:r>
              <a:rPr lang="en-US" dirty="0" smtClean="0"/>
              <a:t>’ on . . . </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9E0"/>
        </a:solidFill>
        <a:effectLst/>
      </p:bgPr>
    </p:bg>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0"/>
            <a:ext cx="91440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nchorCtr="0"/>
          <a:lstStyle/>
          <a:p>
            <a:r>
              <a:rPr lang="en-US" dirty="0" smtClean="0"/>
              <a:t>USGS National Seismic Hazard Map</a:t>
            </a:r>
            <a:endParaRPr lang="en-US" dirty="0"/>
          </a:p>
        </p:txBody>
      </p:sp>
      <p:pic>
        <p:nvPicPr>
          <p:cNvPr id="1085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2" y="855664"/>
            <a:ext cx="9144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x.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19012" y="2753519"/>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ign2.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362" y="2514600"/>
            <a:ext cx="90805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646613" y="40386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1</a:t>
            </a:r>
          </a:p>
        </p:txBody>
      </p:sp>
      <p:sp>
        <p:nvSpPr>
          <p:cNvPr id="10" name="TextBox 9"/>
          <p:cNvSpPr txBox="1">
            <a:spLocks noChangeArrowheads="1"/>
          </p:cNvSpPr>
          <p:nvPr/>
        </p:nvSpPr>
        <p:spPr bwMode="auto">
          <a:xfrm>
            <a:off x="4570413" y="19812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2</a:t>
            </a:r>
          </a:p>
        </p:txBody>
      </p:sp>
      <p:sp>
        <p:nvSpPr>
          <p:cNvPr id="11" name="TextBox 10"/>
          <p:cNvSpPr txBox="1">
            <a:spLocks noChangeArrowheads="1"/>
          </p:cNvSpPr>
          <p:nvPr/>
        </p:nvSpPr>
        <p:spPr bwMode="auto">
          <a:xfrm>
            <a:off x="3808413" y="52578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3</a:t>
            </a:r>
          </a:p>
        </p:txBody>
      </p:sp>
      <p:sp>
        <p:nvSpPr>
          <p:cNvPr id="12" name="TextBox 11"/>
          <p:cNvSpPr txBox="1">
            <a:spLocks noChangeArrowheads="1"/>
          </p:cNvSpPr>
          <p:nvPr/>
        </p:nvSpPr>
        <p:spPr bwMode="auto">
          <a:xfrm>
            <a:off x="5865813" y="36576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4</a:t>
            </a:r>
          </a:p>
        </p:txBody>
      </p:sp>
      <p:sp>
        <p:nvSpPr>
          <p:cNvPr id="14" name="TextBox 13"/>
          <p:cNvSpPr txBox="1">
            <a:spLocks noChangeArrowheads="1"/>
          </p:cNvSpPr>
          <p:nvPr/>
        </p:nvSpPr>
        <p:spPr bwMode="auto">
          <a:xfrm>
            <a:off x="8151813" y="48006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5</a:t>
            </a:r>
          </a:p>
        </p:txBody>
      </p:sp>
      <p:sp>
        <p:nvSpPr>
          <p:cNvPr id="15" name="TextBox 14"/>
          <p:cNvSpPr txBox="1">
            <a:spLocks noChangeArrowheads="1"/>
          </p:cNvSpPr>
          <p:nvPr/>
        </p:nvSpPr>
        <p:spPr bwMode="auto">
          <a:xfrm>
            <a:off x="9218613" y="51816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6</a:t>
            </a:r>
          </a:p>
        </p:txBody>
      </p:sp>
    </p:spTree>
    <p:custDataLst>
      <p:tags r:id="rId1"/>
    </p:custDataLst>
    <p:extLst>
      <p:ext uri="{BB962C8B-B14F-4D97-AF65-F5344CB8AC3E}">
        <p14:creationId xmlns:p14="http://schemas.microsoft.com/office/powerpoint/2010/main" val="1278132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4" presetClass="path" presetSubtype="0" accel="50000" decel="50000" fill="hold" nodeType="clickEffect">
                                  <p:stCondLst>
                                    <p:cond delay="0"/>
                                  </p:stCondLst>
                                  <p:childTnLst>
                                    <p:animMotion origin="layout" path="M -3.03464E-6 0.00115 C 0.00534 -0.0088 0.02644 -0.01852 0.03387 -0.01852 C 0.07997 -0.01852 0.12725 0.13727 0.12725 0.29305 C 0.12725 0.21412 0.15095 0.13727 0.17349 0.13727 C 0.1968 0.13727 0.21985 0.21574 0.21985 0.29305 C 0.21985 0.25416 0.23157 0.21412 0.24356 0.21412 C 0.25554 0.21412 0.26752 0.25301 0.26752 0.29305 C 0.26752 0.27291 0.27338 0.25416 0.27937 0.25416 C 0.28523 0.25416 0.29135 0.27384 0.29135 0.29305 C 0.29135 0.28287 0.29435 0.27291 0.29696 0.27291 C 0.29878 0.27291 0.30308 0.28287 0.30308 0.29305 C 0.30308 0.28773 0.30477 0.28287 0.30633 0.28287 C 0.30633 0.28426 0.3092 0.28773 0.3092 0.29305 C 0.3092 0.29027 0.3092 0.28773 0.31089 0.28773 C 0.31089 0.28912 0.31245 0.29051 0.31245 0.29305 C 0.31245 0.29143 0.31245 0.29027 0.31245 0.28912 C 0.31376 0.28912 0.31376 0.29051 0.31376 0.29166 C 0.31532 0.29166 0.31532 0.29051 0.31532 0.28912 C 0.3174 0.28912 0.3174 0.29051 0.3174 0.29166 " pathEditMode="fixed" rAng="0" ptsTypes="AAAAAAAAAAAAAAAAAAA">
                                      <p:cBhvr>
                                        <p:cTn id="10" dur="2000" fill="hold"/>
                                        <p:tgtEl>
                                          <p:spTgt spid="9"/>
                                        </p:tgtEl>
                                        <p:attrNameLst>
                                          <p:attrName>ppt_x</p:attrName>
                                          <p:attrName>ppt_y</p:attrName>
                                        </p:attrNameLst>
                                      </p:cBhvr>
                                      <p:rCtr x="15864" y="13611"/>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1" presetClass="path" presetSubtype="0" accel="50000" decel="50000" fill="hold" nodeType="clickEffect">
                                  <p:stCondLst>
                                    <p:cond delay="0"/>
                                  </p:stCondLst>
                                  <p:childTnLst>
                                    <p:animMotion origin="layout" path="M -1.04194E-8 3.7037E-7 C -0.00716 -0.01157 -0.03035 -0.02269 -0.03881 -0.02269 C -0.09039 -0.02269 -0.14379 0.15741 -0.14379 0.33843 C -0.14379 0.24699 -0.17049 0.15741 -0.19549 0.15741 C -0.22232 0.15741 -0.24772 0.24861 -0.24772 0.33843 C -0.24772 0.29329 -0.26088 0.24699 -0.27429 0.24699 C -0.28757 0.24699 -0.30086 0.2919 -0.30086 0.33843 C -0.30086 0.31505 -0.3075 0.29329 -0.3144 0.29329 C -0.32105 0.29329 -0.32743 0.31643 -0.32743 0.33843 C -0.32743 0.32662 -0.33095 0.31505 -0.33433 0.31505 C -0.33563 0.31505 -0.34071 0.32662 -0.34071 0.33843 C -0.34071 0.33241 -0.34228 0.32662 -0.34423 0.32662 C -0.34423 0.325 -0.34788 0.33241 -0.34788 0.33843 C -0.34788 0.33495 -0.34788 0.33241 -0.34957 0.33241 C -0.34957 0.3338 -0.35113 0.33518 -0.35113 0.33843 C -0.35113 0.33634 -0.35113 0.33495 -0.35113 0.3338 C -0.35296 0.3338 -0.35296 0.33518 -0.35296 0.33657 C -0.35465 0.33657 -0.35465 0.33518 -0.35465 0.3338 C -0.35595 0.3338 -0.35595 0.33518 -0.35595 0.33657 " pathEditMode="relative" rAng="0" ptsTypes="AAAAAAAAAAAAAAAAAAA">
                                      <p:cBhvr>
                                        <p:cTn id="34" dur="3000" fill="hold"/>
                                        <p:tgtEl>
                                          <p:spTgt spid="8"/>
                                        </p:tgtEl>
                                        <p:attrNameLst>
                                          <p:attrName>ppt_x</p:attrName>
                                          <p:attrName>ppt_y</p:attrName>
                                        </p:attrNameLst>
                                      </p:cBhvr>
                                      <p:rCtr x="-17804" y="15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a:bodyPr>
          <a:lstStyle/>
          <a:p>
            <a:pPr eaLnBrk="1" hangingPunct="1"/>
            <a:r>
              <a:rPr lang="en-US" altLang="en-US" sz="4400" dirty="0" smtClean="0">
                <a:solidFill>
                  <a:schemeClr val="tx1"/>
                </a:solidFill>
              </a:rPr>
              <a:t>Historic California Earthquakes (+7 M)</a:t>
            </a:r>
            <a:endParaRPr lang="en-US" altLang="en-US" sz="4400" dirty="0">
              <a:solidFill>
                <a:schemeClr val="tx1"/>
              </a:solidFill>
            </a:endParaRPr>
          </a:p>
        </p:txBody>
      </p:sp>
      <p:sp>
        <p:nvSpPr>
          <p:cNvPr id="81923" name="Rectangle 3"/>
          <p:cNvSpPr>
            <a:spLocks noGrp="1" noChangeArrowheads="1"/>
          </p:cNvSpPr>
          <p:nvPr>
            <p:ph idx="1"/>
          </p:nvPr>
        </p:nvSpPr>
        <p:spPr>
          <a:xfrm>
            <a:off x="1217614" y="1066800"/>
            <a:ext cx="9753600" cy="5497105"/>
          </a:xfrm>
        </p:spPr>
        <p:txBody>
          <a:bodyPr>
            <a:noAutofit/>
          </a:bodyPr>
          <a:lstStyle/>
          <a:p>
            <a:pPr eaLnBrk="1" hangingPunct="1">
              <a:lnSpc>
                <a:spcPct val="90000"/>
              </a:lnSpc>
              <a:spcBef>
                <a:spcPts val="600"/>
              </a:spcBef>
              <a:buFontTx/>
              <a:buNone/>
            </a:pPr>
            <a:endParaRPr lang="en-US" altLang="en-US" sz="1800" b="1" dirty="0" smtClean="0">
              <a:solidFill>
                <a:schemeClr val="tx2"/>
              </a:solidFill>
            </a:endParaRPr>
          </a:p>
          <a:p>
            <a:pPr eaLnBrk="1" hangingPunct="1">
              <a:lnSpc>
                <a:spcPct val="90000"/>
              </a:lnSpc>
              <a:spcBef>
                <a:spcPts val="600"/>
              </a:spcBef>
              <a:buFontTx/>
              <a:buNone/>
            </a:pPr>
            <a:r>
              <a:rPr lang="en-US" altLang="en-US" sz="1800" b="1" dirty="0" smtClean="0">
                <a:solidFill>
                  <a:schemeClr val="tx2"/>
                </a:solidFill>
              </a:rPr>
              <a:t>1857 –Fort </a:t>
            </a:r>
            <a:r>
              <a:rPr lang="en-US" altLang="en-US" sz="1800" b="1" dirty="0" err="1" smtClean="0">
                <a:solidFill>
                  <a:schemeClr val="tx2"/>
                </a:solidFill>
              </a:rPr>
              <a:t>Tejon</a:t>
            </a:r>
            <a:r>
              <a:rPr lang="en-US" altLang="en-US" sz="1800" b="1" dirty="0" smtClean="0">
                <a:solidFill>
                  <a:schemeClr val="tx2"/>
                </a:solidFill>
              </a:rPr>
              <a:t> (8.25)</a:t>
            </a:r>
          </a:p>
          <a:p>
            <a:pPr eaLnBrk="1" hangingPunct="1">
              <a:lnSpc>
                <a:spcPct val="90000"/>
              </a:lnSpc>
              <a:spcBef>
                <a:spcPts val="600"/>
              </a:spcBef>
              <a:buFontTx/>
              <a:buNone/>
            </a:pPr>
            <a:r>
              <a:rPr lang="en-US" altLang="en-US" sz="1800" dirty="0" smtClean="0">
                <a:solidFill>
                  <a:schemeClr val="tx2"/>
                </a:solidFill>
              </a:rPr>
              <a:t>1972 – Owens Valley (7.2)</a:t>
            </a:r>
          </a:p>
          <a:p>
            <a:pPr eaLnBrk="1" hangingPunct="1">
              <a:lnSpc>
                <a:spcPct val="90000"/>
              </a:lnSpc>
              <a:spcBef>
                <a:spcPts val="600"/>
              </a:spcBef>
              <a:buFontTx/>
              <a:buNone/>
            </a:pPr>
            <a:r>
              <a:rPr lang="en-US" altLang="en-US" sz="1800" dirty="0" smtClean="0">
                <a:solidFill>
                  <a:schemeClr val="tx2"/>
                </a:solidFill>
              </a:rPr>
              <a:t>1906 – San Francisco (8.25)</a:t>
            </a:r>
          </a:p>
          <a:p>
            <a:pPr eaLnBrk="1" hangingPunct="1">
              <a:lnSpc>
                <a:spcPct val="90000"/>
              </a:lnSpc>
              <a:spcBef>
                <a:spcPts val="600"/>
              </a:spcBef>
              <a:buFontTx/>
              <a:buNone/>
            </a:pPr>
            <a:r>
              <a:rPr lang="en-US" altLang="en-US" sz="1800" dirty="0" smtClean="0">
                <a:solidFill>
                  <a:schemeClr val="tx2"/>
                </a:solidFill>
              </a:rPr>
              <a:t>1922 – W. of Eureka  (7.3)</a:t>
            </a:r>
          </a:p>
          <a:p>
            <a:pPr eaLnBrk="1" hangingPunct="1">
              <a:lnSpc>
                <a:spcPct val="90000"/>
              </a:lnSpc>
              <a:spcBef>
                <a:spcPts val="600"/>
              </a:spcBef>
              <a:buFontTx/>
              <a:buNone/>
            </a:pPr>
            <a:r>
              <a:rPr lang="en-US" altLang="en-US" sz="1800" dirty="0" smtClean="0">
                <a:solidFill>
                  <a:schemeClr val="tx2"/>
                </a:solidFill>
              </a:rPr>
              <a:t>1923 – Cape Mendocino (7.2)</a:t>
            </a:r>
          </a:p>
          <a:p>
            <a:pPr eaLnBrk="1" hangingPunct="1">
              <a:lnSpc>
                <a:spcPct val="90000"/>
              </a:lnSpc>
              <a:spcBef>
                <a:spcPts val="600"/>
              </a:spcBef>
              <a:buFontTx/>
              <a:buNone/>
            </a:pPr>
            <a:r>
              <a:rPr lang="en-US" altLang="en-US" sz="1800" dirty="0" smtClean="0">
                <a:solidFill>
                  <a:schemeClr val="tx2"/>
                </a:solidFill>
              </a:rPr>
              <a:t>1927 – SW of Lompoc (7.3)</a:t>
            </a:r>
          </a:p>
          <a:p>
            <a:pPr eaLnBrk="1" hangingPunct="1">
              <a:lnSpc>
                <a:spcPct val="90000"/>
              </a:lnSpc>
              <a:spcBef>
                <a:spcPts val="600"/>
              </a:spcBef>
              <a:buFontTx/>
              <a:buNone/>
            </a:pPr>
            <a:r>
              <a:rPr lang="en-US" altLang="en-US" sz="1800" dirty="0" smtClean="0">
                <a:solidFill>
                  <a:schemeClr val="tx2"/>
                </a:solidFill>
              </a:rPr>
              <a:t>11150 – Imperial Valley (7.1)</a:t>
            </a:r>
          </a:p>
          <a:p>
            <a:pPr eaLnBrk="1" hangingPunct="1">
              <a:lnSpc>
                <a:spcPct val="90000"/>
              </a:lnSpc>
              <a:spcBef>
                <a:spcPts val="600"/>
              </a:spcBef>
              <a:buFontTx/>
              <a:buNone/>
            </a:pPr>
            <a:r>
              <a:rPr lang="en-US" altLang="en-US" sz="1800" dirty="0" smtClean="0">
                <a:solidFill>
                  <a:schemeClr val="tx2"/>
                </a:solidFill>
              </a:rPr>
              <a:t>1952 – Kern County (7.7)</a:t>
            </a:r>
          </a:p>
          <a:p>
            <a:pPr eaLnBrk="1" hangingPunct="1">
              <a:lnSpc>
                <a:spcPct val="90000"/>
              </a:lnSpc>
              <a:spcBef>
                <a:spcPts val="600"/>
              </a:spcBef>
              <a:buFontTx/>
              <a:buNone/>
            </a:pPr>
            <a:r>
              <a:rPr lang="en-US" altLang="en-US" sz="1800" b="1" dirty="0" smtClean="0">
                <a:solidFill>
                  <a:schemeClr val="tx2"/>
                </a:solidFill>
              </a:rPr>
              <a:t>1971 – San Fernando (6.5)</a:t>
            </a:r>
          </a:p>
          <a:p>
            <a:pPr eaLnBrk="1" hangingPunct="1">
              <a:lnSpc>
                <a:spcPct val="90000"/>
              </a:lnSpc>
              <a:spcBef>
                <a:spcPts val="600"/>
              </a:spcBef>
              <a:buFontTx/>
              <a:buNone/>
            </a:pPr>
            <a:r>
              <a:rPr lang="en-US" altLang="en-US" sz="1800" dirty="0" smtClean="0">
                <a:solidFill>
                  <a:schemeClr val="tx2"/>
                </a:solidFill>
              </a:rPr>
              <a:t>1980 – W. of Eureka (7.2)</a:t>
            </a:r>
          </a:p>
          <a:p>
            <a:pPr eaLnBrk="1" hangingPunct="1">
              <a:lnSpc>
                <a:spcPct val="90000"/>
              </a:lnSpc>
              <a:spcBef>
                <a:spcPts val="600"/>
              </a:spcBef>
              <a:buFontTx/>
              <a:buNone/>
            </a:pPr>
            <a:r>
              <a:rPr lang="en-US" altLang="en-US" sz="1800" dirty="0" smtClean="0">
                <a:solidFill>
                  <a:schemeClr val="tx2"/>
                </a:solidFill>
              </a:rPr>
              <a:t>1989 – Loma Prieta (7.1)</a:t>
            </a:r>
          </a:p>
          <a:p>
            <a:pPr eaLnBrk="1" hangingPunct="1">
              <a:lnSpc>
                <a:spcPct val="90000"/>
              </a:lnSpc>
              <a:spcBef>
                <a:spcPts val="600"/>
              </a:spcBef>
              <a:buFontTx/>
              <a:buNone/>
            </a:pPr>
            <a:r>
              <a:rPr lang="en-US" altLang="en-US" sz="1800" dirty="0" smtClean="0">
                <a:solidFill>
                  <a:schemeClr val="tx2"/>
                </a:solidFill>
              </a:rPr>
              <a:t>1991 – W. of Crescent City (7.1)</a:t>
            </a:r>
          </a:p>
          <a:p>
            <a:pPr eaLnBrk="1" hangingPunct="1">
              <a:lnSpc>
                <a:spcPct val="90000"/>
              </a:lnSpc>
              <a:spcBef>
                <a:spcPts val="600"/>
              </a:spcBef>
              <a:buFontTx/>
              <a:buNone/>
            </a:pPr>
            <a:r>
              <a:rPr lang="en-US" altLang="en-US" sz="1800" dirty="0" smtClean="0">
                <a:solidFill>
                  <a:schemeClr val="tx2"/>
                </a:solidFill>
              </a:rPr>
              <a:t>1992 – Cape Mendocino (7.2)</a:t>
            </a:r>
          </a:p>
          <a:p>
            <a:pPr eaLnBrk="1" hangingPunct="1">
              <a:lnSpc>
                <a:spcPct val="90000"/>
              </a:lnSpc>
              <a:spcBef>
                <a:spcPts val="600"/>
              </a:spcBef>
              <a:buFontTx/>
              <a:buNone/>
            </a:pPr>
            <a:r>
              <a:rPr lang="en-US" altLang="en-US" sz="1800" dirty="0" smtClean="0">
                <a:solidFill>
                  <a:schemeClr val="tx2"/>
                </a:solidFill>
              </a:rPr>
              <a:t>1992 – Landers (7.3)</a:t>
            </a:r>
          </a:p>
          <a:p>
            <a:pPr eaLnBrk="1" hangingPunct="1">
              <a:lnSpc>
                <a:spcPct val="90000"/>
              </a:lnSpc>
              <a:spcBef>
                <a:spcPts val="600"/>
              </a:spcBef>
              <a:buFontTx/>
              <a:buNone/>
            </a:pPr>
            <a:r>
              <a:rPr lang="en-US" altLang="en-US" sz="1800" b="1" dirty="0" smtClean="0">
                <a:solidFill>
                  <a:schemeClr val="tx2"/>
                </a:solidFill>
              </a:rPr>
              <a:t>1994 – Northridge (6.7)</a:t>
            </a:r>
          </a:p>
          <a:p>
            <a:pPr eaLnBrk="1" hangingPunct="1">
              <a:lnSpc>
                <a:spcPct val="90000"/>
              </a:lnSpc>
              <a:spcBef>
                <a:spcPts val="600"/>
              </a:spcBef>
              <a:buFontTx/>
              <a:buNone/>
            </a:pPr>
            <a:r>
              <a:rPr lang="en-US" altLang="en-US" sz="1800" dirty="0" smtClean="0">
                <a:solidFill>
                  <a:schemeClr val="tx2"/>
                </a:solidFill>
              </a:rPr>
              <a:t>1999 – Hector Mine (7.1)</a:t>
            </a:r>
            <a:endParaRPr lang="en-US" altLang="en-US" sz="1800" dirty="0">
              <a:solidFill>
                <a:schemeClr val="tx2"/>
              </a:solidFill>
            </a:endParaRPr>
          </a:p>
        </p:txBody>
      </p:sp>
      <p:pic>
        <p:nvPicPr>
          <p:cNvPr id="81924" name="Picture 4" descr="click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1280159"/>
            <a:ext cx="6743851" cy="519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p:cNvSpPr txBox="1">
            <a:spLocks noChangeArrowheads="1"/>
          </p:cNvSpPr>
          <p:nvPr/>
        </p:nvSpPr>
        <p:spPr bwMode="auto">
          <a:xfrm>
            <a:off x="6685037" y="6440714"/>
            <a:ext cx="441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0" dirty="0">
                <a:latin typeface="Times New Roman" panose="02020603050405020304" pitchFamily="18" charset="0"/>
              </a:rPr>
              <a:t>(</a:t>
            </a:r>
            <a:r>
              <a:rPr lang="en-US" altLang="en-US" sz="1600" b="0" dirty="0">
                <a:latin typeface="Times New Roman" panose="02020603050405020304" pitchFamily="18" charset="0"/>
                <a:hlinkClick r:id="rId4"/>
              </a:rPr>
              <a:t>http://www.scecdc.scec.org/clickmap.html</a:t>
            </a:r>
            <a:r>
              <a:rPr lang="en-US" altLang="en-US" sz="1600" b="0" dirty="0">
                <a:latin typeface="Times New Roman" panose="02020603050405020304" pitchFamily="18" charset="0"/>
              </a:rPr>
              <a:t>)</a:t>
            </a:r>
          </a:p>
        </p:txBody>
      </p:sp>
      <p:sp>
        <p:nvSpPr>
          <p:cNvPr id="81926" name="Line 6"/>
          <p:cNvSpPr>
            <a:spLocks noChangeShapeType="1"/>
          </p:cNvSpPr>
          <p:nvPr/>
        </p:nvSpPr>
        <p:spPr bwMode="auto">
          <a:xfrm flipV="1">
            <a:off x="3808412" y="3351858"/>
            <a:ext cx="4114800" cy="762942"/>
          </a:xfrm>
          <a:prstGeom prst="line">
            <a:avLst/>
          </a:prstGeom>
          <a:noFill/>
          <a:ln w="38100">
            <a:solidFill>
              <a:schemeClr val="accent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7" name="Line 7"/>
          <p:cNvSpPr>
            <a:spLocks noChangeShapeType="1"/>
          </p:cNvSpPr>
          <p:nvPr/>
        </p:nvSpPr>
        <p:spPr bwMode="auto">
          <a:xfrm flipV="1">
            <a:off x="3656013" y="3657600"/>
            <a:ext cx="4114800" cy="2362200"/>
          </a:xfrm>
          <a:prstGeom prst="line">
            <a:avLst/>
          </a:prstGeom>
          <a:noFill/>
          <a:ln w="38100">
            <a:solidFill>
              <a:schemeClr val="accent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8" name="Line 8"/>
          <p:cNvSpPr>
            <a:spLocks noChangeShapeType="1"/>
          </p:cNvSpPr>
          <p:nvPr/>
        </p:nvSpPr>
        <p:spPr bwMode="auto">
          <a:xfrm>
            <a:off x="3503612" y="1446858"/>
            <a:ext cx="2438400" cy="153342"/>
          </a:xfrm>
          <a:prstGeom prst="line">
            <a:avLst/>
          </a:prstGeom>
          <a:noFill/>
          <a:ln w="38100">
            <a:solidFill>
              <a:schemeClr val="accent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4370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lick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96838"/>
            <a:ext cx="7391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1811338" y="5791200"/>
            <a:ext cx="8626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0">
                <a:latin typeface="Times New Roman" panose="02020603050405020304" pitchFamily="18" charset="0"/>
              </a:rPr>
              <a:t>Map of southern California, with epicenters of historic earthquakes (as far back as 1812) of particular note plotted over the background topography. Shown, too, are major highways (in tan) and the surface traces of major faults (in greenish-blue). (</a:t>
            </a:r>
            <a:r>
              <a:rPr lang="en-US" altLang="en-US" sz="1600" b="0">
                <a:latin typeface="Times New Roman" panose="02020603050405020304" pitchFamily="18" charset="0"/>
                <a:hlinkClick r:id="rId4"/>
              </a:rPr>
              <a:t>http://www.scecdc.scec.org/clickmap.html</a:t>
            </a:r>
            <a:r>
              <a:rPr lang="en-US" altLang="en-US" sz="1600" b="0">
                <a:latin typeface="Times New Roman" panose="02020603050405020304" pitchFamily="18" charset="0"/>
              </a:rPr>
              <a:t>)</a:t>
            </a:r>
          </a:p>
        </p:txBody>
      </p:sp>
      <p:sp>
        <p:nvSpPr>
          <p:cNvPr id="15364" name="Freeform 4"/>
          <p:cNvSpPr>
            <a:spLocks/>
          </p:cNvSpPr>
          <p:nvPr/>
        </p:nvSpPr>
        <p:spPr bwMode="auto">
          <a:xfrm>
            <a:off x="2836863" y="42864"/>
            <a:ext cx="6843713" cy="5729287"/>
          </a:xfrm>
          <a:custGeom>
            <a:avLst/>
            <a:gdLst>
              <a:gd name="T0" fmla="*/ 2147483646 w 4311"/>
              <a:gd name="T1" fmla="*/ 2147483646 h 3609"/>
              <a:gd name="T2" fmla="*/ 2147483646 w 4311"/>
              <a:gd name="T3" fmla="*/ 2147483646 h 3609"/>
              <a:gd name="T4" fmla="*/ 2147483646 w 4311"/>
              <a:gd name="T5" fmla="*/ 2147483646 h 3609"/>
              <a:gd name="T6" fmla="*/ 2147483646 w 4311"/>
              <a:gd name="T7" fmla="*/ 2147483646 h 3609"/>
              <a:gd name="T8" fmla="*/ 2147483646 w 4311"/>
              <a:gd name="T9" fmla="*/ 2147483646 h 3609"/>
              <a:gd name="T10" fmla="*/ 2147483646 w 4311"/>
              <a:gd name="T11" fmla="*/ 2147483646 h 3609"/>
              <a:gd name="T12" fmla="*/ 2147483646 w 4311"/>
              <a:gd name="T13" fmla="*/ 2147483646 h 3609"/>
              <a:gd name="T14" fmla="*/ 2147483646 w 4311"/>
              <a:gd name="T15" fmla="*/ 2147483646 h 3609"/>
              <a:gd name="T16" fmla="*/ 2147483646 w 4311"/>
              <a:gd name="T17" fmla="*/ 2147483646 h 3609"/>
              <a:gd name="T18" fmla="*/ 2147483646 w 4311"/>
              <a:gd name="T19" fmla="*/ 2147483646 h 3609"/>
              <a:gd name="T20" fmla="*/ 2147483646 w 4311"/>
              <a:gd name="T21" fmla="*/ 2147483646 h 3609"/>
              <a:gd name="T22" fmla="*/ 2147483646 w 4311"/>
              <a:gd name="T23" fmla="*/ 2147483646 h 3609"/>
              <a:gd name="T24" fmla="*/ 2147483646 w 4311"/>
              <a:gd name="T25" fmla="*/ 2147483646 h 3609"/>
              <a:gd name="T26" fmla="*/ 2147483646 w 4311"/>
              <a:gd name="T27" fmla="*/ 2147483646 h 3609"/>
              <a:gd name="T28" fmla="*/ 2147483646 w 4311"/>
              <a:gd name="T29" fmla="*/ 2147483646 h 3609"/>
              <a:gd name="T30" fmla="*/ 2147483646 w 4311"/>
              <a:gd name="T31" fmla="*/ 2147483646 h 3609"/>
              <a:gd name="T32" fmla="*/ 2147483646 w 4311"/>
              <a:gd name="T33" fmla="*/ 2147483646 h 3609"/>
              <a:gd name="T34" fmla="*/ 2147483646 w 4311"/>
              <a:gd name="T35" fmla="*/ 2147483646 h 3609"/>
              <a:gd name="T36" fmla="*/ 2147483646 w 4311"/>
              <a:gd name="T37" fmla="*/ 2147483646 h 3609"/>
              <a:gd name="T38" fmla="*/ 2147483646 w 4311"/>
              <a:gd name="T39" fmla="*/ 2147483646 h 3609"/>
              <a:gd name="T40" fmla="*/ 2147483646 w 4311"/>
              <a:gd name="T41" fmla="*/ 2147483646 h 3609"/>
              <a:gd name="T42" fmla="*/ 2147483646 w 4311"/>
              <a:gd name="T43" fmla="*/ 2147483646 h 3609"/>
              <a:gd name="T44" fmla="*/ 2147483646 w 4311"/>
              <a:gd name="T45" fmla="*/ 2147483646 h 3609"/>
              <a:gd name="T46" fmla="*/ 2147483646 w 4311"/>
              <a:gd name="T47" fmla="*/ 2147483646 h 3609"/>
              <a:gd name="T48" fmla="*/ 2147483646 w 4311"/>
              <a:gd name="T49" fmla="*/ 2147483646 h 3609"/>
              <a:gd name="T50" fmla="*/ 2147483646 w 4311"/>
              <a:gd name="T51" fmla="*/ 2147483646 h 3609"/>
              <a:gd name="T52" fmla="*/ 2147483646 w 4311"/>
              <a:gd name="T53" fmla="*/ 2147483646 h 3609"/>
              <a:gd name="T54" fmla="*/ 2147483646 w 4311"/>
              <a:gd name="T55" fmla="*/ 2147483646 h 3609"/>
              <a:gd name="T56" fmla="*/ 2147483646 w 4311"/>
              <a:gd name="T57" fmla="*/ 2147483646 h 3609"/>
              <a:gd name="T58" fmla="*/ 2147483646 w 4311"/>
              <a:gd name="T59" fmla="*/ 2147483646 h 3609"/>
              <a:gd name="T60" fmla="*/ 2147483646 w 4311"/>
              <a:gd name="T61" fmla="*/ 2147483646 h 3609"/>
              <a:gd name="T62" fmla="*/ 2147483646 w 4311"/>
              <a:gd name="T63" fmla="*/ 2147483646 h 3609"/>
              <a:gd name="T64" fmla="*/ 2147483646 w 4311"/>
              <a:gd name="T65" fmla="*/ 2147483646 h 3609"/>
              <a:gd name="T66" fmla="*/ 2147483646 w 4311"/>
              <a:gd name="T67" fmla="*/ 2147483646 h 3609"/>
              <a:gd name="T68" fmla="*/ 2147483646 w 4311"/>
              <a:gd name="T69" fmla="*/ 2147483646 h 3609"/>
              <a:gd name="T70" fmla="*/ 2147483646 w 4311"/>
              <a:gd name="T71" fmla="*/ 2147483646 h 3609"/>
              <a:gd name="T72" fmla="*/ 0 w 4311"/>
              <a:gd name="T73" fmla="*/ 0 h 36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11"/>
              <a:gd name="T112" fmla="*/ 0 h 3609"/>
              <a:gd name="T113" fmla="*/ 4311 w 4311"/>
              <a:gd name="T114" fmla="*/ 3609 h 36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11" h="3609">
                <a:moveTo>
                  <a:pt x="4311" y="3609"/>
                </a:moveTo>
                <a:cubicBezTo>
                  <a:pt x="4302" y="3573"/>
                  <a:pt x="4305" y="3532"/>
                  <a:pt x="4284" y="3501"/>
                </a:cubicBezTo>
                <a:cubicBezTo>
                  <a:pt x="4237" y="3430"/>
                  <a:pt x="4161" y="3380"/>
                  <a:pt x="4122" y="3303"/>
                </a:cubicBezTo>
                <a:cubicBezTo>
                  <a:pt x="4094" y="3246"/>
                  <a:pt x="4065" y="3171"/>
                  <a:pt x="4023" y="3123"/>
                </a:cubicBezTo>
                <a:cubicBezTo>
                  <a:pt x="3941" y="3031"/>
                  <a:pt x="3858" y="2940"/>
                  <a:pt x="3771" y="2853"/>
                </a:cubicBezTo>
                <a:cubicBezTo>
                  <a:pt x="3756" y="2838"/>
                  <a:pt x="3735" y="2829"/>
                  <a:pt x="3717" y="2817"/>
                </a:cubicBezTo>
                <a:cubicBezTo>
                  <a:pt x="3649" y="2772"/>
                  <a:pt x="3581" y="2725"/>
                  <a:pt x="3519" y="2673"/>
                </a:cubicBezTo>
                <a:cubicBezTo>
                  <a:pt x="3426" y="2596"/>
                  <a:pt x="3342" y="2507"/>
                  <a:pt x="3249" y="2430"/>
                </a:cubicBezTo>
                <a:cubicBezTo>
                  <a:pt x="3212" y="2399"/>
                  <a:pt x="3195" y="2344"/>
                  <a:pt x="3150" y="2322"/>
                </a:cubicBezTo>
                <a:cubicBezTo>
                  <a:pt x="3026" y="2260"/>
                  <a:pt x="3196" y="2350"/>
                  <a:pt x="3087" y="2277"/>
                </a:cubicBezTo>
                <a:cubicBezTo>
                  <a:pt x="3055" y="2255"/>
                  <a:pt x="3013" y="2242"/>
                  <a:pt x="2979" y="2223"/>
                </a:cubicBezTo>
                <a:cubicBezTo>
                  <a:pt x="2935" y="2198"/>
                  <a:pt x="2909" y="2171"/>
                  <a:pt x="2871" y="2142"/>
                </a:cubicBezTo>
                <a:cubicBezTo>
                  <a:pt x="2845" y="2122"/>
                  <a:pt x="2813" y="2111"/>
                  <a:pt x="2790" y="2088"/>
                </a:cubicBezTo>
                <a:cubicBezTo>
                  <a:pt x="2755" y="2053"/>
                  <a:pt x="2718" y="2025"/>
                  <a:pt x="2682" y="1989"/>
                </a:cubicBezTo>
                <a:cubicBezTo>
                  <a:pt x="2650" y="1957"/>
                  <a:pt x="2620" y="1915"/>
                  <a:pt x="2583" y="1890"/>
                </a:cubicBezTo>
                <a:cubicBezTo>
                  <a:pt x="2544" y="1813"/>
                  <a:pt x="2589" y="1887"/>
                  <a:pt x="2538" y="1836"/>
                </a:cubicBezTo>
                <a:cubicBezTo>
                  <a:pt x="2493" y="1791"/>
                  <a:pt x="2456" y="1728"/>
                  <a:pt x="2403" y="1692"/>
                </a:cubicBezTo>
                <a:cubicBezTo>
                  <a:pt x="2364" y="1634"/>
                  <a:pt x="2302" y="1601"/>
                  <a:pt x="2250" y="1557"/>
                </a:cubicBezTo>
                <a:cubicBezTo>
                  <a:pt x="2207" y="1521"/>
                  <a:pt x="2162" y="1489"/>
                  <a:pt x="2115" y="1458"/>
                </a:cubicBezTo>
                <a:cubicBezTo>
                  <a:pt x="2055" y="1418"/>
                  <a:pt x="2120" y="1442"/>
                  <a:pt x="2061" y="1413"/>
                </a:cubicBezTo>
                <a:cubicBezTo>
                  <a:pt x="2015" y="1390"/>
                  <a:pt x="1964" y="1373"/>
                  <a:pt x="1917" y="1350"/>
                </a:cubicBezTo>
                <a:cubicBezTo>
                  <a:pt x="1880" y="1332"/>
                  <a:pt x="1847" y="1311"/>
                  <a:pt x="1809" y="1296"/>
                </a:cubicBezTo>
                <a:cubicBezTo>
                  <a:pt x="1724" y="1262"/>
                  <a:pt x="1633" y="1242"/>
                  <a:pt x="1548" y="1206"/>
                </a:cubicBezTo>
                <a:cubicBezTo>
                  <a:pt x="1536" y="1201"/>
                  <a:pt x="1524" y="1195"/>
                  <a:pt x="1512" y="1188"/>
                </a:cubicBezTo>
                <a:cubicBezTo>
                  <a:pt x="1503" y="1183"/>
                  <a:pt x="1495" y="1174"/>
                  <a:pt x="1485" y="1170"/>
                </a:cubicBezTo>
                <a:cubicBezTo>
                  <a:pt x="1459" y="1158"/>
                  <a:pt x="1431" y="1152"/>
                  <a:pt x="1404" y="1143"/>
                </a:cubicBezTo>
                <a:cubicBezTo>
                  <a:pt x="1394" y="1140"/>
                  <a:pt x="1387" y="1129"/>
                  <a:pt x="1377" y="1125"/>
                </a:cubicBezTo>
                <a:cubicBezTo>
                  <a:pt x="1272" y="1078"/>
                  <a:pt x="1153" y="1053"/>
                  <a:pt x="1044" y="1017"/>
                </a:cubicBezTo>
                <a:cubicBezTo>
                  <a:pt x="1023" y="1010"/>
                  <a:pt x="1011" y="988"/>
                  <a:pt x="990" y="981"/>
                </a:cubicBezTo>
                <a:cubicBezTo>
                  <a:pt x="937" y="963"/>
                  <a:pt x="898" y="926"/>
                  <a:pt x="846" y="909"/>
                </a:cubicBezTo>
                <a:cubicBezTo>
                  <a:pt x="806" y="879"/>
                  <a:pt x="742" y="817"/>
                  <a:pt x="693" y="801"/>
                </a:cubicBezTo>
                <a:cubicBezTo>
                  <a:pt x="640" y="748"/>
                  <a:pt x="584" y="701"/>
                  <a:pt x="531" y="648"/>
                </a:cubicBezTo>
                <a:cubicBezTo>
                  <a:pt x="508" y="625"/>
                  <a:pt x="490" y="592"/>
                  <a:pt x="468" y="567"/>
                </a:cubicBezTo>
                <a:cubicBezTo>
                  <a:pt x="438" y="534"/>
                  <a:pt x="386" y="498"/>
                  <a:pt x="360" y="459"/>
                </a:cubicBezTo>
                <a:cubicBezTo>
                  <a:pt x="336" y="423"/>
                  <a:pt x="351" y="438"/>
                  <a:pt x="315" y="414"/>
                </a:cubicBezTo>
                <a:cubicBezTo>
                  <a:pt x="279" y="360"/>
                  <a:pt x="235" y="314"/>
                  <a:pt x="198" y="261"/>
                </a:cubicBezTo>
                <a:cubicBezTo>
                  <a:pt x="136" y="173"/>
                  <a:pt x="76" y="76"/>
                  <a:pt x="0" y="0"/>
                </a:cubicBezTo>
              </a:path>
            </a:pathLst>
          </a:cu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Tree>
    <p:extLst>
      <p:ext uri="{BB962C8B-B14F-4D97-AF65-F5344CB8AC3E}">
        <p14:creationId xmlns:p14="http://schemas.microsoft.com/office/powerpoint/2010/main" val="76650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dissolve">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Canadian Earthquakes</a:t>
            </a:r>
          </a:p>
        </p:txBody>
      </p:sp>
      <p:sp>
        <p:nvSpPr>
          <p:cNvPr id="110595" name="Rectangle 3" descr="F04-14"/>
          <p:cNvSpPr>
            <a:spLocks noGrp="1" noChangeAspect="1" noChangeArrowheads="1"/>
          </p:cNvSpPr>
          <p:nvPr/>
        </p:nvSpPr>
        <p:spPr bwMode="auto">
          <a:xfrm>
            <a:off x="1522412" y="1733550"/>
            <a:ext cx="9144000" cy="43624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Tree>
    <p:extLst>
      <p:ext uri="{BB962C8B-B14F-4D97-AF65-F5344CB8AC3E}">
        <p14:creationId xmlns:p14="http://schemas.microsoft.com/office/powerpoint/2010/main" val="920583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Earthquakes?</a:t>
            </a:r>
          </a:p>
        </p:txBody>
      </p:sp>
      <p:sp>
        <p:nvSpPr>
          <p:cNvPr id="3" name="Content Placeholder 2"/>
          <p:cNvSpPr>
            <a:spLocks noGrp="1"/>
          </p:cNvSpPr>
          <p:nvPr>
            <p:ph idx="1"/>
          </p:nvPr>
        </p:nvSpPr>
        <p:spPr>
          <a:xfrm>
            <a:off x="1217614" y="1828800"/>
            <a:ext cx="4876799" cy="4343400"/>
          </a:xfrm>
        </p:spPr>
        <p:txBody>
          <a:bodyPr/>
          <a:lstStyle/>
          <a:p>
            <a:r>
              <a:rPr lang="en-US" dirty="0"/>
              <a:t>An </a:t>
            </a:r>
            <a:r>
              <a:rPr lang="en-US" b="1" dirty="0"/>
              <a:t>earthquake</a:t>
            </a:r>
            <a:r>
              <a:rPr lang="en-US" dirty="0"/>
              <a:t> is the vibration of Earth produced by the rapid release of energy</a:t>
            </a:r>
          </a:p>
          <a:p>
            <a:endParaRPr lang="en-US" dirty="0"/>
          </a:p>
        </p:txBody>
      </p:sp>
      <p:sp>
        <p:nvSpPr>
          <p:cNvPr id="5" name="Slide Number Placeholder 4"/>
          <p:cNvSpPr>
            <a:spLocks noGrp="1"/>
          </p:cNvSpPr>
          <p:nvPr>
            <p:ph type="sldNum" sz="quarter" idx="12"/>
          </p:nvPr>
        </p:nvSpPr>
        <p:spPr/>
        <p:txBody>
          <a:bodyPr/>
          <a:lstStyle/>
          <a:p>
            <a:fld id="{F36C87F6-986D-49E6-AF40-1B3A1EE8064D}" type="slidenum">
              <a:rPr lang="en-US" smtClean="0"/>
              <a:t>14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6812" y="1752600"/>
            <a:ext cx="3200400" cy="3200400"/>
          </a:xfrm>
          <a:prstGeom prst="rect">
            <a:avLst/>
          </a:prstGeom>
        </p:spPr>
      </p:pic>
    </p:spTree>
    <p:extLst>
      <p:ext uri="{BB962C8B-B14F-4D97-AF65-F5344CB8AC3E}">
        <p14:creationId xmlns:p14="http://schemas.microsoft.com/office/powerpoint/2010/main" val="3833394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ence.kqed.org/quest/files/2012/02/INFOGRAPHIC-WITH-TEXT-v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 y="-31955"/>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F36C87F6-986D-49E6-AF40-1B3A1EE8064D}" type="slidenum">
              <a:rPr lang="en-US" smtClean="0"/>
              <a:t>15</a:t>
            </a:fld>
            <a:endParaRPr lang="en-US"/>
          </a:p>
        </p:txBody>
      </p:sp>
    </p:spTree>
    <p:extLst>
      <p:ext uri="{BB962C8B-B14F-4D97-AF65-F5344CB8AC3E}">
        <p14:creationId xmlns:p14="http://schemas.microsoft.com/office/powerpoint/2010/main" val="31308946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chor="t" anchorCtr="0"/>
          <a:lstStyle/>
          <a:p>
            <a:pPr eaLnBrk="1" hangingPunct="1">
              <a:defRPr/>
            </a:pPr>
            <a:r>
              <a:rPr lang="en-US" dirty="0" smtClean="0"/>
              <a:t>What Happens During an EQ?</a:t>
            </a:r>
          </a:p>
        </p:txBody>
      </p:sp>
      <p:sp>
        <p:nvSpPr>
          <p:cNvPr id="32771" name="Rectangle 3"/>
          <p:cNvSpPr>
            <a:spLocks noGrp="1" noChangeArrowheads="1"/>
          </p:cNvSpPr>
          <p:nvPr>
            <p:ph type="body" sz="half" idx="2"/>
          </p:nvPr>
        </p:nvSpPr>
        <p:spPr>
          <a:xfrm>
            <a:off x="6170612" y="1524000"/>
            <a:ext cx="5410200" cy="4572000"/>
          </a:xfrm>
        </p:spPr>
        <p:txBody>
          <a:bodyPr>
            <a:noAutofit/>
          </a:bodyPr>
          <a:lstStyle/>
          <a:p>
            <a:pPr eaLnBrk="1" hangingPunct="1"/>
            <a:endParaRPr lang="en-US" altLang="en-US" sz="3200" dirty="0" smtClean="0">
              <a:solidFill>
                <a:schemeClr val="tx2"/>
              </a:solidFill>
            </a:endParaRPr>
          </a:p>
          <a:p>
            <a:pPr eaLnBrk="1" hangingPunct="1"/>
            <a:r>
              <a:rPr lang="en-US" altLang="en-US" sz="3200" dirty="0" smtClean="0">
                <a:solidFill>
                  <a:schemeClr val="tx2"/>
                </a:solidFill>
              </a:rPr>
              <a:t>Stress</a:t>
            </a:r>
            <a:r>
              <a:rPr lang="en-US" altLang="en-US" sz="3200" dirty="0" smtClean="0"/>
              <a:t> </a:t>
            </a:r>
            <a:r>
              <a:rPr lang="en-US" altLang="en-US" sz="3200" dirty="0"/>
              <a:t>= forces acting upon the rock</a:t>
            </a:r>
          </a:p>
          <a:p>
            <a:pPr eaLnBrk="1" hangingPunct="1"/>
            <a:endParaRPr lang="en-US" altLang="en-US" sz="3200" dirty="0"/>
          </a:p>
          <a:p>
            <a:pPr eaLnBrk="1" hangingPunct="1"/>
            <a:r>
              <a:rPr lang="en-US" altLang="en-US" sz="3200" dirty="0">
                <a:solidFill>
                  <a:schemeClr val="tx2"/>
                </a:solidFill>
              </a:rPr>
              <a:t>Strain</a:t>
            </a:r>
            <a:r>
              <a:rPr lang="en-US" altLang="en-US" sz="3200" dirty="0"/>
              <a:t> = the changes in the rock in response to stress</a:t>
            </a:r>
          </a:p>
        </p:txBody>
      </p:sp>
      <p:sp>
        <p:nvSpPr>
          <p:cNvPr id="32772" name="Rectangle 5" descr="F03-15"/>
          <p:cNvSpPr>
            <a:spLocks noGrp="1" noChangeAspect="1" noChangeArrowheads="1"/>
          </p:cNvSpPr>
          <p:nvPr/>
        </p:nvSpPr>
        <p:spPr bwMode="auto">
          <a:xfrm>
            <a:off x="1827213" y="1524000"/>
            <a:ext cx="4030663" cy="4572000"/>
          </a:xfrm>
          <a:prstGeom prst="rect">
            <a:avLst/>
          </a:prstGeom>
          <a:blipFill dpi="0" rotWithShape="1">
            <a:blip r:embed="rId3"/>
            <a:srcRect/>
            <a:stretch>
              <a:fillRect/>
            </a:stretch>
          </a:blipFill>
          <a:ln w="9525">
            <a:solidFill>
              <a:schemeClr val="tx1"/>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32773" name="Text Box 6"/>
          <p:cNvSpPr txBox="1">
            <a:spLocks noChangeArrowheads="1"/>
          </p:cNvSpPr>
          <p:nvPr/>
        </p:nvSpPr>
        <p:spPr bwMode="auto">
          <a:xfrm>
            <a:off x="1860551" y="6086476"/>
            <a:ext cx="394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1271898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522412" y="993775"/>
            <a:ext cx="36401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b="1">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buClr>
                <a:schemeClr val="hlink"/>
              </a:buClr>
              <a:buSzPct val="110000"/>
              <a:buFontTx/>
              <a:buNone/>
            </a:pPr>
            <a:endParaRPr lang="en-US" altLang="en-US">
              <a:latin typeface="Times New Roman" panose="02020603050405020304" pitchFamily="18" charset="0"/>
              <a:cs typeface="Times New Roman" panose="02020603050405020304" pitchFamily="18" charset="0"/>
            </a:endParaRPr>
          </a:p>
          <a:p>
            <a:pPr eaLnBrk="1" hangingPunct="1">
              <a:spcBef>
                <a:spcPct val="0"/>
              </a:spcBef>
              <a:buFontTx/>
              <a:buAutoNum type="arabicPeriod"/>
            </a:pPr>
            <a:endParaRPr lang="en-US" altLang="en-US" sz="2800" b="0">
              <a:latin typeface="Times New Roman" panose="02020603050405020304" pitchFamily="18" charset="0"/>
            </a:endParaRPr>
          </a:p>
        </p:txBody>
      </p:sp>
      <p:sp>
        <p:nvSpPr>
          <p:cNvPr id="25606" name="Rectangle 6"/>
          <p:cNvSpPr>
            <a:spLocks noGrp="1" noChangeArrowheads="1"/>
          </p:cNvSpPr>
          <p:nvPr>
            <p:ph type="title"/>
          </p:nvPr>
        </p:nvSpPr>
        <p:spPr/>
        <p:txBody>
          <a:bodyPr anchor="t" anchorCtr="0"/>
          <a:lstStyle/>
          <a:p>
            <a:pPr eaLnBrk="1" hangingPunct="1">
              <a:defRPr/>
            </a:pPr>
            <a:r>
              <a:rPr lang="en-US" dirty="0" smtClean="0"/>
              <a:t>What Happens During an EQ?</a:t>
            </a:r>
          </a:p>
        </p:txBody>
      </p:sp>
      <p:pic>
        <p:nvPicPr>
          <p:cNvPr id="34820" name="Picture 7" descr="figure 1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170" y="1752600"/>
            <a:ext cx="1089761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967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figure 1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1468" y="1554480"/>
            <a:ext cx="8269061"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ChangeArrowheads="1"/>
          </p:cNvSpPr>
          <p:nvPr/>
        </p:nvSpPr>
        <p:spPr bwMode="auto">
          <a:xfrm>
            <a:off x="6704012" y="1789114"/>
            <a:ext cx="3429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Earthquakes tend to occur in </a:t>
            </a:r>
            <a:r>
              <a:rPr lang="en-US" altLang="en-US" sz="2800" i="1">
                <a:latin typeface="Times New Roman" panose="02020603050405020304" pitchFamily="18" charset="0"/>
              </a:rPr>
              <a:t>Clusters</a:t>
            </a:r>
            <a:r>
              <a:rPr lang="en-US" altLang="en-US" sz="2800">
                <a:latin typeface="Times New Roman" panose="02020603050405020304" pitchFamily="18" charset="0"/>
              </a:rPr>
              <a:t>!</a:t>
            </a:r>
          </a:p>
        </p:txBody>
      </p:sp>
      <p:sp>
        <p:nvSpPr>
          <p:cNvPr id="6" name="Title 5"/>
          <p:cNvSpPr>
            <a:spLocks noGrp="1"/>
          </p:cNvSpPr>
          <p:nvPr>
            <p:ph type="title"/>
          </p:nvPr>
        </p:nvSpPr>
        <p:spPr/>
        <p:txBody>
          <a:bodyPr anchor="t" anchorCtr="0"/>
          <a:lstStyle/>
          <a:p>
            <a:pPr>
              <a:defRPr/>
            </a:pPr>
            <a:r>
              <a:rPr lang="en-US" dirty="0" smtClean="0"/>
              <a:t>What Happens During an EQ?</a:t>
            </a:r>
            <a:endParaRPr lang="en-US" dirty="0"/>
          </a:p>
        </p:txBody>
      </p:sp>
    </p:spTree>
    <p:extLst>
      <p:ext uri="{BB962C8B-B14F-4D97-AF65-F5344CB8AC3E}">
        <p14:creationId xmlns:p14="http://schemas.microsoft.com/office/powerpoint/2010/main" val="276723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bc.outcrop.org/images/earthquakes/press4e/figure-19-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1588"/>
            <a:ext cx="12188952" cy="45061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74638"/>
            <a:ext cx="12188825" cy="1325562"/>
          </a:xfrm>
        </p:spPr>
        <p:txBody>
          <a:bodyPr anchor="t" anchorCtr="0"/>
          <a:lstStyle/>
          <a:p>
            <a:pPr algn="ctr"/>
            <a:r>
              <a:rPr lang="en-US" dirty="0" smtClean="0"/>
              <a:t>Foreshock, mainshock, aftershock</a:t>
            </a:r>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19</a:t>
            </a:fld>
            <a:endParaRPr lang="en-US"/>
          </a:p>
        </p:txBody>
      </p:sp>
      <p:sp>
        <p:nvSpPr>
          <p:cNvPr id="3" name="TextBox 2"/>
          <p:cNvSpPr txBox="1"/>
          <p:nvPr/>
        </p:nvSpPr>
        <p:spPr>
          <a:xfrm>
            <a:off x="-1" y="5534561"/>
            <a:ext cx="12188826" cy="1323439"/>
          </a:xfrm>
          <a:prstGeom prst="rect">
            <a:avLst/>
          </a:prstGeom>
          <a:noFill/>
        </p:spPr>
        <p:txBody>
          <a:bodyPr wrap="square" rtlCol="0">
            <a:spAutoFit/>
          </a:bodyPr>
          <a:lstStyle/>
          <a:p>
            <a:r>
              <a:rPr lang="en-US" sz="2000" b="1" dirty="0"/>
              <a:t>Foreshocks</a:t>
            </a:r>
            <a:r>
              <a:rPr lang="en-US" sz="2000" dirty="0"/>
              <a:t> - small earthquakes that happen in the area where the mainshock will be.</a:t>
            </a:r>
          </a:p>
          <a:p>
            <a:r>
              <a:rPr lang="en-US" sz="2000" b="1" dirty="0"/>
              <a:t>Mainshock</a:t>
            </a:r>
            <a:r>
              <a:rPr lang="en-US" sz="2000" dirty="0"/>
              <a:t> - the largest earthquake in a series of quakes; sometimes is </a:t>
            </a:r>
            <a:r>
              <a:rPr lang="en-US" sz="2000" dirty="0" smtClean="0"/>
              <a:t>preceded </a:t>
            </a:r>
            <a:r>
              <a:rPr lang="en-US" sz="2000" dirty="0"/>
              <a:t>by a foreshock but is always followed by aftershocks.</a:t>
            </a:r>
          </a:p>
          <a:p>
            <a:r>
              <a:rPr lang="en-US" sz="2000" b="1" dirty="0"/>
              <a:t>Aftershock</a:t>
            </a:r>
            <a:r>
              <a:rPr lang="en-US" sz="2000" dirty="0"/>
              <a:t> - earthquakes that occur after the mainshock as the ground is settling back down.</a:t>
            </a:r>
          </a:p>
        </p:txBody>
      </p:sp>
    </p:spTree>
    <p:extLst>
      <p:ext uri="{BB962C8B-B14F-4D97-AF65-F5344CB8AC3E}">
        <p14:creationId xmlns:p14="http://schemas.microsoft.com/office/powerpoint/2010/main" val="3262027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4000" b="1" dirty="0" smtClean="0">
                <a:latin typeface="+mj-lt"/>
              </a:rPr>
              <a:t>Assessing the risk</a:t>
            </a:r>
            <a:r>
              <a:rPr lang="en-US" sz="4000" dirty="0" smtClean="0">
                <a:latin typeface="+mj-lt"/>
              </a:rPr>
              <a:t>:  How common is this disaster and where does this disaster normally occur?</a:t>
            </a:r>
            <a:endParaRPr lang="en-US" sz="4000" dirty="0">
              <a:latin typeface="+mj-lt"/>
            </a:endParaRPr>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pPr/>
              <a:t>2</a:t>
            </a:fld>
            <a:endParaRPr lang="en-US"/>
          </a:p>
        </p:txBody>
      </p:sp>
    </p:spTree>
    <p:extLst>
      <p:ext uri="{BB962C8B-B14F-4D97-AF65-F5344CB8AC3E}">
        <p14:creationId xmlns:p14="http://schemas.microsoft.com/office/powerpoint/2010/main" val="2892879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3886200" cy="1295400"/>
          </a:xfrm>
        </p:spPr>
        <p:txBody>
          <a:bodyPr/>
          <a:lstStyle/>
          <a:p>
            <a:r>
              <a:rPr lang="en-US" dirty="0"/>
              <a:t>Elastic Rebound</a:t>
            </a:r>
          </a:p>
        </p:txBody>
      </p:sp>
      <p:pic>
        <p:nvPicPr>
          <p:cNvPr id="7170" name="Picture 2" descr="http://bc.outcrop.org/images/earthquakes/lutge8e/FG15_05A-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00341" y="74224"/>
            <a:ext cx="6439272" cy="6707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482624" y="2209800"/>
            <a:ext cx="4953000" cy="3962400"/>
          </a:xfrm>
        </p:spPr>
        <p:txBody>
          <a:bodyPr>
            <a:noAutofit/>
          </a:bodyPr>
          <a:lstStyle/>
          <a:p>
            <a:r>
              <a:rPr lang="en-US" sz="2800" dirty="0" smtClean="0"/>
              <a:t>The gradual </a:t>
            </a:r>
            <a:r>
              <a:rPr lang="en-US" sz="2800" dirty="0"/>
              <a:t>accumulation and release of stress and strain is now referred to as the "elastic rebound theory" of earthquakes. Most earthquakes are the result of the sudden elastic rebound of previously stored energy. (</a:t>
            </a:r>
            <a:r>
              <a:rPr lang="en-US" sz="2800" dirty="0">
                <a:hlinkClick r:id="rId4" tooltip="Reid's Elastic Rebound Theory"/>
              </a:rPr>
              <a:t>source</a:t>
            </a:r>
            <a:r>
              <a:rPr lang="en-US" sz="2800" dirty="0"/>
              <a:t>)</a:t>
            </a:r>
          </a:p>
        </p:txBody>
      </p:sp>
      <p:sp>
        <p:nvSpPr>
          <p:cNvPr id="5" name="Slide Number Placeholder 4"/>
          <p:cNvSpPr>
            <a:spLocks noGrp="1"/>
          </p:cNvSpPr>
          <p:nvPr>
            <p:ph type="sldNum" sz="quarter" idx="12"/>
          </p:nvPr>
        </p:nvSpPr>
        <p:spPr/>
        <p:txBody>
          <a:bodyPr/>
          <a:lstStyle/>
          <a:p>
            <a:fld id="{F36C87F6-986D-49E6-AF40-1B3A1EE8064D}" type="slidenum">
              <a:rPr lang="en-US" smtClean="0"/>
              <a:t>20</a:t>
            </a:fld>
            <a:endParaRPr lang="en-US"/>
          </a:p>
        </p:txBody>
      </p:sp>
    </p:spTree>
    <p:extLst>
      <p:ext uri="{BB962C8B-B14F-4D97-AF65-F5344CB8AC3E}">
        <p14:creationId xmlns:p14="http://schemas.microsoft.com/office/powerpoint/2010/main" val="2649894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F03-16"/>
          <p:cNvSpPr>
            <a:spLocks noGrp="1" noChangeAspect="1" noChangeArrowheads="1"/>
          </p:cNvSpPr>
          <p:nvPr/>
        </p:nvSpPr>
        <p:spPr bwMode="auto">
          <a:xfrm>
            <a:off x="2570162" y="0"/>
            <a:ext cx="809625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Tree>
    <p:extLst>
      <p:ext uri="{BB962C8B-B14F-4D97-AF65-F5344CB8AC3E}">
        <p14:creationId xmlns:p14="http://schemas.microsoft.com/office/powerpoint/2010/main" val="3027501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Seismic Waves</a:t>
            </a:r>
          </a:p>
        </p:txBody>
      </p:sp>
      <p:sp>
        <p:nvSpPr>
          <p:cNvPr id="40963" name="Rectangle 3"/>
          <p:cNvSpPr>
            <a:spLocks noGrp="1" noChangeArrowheads="1"/>
          </p:cNvSpPr>
          <p:nvPr>
            <p:ph idx="1"/>
          </p:nvPr>
        </p:nvSpPr>
        <p:spPr/>
        <p:txBody>
          <a:bodyPr>
            <a:normAutofit/>
          </a:bodyPr>
          <a:lstStyle/>
          <a:p>
            <a:r>
              <a:rPr lang="en-US" altLang="en-US" dirty="0" smtClean="0"/>
              <a:t>Two main types of </a:t>
            </a:r>
            <a:br>
              <a:rPr lang="en-US" altLang="en-US" dirty="0" smtClean="0"/>
            </a:br>
            <a:r>
              <a:rPr lang="en-US" altLang="en-US" dirty="0" smtClean="0"/>
              <a:t>seismic waves</a:t>
            </a:r>
          </a:p>
          <a:p>
            <a:pPr lvl="1"/>
            <a:endParaRPr lang="en-US" altLang="en-US" dirty="0" smtClean="0"/>
          </a:p>
          <a:p>
            <a:pPr lvl="1"/>
            <a:r>
              <a:rPr lang="en-US" altLang="en-US" b="1" dirty="0" smtClean="0">
                <a:solidFill>
                  <a:srgbClr val="0070C0"/>
                </a:solidFill>
              </a:rPr>
              <a:t>Surface waves</a:t>
            </a:r>
          </a:p>
          <a:p>
            <a:pPr lvl="2"/>
            <a:r>
              <a:rPr lang="en-US" altLang="en-US" dirty="0" smtClean="0"/>
              <a:t>Rayleigh waves</a:t>
            </a:r>
          </a:p>
          <a:p>
            <a:pPr lvl="2"/>
            <a:r>
              <a:rPr lang="en-US" altLang="en-US" dirty="0" smtClean="0"/>
              <a:t>Love waves</a:t>
            </a:r>
          </a:p>
          <a:p>
            <a:pPr lvl="1"/>
            <a:endParaRPr lang="en-US" altLang="en-US" dirty="0" smtClean="0"/>
          </a:p>
          <a:p>
            <a:pPr lvl="1"/>
            <a:r>
              <a:rPr lang="en-US" altLang="en-US" b="1" dirty="0" smtClean="0"/>
              <a:t>Body waves</a:t>
            </a:r>
          </a:p>
          <a:p>
            <a:pPr lvl="2"/>
            <a:r>
              <a:rPr lang="en-US" altLang="en-US" b="1" dirty="0" smtClean="0">
                <a:solidFill>
                  <a:srgbClr val="26A64A"/>
                </a:solidFill>
              </a:rPr>
              <a:t>P waves</a:t>
            </a:r>
          </a:p>
          <a:p>
            <a:pPr lvl="2"/>
            <a:r>
              <a:rPr lang="en-US" altLang="en-US" b="1" dirty="0" smtClean="0">
                <a:solidFill>
                  <a:srgbClr val="C00000"/>
                </a:solidFill>
              </a:rPr>
              <a:t>S waves</a:t>
            </a:r>
          </a:p>
        </p:txBody>
      </p:sp>
      <p:pic>
        <p:nvPicPr>
          <p:cNvPr id="40964" name="Picture 4" descr="fi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4" y="1828800"/>
            <a:ext cx="5943599" cy="4877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79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216152" y="274320"/>
            <a:ext cx="10965710" cy="1143000"/>
          </a:xfrm>
        </p:spPr>
        <p:txBody>
          <a:bodyPr anchor="t" anchorCtr="0"/>
          <a:lstStyle/>
          <a:p>
            <a:r>
              <a:rPr lang="en-US" dirty="0" smtClean="0">
                <a:latin typeface="+mj-lt"/>
              </a:rPr>
              <a:t>Seismic Waves</a:t>
            </a:r>
          </a:p>
        </p:txBody>
      </p:sp>
      <p:sp>
        <p:nvSpPr>
          <p:cNvPr id="43011" name="Rectangle 3"/>
          <p:cNvSpPr>
            <a:spLocks noGrp="1" noChangeArrowheads="1"/>
          </p:cNvSpPr>
          <p:nvPr>
            <p:ph type="body" sz="half" idx="1"/>
          </p:nvPr>
        </p:nvSpPr>
        <p:spPr/>
        <p:txBody>
          <a:bodyPr>
            <a:normAutofit/>
          </a:bodyPr>
          <a:lstStyle/>
          <a:p>
            <a:r>
              <a:rPr lang="en-US" altLang="en-US" sz="3200" dirty="0" smtClean="0"/>
              <a:t>Seismograph</a:t>
            </a:r>
          </a:p>
          <a:p>
            <a:pPr lvl="1"/>
            <a:r>
              <a:rPr lang="en-US" altLang="en-US" sz="2800" dirty="0" smtClean="0"/>
              <a:t>Records movement </a:t>
            </a:r>
            <a:br>
              <a:rPr lang="en-US" altLang="en-US" sz="2800" dirty="0" smtClean="0"/>
            </a:br>
            <a:r>
              <a:rPr lang="en-US" altLang="en-US" sz="2800" dirty="0" smtClean="0"/>
              <a:t>of Earth </a:t>
            </a:r>
          </a:p>
          <a:p>
            <a:pPr lvl="1"/>
            <a:endParaRPr lang="en-US" altLang="en-US" sz="2800" dirty="0" smtClean="0"/>
          </a:p>
          <a:p>
            <a:pPr lvl="1"/>
            <a:endParaRPr lang="en-US" altLang="en-US" sz="2800" dirty="0" smtClean="0"/>
          </a:p>
          <a:p>
            <a:pPr lvl="1"/>
            <a:endParaRPr lang="en-US" altLang="en-US" sz="2800" dirty="0" smtClean="0"/>
          </a:p>
          <a:p>
            <a:r>
              <a:rPr lang="en-US" altLang="en-US" sz="3200" dirty="0" smtClean="0"/>
              <a:t>Seismogram</a:t>
            </a:r>
          </a:p>
          <a:p>
            <a:pPr lvl="1"/>
            <a:r>
              <a:rPr lang="en-US" altLang="en-US" sz="2800" dirty="0" smtClean="0"/>
              <a:t>Record produced by</a:t>
            </a:r>
            <a:br>
              <a:rPr lang="en-US" altLang="en-US" sz="2800" dirty="0" smtClean="0"/>
            </a:br>
            <a:r>
              <a:rPr lang="en-US" altLang="en-US" sz="2800" dirty="0" smtClean="0"/>
              <a:t>a seismograph</a:t>
            </a:r>
          </a:p>
        </p:txBody>
      </p:sp>
      <p:pic>
        <p:nvPicPr>
          <p:cNvPr id="43012" name="Picture 4" descr="06_06"/>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234293" y="0"/>
            <a:ext cx="4956119" cy="5105400"/>
          </a:xfrm>
        </p:spPr>
      </p:pic>
      <p:pic>
        <p:nvPicPr>
          <p:cNvPr id="43013" name="Picture 5" descr="FG15_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812" y="4305644"/>
            <a:ext cx="3251200" cy="2328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830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
          <p:cNvPicPr>
            <a:picLocks noChangeAspect="1"/>
          </p:cNvPicPr>
          <p:nvPr/>
        </p:nvPicPr>
        <p:blipFill rotWithShape="1">
          <a:blip r:embed="rId3">
            <a:extLst>
              <a:ext uri="{28A0092B-C50C-407E-A947-70E740481C1C}">
                <a14:useLocalDpi xmlns:a14="http://schemas.microsoft.com/office/drawing/2010/main" val="0"/>
              </a:ext>
            </a:extLst>
          </a:blip>
          <a:srcRect b="18871"/>
          <a:stretch/>
        </p:blipFill>
        <p:spPr bwMode="auto">
          <a:xfrm>
            <a:off x="-1" y="-1"/>
            <a:ext cx="1218895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1" y="274638"/>
            <a:ext cx="12188952" cy="944562"/>
          </a:xfrm>
          <a:solidFill>
            <a:srgbClr val="826337">
              <a:alpha val="50000"/>
            </a:srgbClr>
          </a:solidFill>
        </p:spPr>
        <p:txBody>
          <a:bodyPr anchor="t" anchorCtr="0"/>
          <a:lstStyle/>
          <a:p>
            <a:pPr algn="ctr" eaLnBrk="1" hangingPunct="1">
              <a:defRPr/>
            </a:pPr>
            <a:r>
              <a:rPr lang="en-US" altLang="en-US" sz="3200" dirty="0">
                <a:solidFill>
                  <a:schemeClr val="bg1"/>
                </a:solidFill>
              </a:rPr>
              <a:t>Faults </a:t>
            </a:r>
            <a:r>
              <a:rPr lang="en-US" altLang="en-US" sz="2800" dirty="0">
                <a:solidFill>
                  <a:schemeClr val="bg1"/>
                </a:solidFill>
                <a:latin typeface="+mn-lt"/>
              </a:rPr>
              <a:t>are fractures in the crust along which appreciable displacement has occurred. </a:t>
            </a:r>
            <a:endParaRPr lang="en-US" altLang="en-US" sz="2400" dirty="0">
              <a:solidFill>
                <a:schemeClr val="bg1"/>
              </a:solidFill>
              <a:latin typeface="+mn-lt"/>
            </a:endParaRPr>
          </a:p>
        </p:txBody>
      </p:sp>
      <p:sp>
        <p:nvSpPr>
          <p:cNvPr id="12292" name="TextBox 2"/>
          <p:cNvSpPr txBox="1">
            <a:spLocks noChangeArrowheads="1"/>
          </p:cNvSpPr>
          <p:nvPr/>
        </p:nvSpPr>
        <p:spPr bwMode="auto">
          <a:xfrm>
            <a:off x="2144713" y="6069013"/>
            <a:ext cx="7904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solidFill>
                  <a:schemeClr val="bg1"/>
                </a:solidFill>
                <a:latin typeface="Times New Roman" panose="02020603050405020304" pitchFamily="18" charset="0"/>
              </a:rPr>
              <a:t>Stream displacement on the San Andreas Fault in the Carrizo Plain, CA  </a:t>
            </a:r>
            <a:r>
              <a:rPr lang="en-US" altLang="en-US" sz="1800">
                <a:solidFill>
                  <a:schemeClr val="bg1"/>
                </a:solidFill>
                <a:latin typeface="Times New Roman" panose="02020603050405020304" pitchFamily="18" charset="0"/>
                <a:hlinkClick r:id="rId4"/>
              </a:rPr>
              <a:t>Source</a:t>
            </a:r>
            <a:endParaRPr lang="en-US" altLang="en-US" sz="180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4255324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bb50342_041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784" b="784"/>
          <a:stretch>
            <a:fillRect/>
          </a:stretch>
        </p:blipFill>
        <p:spPr bwMode="auto">
          <a:xfrm>
            <a:off x="5332412" y="213360"/>
            <a:ext cx="6672580" cy="649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684212" y="685800"/>
            <a:ext cx="4495799" cy="5486400"/>
          </a:xfrm>
        </p:spPr>
        <p:txBody>
          <a:bodyPr>
            <a:noAutofit/>
          </a:bodyPr>
          <a:lstStyle/>
          <a:p>
            <a:r>
              <a:rPr lang="en-US" sz="2800" dirty="0" smtClean="0"/>
              <a:t>The displacement along a fault can </a:t>
            </a:r>
            <a:r>
              <a:rPr lang="en-US" sz="2800" dirty="0"/>
              <a:t>occur at the </a:t>
            </a:r>
            <a:r>
              <a:rPr lang="en-US" sz="2800" b="1" dirty="0"/>
              <a:t>surface (surface rupture) </a:t>
            </a:r>
            <a:r>
              <a:rPr lang="en-US" sz="2800" dirty="0"/>
              <a:t>or at </a:t>
            </a:r>
            <a:r>
              <a:rPr lang="en-US" sz="2800" b="1" dirty="0"/>
              <a:t>depth (rupture area) </a:t>
            </a:r>
            <a:r>
              <a:rPr lang="en-US" sz="2800" dirty="0"/>
              <a:t>or both. </a:t>
            </a:r>
            <a:endParaRPr lang="en-US" sz="2800" dirty="0" smtClean="0"/>
          </a:p>
          <a:p>
            <a:endParaRPr lang="en-US" sz="2800" dirty="0"/>
          </a:p>
          <a:p>
            <a:r>
              <a:rPr lang="en-US" sz="2800" dirty="0" smtClean="0"/>
              <a:t>Movement </a:t>
            </a:r>
            <a:r>
              <a:rPr lang="en-US" sz="2800" dirty="0"/>
              <a:t>can be horizontal and/or vertical. </a:t>
            </a:r>
            <a:endParaRPr lang="en-US" sz="2800" dirty="0" smtClean="0"/>
          </a:p>
          <a:p>
            <a:endParaRPr lang="en-US" sz="2800" dirty="0"/>
          </a:p>
          <a:p>
            <a:r>
              <a:rPr lang="en-US" sz="2800" dirty="0" smtClean="0"/>
              <a:t>The </a:t>
            </a:r>
            <a:r>
              <a:rPr lang="en-US" sz="2800" dirty="0"/>
              <a:t>amount of displacement varies, but typically the larger the earthquake the more displacement there is. </a:t>
            </a:r>
          </a:p>
        </p:txBody>
      </p:sp>
    </p:spTree>
    <p:extLst>
      <p:ext uri="{BB962C8B-B14F-4D97-AF65-F5344CB8AC3E}">
        <p14:creationId xmlns:p14="http://schemas.microsoft.com/office/powerpoint/2010/main" val="4271856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dirty="0" smtClean="0"/>
              <a:t>Types of Faults</a:t>
            </a:r>
          </a:p>
        </p:txBody>
      </p:sp>
      <p:sp>
        <p:nvSpPr>
          <p:cNvPr id="16387" name="Rectangle 3"/>
          <p:cNvSpPr>
            <a:spLocks noGrp="1" noChangeArrowheads="1"/>
          </p:cNvSpPr>
          <p:nvPr>
            <p:ph sz="half" idx="1"/>
          </p:nvPr>
        </p:nvSpPr>
        <p:spPr>
          <a:xfrm>
            <a:off x="1233279" y="1828800"/>
            <a:ext cx="2421147" cy="4343400"/>
          </a:xfrm>
        </p:spPr>
        <p:txBody>
          <a:bodyPr/>
          <a:lstStyle/>
          <a:p>
            <a:pPr eaLnBrk="1" hangingPunct="1"/>
            <a:r>
              <a:rPr lang="en-US" altLang="en-US" sz="3200" dirty="0"/>
              <a:t>Dip-Slip</a:t>
            </a:r>
          </a:p>
          <a:p>
            <a:pPr lvl="1" eaLnBrk="1" hangingPunct="1"/>
            <a:r>
              <a:rPr lang="en-US" altLang="en-US" sz="2800" dirty="0"/>
              <a:t>Normal </a:t>
            </a:r>
          </a:p>
          <a:p>
            <a:pPr lvl="1" eaLnBrk="1" hangingPunct="1"/>
            <a:r>
              <a:rPr lang="en-US" altLang="en-US" sz="2800" dirty="0"/>
              <a:t>Reverse </a:t>
            </a:r>
          </a:p>
          <a:p>
            <a:pPr lvl="1" eaLnBrk="1" hangingPunct="1"/>
            <a:r>
              <a:rPr lang="en-US" altLang="en-US" sz="2800" dirty="0"/>
              <a:t>Thrust</a:t>
            </a:r>
          </a:p>
        </p:txBody>
      </p:sp>
      <p:sp>
        <p:nvSpPr>
          <p:cNvPr id="16388" name="Rectangle 4"/>
          <p:cNvSpPr>
            <a:spLocks noGrp="1" noChangeArrowheads="1"/>
          </p:cNvSpPr>
          <p:nvPr>
            <p:ph sz="half" idx="2"/>
          </p:nvPr>
        </p:nvSpPr>
        <p:spPr>
          <a:xfrm>
            <a:off x="3732212" y="1828800"/>
            <a:ext cx="3032333" cy="4343400"/>
          </a:xfrm>
        </p:spPr>
        <p:txBody>
          <a:bodyPr/>
          <a:lstStyle/>
          <a:p>
            <a:pPr eaLnBrk="1" hangingPunct="1"/>
            <a:r>
              <a:rPr lang="en-US" altLang="en-US" sz="3200" dirty="0"/>
              <a:t>Strike-Slip</a:t>
            </a:r>
          </a:p>
          <a:p>
            <a:pPr lvl="1" eaLnBrk="1" hangingPunct="1"/>
            <a:r>
              <a:rPr lang="en-US" altLang="en-US" sz="2800" dirty="0"/>
              <a:t>Right lateral</a:t>
            </a:r>
          </a:p>
          <a:p>
            <a:pPr lvl="1" eaLnBrk="1" hangingPunct="1"/>
            <a:r>
              <a:rPr lang="en-US" altLang="en-US" sz="2800" dirty="0"/>
              <a:t>Left lateral</a:t>
            </a:r>
          </a:p>
          <a:p>
            <a:pPr lvl="1" eaLnBrk="1" hangingPunct="1"/>
            <a:r>
              <a:rPr lang="en-US" altLang="en-US" sz="2800" dirty="0"/>
              <a:t>Transform</a:t>
            </a:r>
          </a:p>
        </p:txBody>
      </p:sp>
      <p:pic>
        <p:nvPicPr>
          <p:cNvPr id="16389" name="Picture 5" descr="06_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961" y="1600200"/>
            <a:ext cx="5406479"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6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bb50342_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2" y="-32657"/>
            <a:ext cx="988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48" name="Rectangle 4"/>
          <p:cNvSpPr>
            <a:spLocks noGrp="1" noChangeArrowheads="1"/>
          </p:cNvSpPr>
          <p:nvPr>
            <p:ph type="title"/>
          </p:nvPr>
        </p:nvSpPr>
        <p:spPr/>
        <p:txBody>
          <a:bodyPr anchor="t" anchorCtr="0"/>
          <a:lstStyle/>
          <a:p>
            <a:pPr eaLnBrk="1" hangingPunct="1">
              <a:defRPr/>
            </a:pPr>
            <a:r>
              <a:rPr lang="en-US" dirty="0" smtClean="0"/>
              <a:t>Dip Slip Faults</a:t>
            </a:r>
          </a:p>
        </p:txBody>
      </p:sp>
      <p:sp>
        <p:nvSpPr>
          <p:cNvPr id="18436" name="Rectangle 5"/>
          <p:cNvSpPr>
            <a:spLocks noGrp="1" noChangeArrowheads="1"/>
          </p:cNvSpPr>
          <p:nvPr>
            <p:ph idx="1"/>
          </p:nvPr>
        </p:nvSpPr>
        <p:spPr>
          <a:xfrm>
            <a:off x="1751012" y="4205289"/>
            <a:ext cx="4343401" cy="2382837"/>
          </a:xfrm>
          <a:solidFill>
            <a:srgbClr val="E5DED8"/>
          </a:solidFill>
        </p:spPr>
        <p:txBody>
          <a:bodyPr/>
          <a:lstStyle/>
          <a:p>
            <a:pPr marL="0" indent="0">
              <a:buNone/>
            </a:pPr>
            <a:r>
              <a:rPr lang="en-US" altLang="en-US" sz="2800" dirty="0"/>
              <a:t>Movement is primarily vertical and parallel to the fault plane</a:t>
            </a:r>
          </a:p>
          <a:p>
            <a:pPr marL="0" indent="0">
              <a:buNone/>
            </a:pPr>
            <a:r>
              <a:rPr lang="en-US" altLang="en-US" sz="2800" dirty="0"/>
              <a:t>May produce long, low cliffs called </a:t>
            </a:r>
            <a:r>
              <a:rPr lang="en-US" altLang="en-US" sz="2800" dirty="0">
                <a:solidFill>
                  <a:schemeClr val="tx2"/>
                </a:solidFill>
              </a:rPr>
              <a:t>fault scarps</a:t>
            </a:r>
          </a:p>
        </p:txBody>
      </p:sp>
      <p:sp>
        <p:nvSpPr>
          <p:cNvPr id="18437" name="TextBox 1"/>
          <p:cNvSpPr txBox="1">
            <a:spLocks noChangeArrowheads="1"/>
          </p:cNvSpPr>
          <p:nvPr/>
        </p:nvSpPr>
        <p:spPr bwMode="auto">
          <a:xfrm>
            <a:off x="2970212" y="3757614"/>
            <a:ext cx="1520825" cy="523875"/>
          </a:xfrm>
          <a:prstGeom prst="rect">
            <a:avLst/>
          </a:prstGeom>
          <a:solidFill>
            <a:srgbClr val="FAD0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Times New Roman" panose="02020603050405020304" pitchFamily="18" charset="0"/>
              </a:rPr>
              <a:t>Footwall</a:t>
            </a:r>
          </a:p>
        </p:txBody>
      </p:sp>
      <p:sp>
        <p:nvSpPr>
          <p:cNvPr id="18438" name="TextBox 5"/>
          <p:cNvSpPr txBox="1">
            <a:spLocks noChangeArrowheads="1"/>
          </p:cNvSpPr>
          <p:nvPr/>
        </p:nvSpPr>
        <p:spPr bwMode="auto">
          <a:xfrm>
            <a:off x="7923212" y="3286126"/>
            <a:ext cx="2230438" cy="523875"/>
          </a:xfrm>
          <a:prstGeom prst="rect">
            <a:avLst/>
          </a:prstGeom>
          <a:solidFill>
            <a:srgbClr val="FAD0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Hanging wall</a:t>
            </a:r>
          </a:p>
        </p:txBody>
      </p:sp>
    </p:spTree>
    <p:extLst>
      <p:ext uri="{BB962C8B-B14F-4D97-AF65-F5344CB8AC3E}">
        <p14:creationId xmlns:p14="http://schemas.microsoft.com/office/powerpoint/2010/main" val="372947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p:txBody>
          <a:bodyPr/>
          <a:lstStyle/>
          <a:p>
            <a:r>
              <a:rPr lang="en-US" smtClean="0"/>
              <a:t>Dip Slip Faults</a:t>
            </a:r>
            <a:endParaRPr lang="en-US" dirty="0" smtClean="0"/>
          </a:p>
        </p:txBody>
      </p:sp>
      <p:sp>
        <p:nvSpPr>
          <p:cNvPr id="20483" name="Rectangle 3"/>
          <p:cNvSpPr>
            <a:spLocks noGrp="1" noChangeArrowheads="1"/>
          </p:cNvSpPr>
          <p:nvPr>
            <p:ph idx="1"/>
          </p:nvPr>
        </p:nvSpPr>
        <p:spPr>
          <a:xfrm>
            <a:off x="1217614" y="1828800"/>
            <a:ext cx="6338886" cy="4343400"/>
          </a:xfrm>
        </p:spPr>
        <p:txBody>
          <a:bodyPr/>
          <a:lstStyle/>
          <a:p>
            <a:r>
              <a:rPr lang="en-US" altLang="en-US" dirty="0" smtClean="0"/>
              <a:t>Normal Faults</a:t>
            </a:r>
          </a:p>
          <a:p>
            <a:endParaRPr lang="en-US" altLang="en-US" dirty="0" smtClean="0"/>
          </a:p>
          <a:p>
            <a:pPr lvl="1"/>
            <a:r>
              <a:rPr lang="en-US" altLang="en-US" dirty="0" smtClean="0"/>
              <a:t>Hanging wall block moves down relative to the footwall block</a:t>
            </a:r>
          </a:p>
          <a:p>
            <a:pPr lvl="1"/>
            <a:endParaRPr lang="en-US" altLang="en-US" dirty="0" smtClean="0"/>
          </a:p>
          <a:p>
            <a:pPr lvl="1"/>
            <a:r>
              <a:rPr lang="en-US" altLang="en-US" dirty="0" smtClean="0"/>
              <a:t>Accommodate lengthening or extension of the crust</a:t>
            </a:r>
          </a:p>
        </p:txBody>
      </p:sp>
      <p:pic>
        <p:nvPicPr>
          <p:cNvPr id="20484" name="Picture 4" descr="FG15_21"/>
          <p:cNvPicPr>
            <a:picLocks noChangeAspect="1" noChangeArrowheads="1"/>
          </p:cNvPicPr>
          <p:nvPr/>
        </p:nvPicPr>
        <p:blipFill>
          <a:blip r:embed="rId3">
            <a:extLst>
              <a:ext uri="{28A0092B-C50C-407E-A947-70E740481C1C}">
                <a14:useLocalDpi xmlns:a14="http://schemas.microsoft.com/office/drawing/2010/main" val="0"/>
              </a:ext>
            </a:extLst>
          </a:blip>
          <a:srcRect l="33000" r="33000"/>
          <a:stretch>
            <a:fillRect/>
          </a:stretch>
        </p:blipFill>
        <p:spPr bwMode="auto">
          <a:xfrm>
            <a:off x="7556500" y="0"/>
            <a:ext cx="3109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AutoShape 5"/>
          <p:cNvSpPr>
            <a:spLocks noChangeArrowheads="1"/>
          </p:cNvSpPr>
          <p:nvPr/>
        </p:nvSpPr>
        <p:spPr bwMode="auto">
          <a:xfrm>
            <a:off x="5662203" y="4800600"/>
            <a:ext cx="1371600" cy="300038"/>
          </a:xfrm>
          <a:prstGeom prst="leftRightArrow">
            <a:avLst>
              <a:gd name="adj1" fmla="val 50000"/>
              <a:gd name="adj2" fmla="val 45037"/>
            </a:avLst>
          </a:prstGeom>
          <a:solidFill>
            <a:srgbClr val="FFFF00"/>
          </a:solidFill>
          <a:ln w="9525">
            <a:solidFill>
              <a:schemeClr val="tx1"/>
            </a:solidFill>
            <a:miter lim="800000"/>
            <a:headEnd/>
            <a:tailEnd/>
          </a:ln>
        </p:spPr>
        <p:txBody>
          <a:bodyPr wrap="none" anchor="ct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Tree>
    <p:extLst>
      <p:ext uri="{BB962C8B-B14F-4D97-AF65-F5344CB8AC3E}">
        <p14:creationId xmlns:p14="http://schemas.microsoft.com/office/powerpoint/2010/main" val="305455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upload.wikimedia.org/wikipedia/commons/e/e2/The_Blue_Anchor_Fault_-_geograph.org.uk_-_2455274.jpg"/>
          <p:cNvPicPr>
            <a:picLocks noChangeAspect="1" noChangeArrowheads="1"/>
          </p:cNvPicPr>
          <p:nvPr/>
        </p:nvPicPr>
        <p:blipFill>
          <a:blip r:embed="rId2">
            <a:extLst>
              <a:ext uri="{28A0092B-C50C-407E-A947-70E740481C1C}">
                <a14:useLocalDpi xmlns:a14="http://schemas.microsoft.com/office/drawing/2010/main" val="0"/>
              </a:ext>
            </a:extLst>
          </a:blip>
          <a:srcRect t="13718"/>
          <a:stretch>
            <a:fillRect/>
          </a:stretch>
        </p:blipFill>
        <p:spPr bwMode="auto">
          <a:xfrm>
            <a:off x="111235" y="-29029"/>
            <a:ext cx="119739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nchorCtr="0"/>
          <a:lstStyle/>
          <a:p>
            <a:pPr>
              <a:defRPr/>
            </a:pPr>
            <a:r>
              <a:rPr lang="en-US" dirty="0" smtClean="0"/>
              <a:t>Normal Faults</a:t>
            </a:r>
            <a:endParaRPr lang="en-US" dirty="0"/>
          </a:p>
        </p:txBody>
      </p:sp>
      <p:sp>
        <p:nvSpPr>
          <p:cNvPr id="22532" name="TextBox 2"/>
          <p:cNvSpPr txBox="1">
            <a:spLocks noChangeArrowheads="1"/>
          </p:cNvSpPr>
          <p:nvPr/>
        </p:nvSpPr>
        <p:spPr bwMode="auto">
          <a:xfrm>
            <a:off x="111235" y="6073775"/>
            <a:ext cx="11973948" cy="708025"/>
          </a:xfrm>
          <a:prstGeom prst="rect">
            <a:avLst/>
          </a:prstGeom>
          <a:solidFill>
            <a:srgbClr val="BAAD8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0" dirty="0">
                <a:latin typeface="Times New Roman" panose="02020603050405020304" pitchFamily="18" charset="0"/>
              </a:rPr>
              <a:t>Large normal fault in Triassic to Lower Jurassic Blue Anchor Formation sediments near Blue Anchor, Somerset, UK.  </a:t>
            </a:r>
            <a:r>
              <a:rPr lang="en-US" altLang="en-US" sz="2000" b="0" dirty="0">
                <a:latin typeface="Times New Roman" panose="02020603050405020304" pitchFamily="18" charset="0"/>
                <a:hlinkClick r:id="rId3"/>
              </a:rPr>
              <a:t>Source</a:t>
            </a:r>
            <a:endParaRPr lang="en-US" altLang="en-US" sz="2000" b="0" dirty="0">
              <a:latin typeface="Times New Roman" panose="02020603050405020304" pitchFamily="18" charset="0"/>
            </a:endParaRPr>
          </a:p>
        </p:txBody>
      </p:sp>
      <p:cxnSp>
        <p:nvCxnSpPr>
          <p:cNvPr id="22533" name="Straight Arrow Connector 4"/>
          <p:cNvCxnSpPr>
            <a:cxnSpLocks noChangeShapeType="1"/>
          </p:cNvCxnSpPr>
          <p:nvPr/>
        </p:nvCxnSpPr>
        <p:spPr bwMode="auto">
          <a:xfrm flipV="1">
            <a:off x="7882036" y="2115568"/>
            <a:ext cx="990600" cy="1169988"/>
          </a:xfrm>
          <a:prstGeom prst="straightConnector1">
            <a:avLst/>
          </a:prstGeom>
          <a:noFill/>
          <a:ln w="3175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22534" name="Straight Arrow Connector 8"/>
          <p:cNvCxnSpPr>
            <a:cxnSpLocks noChangeShapeType="1"/>
          </p:cNvCxnSpPr>
          <p:nvPr/>
        </p:nvCxnSpPr>
        <p:spPr bwMode="auto">
          <a:xfrm flipH="1">
            <a:off x="6991448" y="2238601"/>
            <a:ext cx="1081088" cy="1231900"/>
          </a:xfrm>
          <a:prstGeom prst="straightConnector1">
            <a:avLst/>
          </a:prstGeom>
          <a:noFill/>
          <a:ln w="31750" algn="ctr">
            <a:solidFill>
              <a:schemeClr val="tx1"/>
            </a:solidFill>
            <a:round/>
            <a:headEnd/>
            <a:tailEnd type="stealth"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82574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smtClean="0"/>
              <a:t>Sources of Earthquakes</a:t>
            </a:r>
            <a:endParaRPr lang="en-US" dirty="0" smtClean="0"/>
          </a:p>
        </p:txBody>
      </p:sp>
      <p:sp>
        <p:nvSpPr>
          <p:cNvPr id="96259" name="Rectangle 3"/>
          <p:cNvSpPr>
            <a:spLocks noGrp="1" noChangeArrowheads="1"/>
          </p:cNvSpPr>
          <p:nvPr>
            <p:ph idx="1"/>
          </p:nvPr>
        </p:nvSpPr>
        <p:spPr/>
        <p:txBody>
          <a:bodyPr>
            <a:normAutofit/>
          </a:bodyPr>
          <a:lstStyle/>
          <a:p>
            <a:r>
              <a:rPr lang="en-US" altLang="en-US" b="1" dirty="0" smtClean="0"/>
              <a:t>Convergent Plate Boundaries</a:t>
            </a:r>
          </a:p>
          <a:p>
            <a:pPr lvl="1"/>
            <a:r>
              <a:rPr lang="en-US" altLang="en-US" dirty="0" smtClean="0"/>
              <a:t>Subduction Zones</a:t>
            </a:r>
          </a:p>
          <a:p>
            <a:pPr lvl="1"/>
            <a:r>
              <a:rPr lang="en-US" altLang="en-US" dirty="0" smtClean="0"/>
              <a:t>Continental-Continental Collision Zones</a:t>
            </a:r>
          </a:p>
          <a:p>
            <a:r>
              <a:rPr lang="en-US" altLang="en-US" dirty="0" smtClean="0"/>
              <a:t>Transform Plate Boundaries</a:t>
            </a:r>
          </a:p>
          <a:p>
            <a:r>
              <a:rPr lang="en-US" altLang="en-US" dirty="0" smtClean="0"/>
              <a:t>Divergent Plate Boundaries</a:t>
            </a:r>
          </a:p>
          <a:p>
            <a:r>
              <a:rPr lang="en-US" altLang="en-US" dirty="0" smtClean="0"/>
              <a:t>Intra-Plate Boundaries</a:t>
            </a:r>
            <a:endParaRPr lang="en-US" altLang="en-US" dirty="0"/>
          </a:p>
        </p:txBody>
      </p:sp>
    </p:spTree>
    <p:extLst>
      <p:ext uri="{BB962C8B-B14F-4D97-AF65-F5344CB8AC3E}">
        <p14:creationId xmlns:p14="http://schemas.microsoft.com/office/powerpoint/2010/main" val="2095968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1026"/>
          <p:cNvSpPr>
            <a:spLocks noGrp="1" noChangeArrowheads="1"/>
          </p:cNvSpPr>
          <p:nvPr>
            <p:ph type="title"/>
          </p:nvPr>
        </p:nvSpPr>
        <p:spPr/>
        <p:txBody>
          <a:bodyPr anchor="t" anchorCtr="0"/>
          <a:lstStyle/>
          <a:p>
            <a:r>
              <a:rPr lang="en-US" dirty="0" smtClean="0">
                <a:latin typeface="+mj-lt"/>
              </a:rPr>
              <a:t>Dip Slip Faults</a:t>
            </a:r>
          </a:p>
        </p:txBody>
      </p:sp>
      <p:sp>
        <p:nvSpPr>
          <p:cNvPr id="23555" name="Rectangle 1027"/>
          <p:cNvSpPr>
            <a:spLocks noGrp="1" noChangeArrowheads="1"/>
          </p:cNvSpPr>
          <p:nvPr>
            <p:ph type="body" sz="half" idx="1"/>
          </p:nvPr>
        </p:nvSpPr>
        <p:spPr/>
        <p:txBody>
          <a:bodyPr>
            <a:noAutofit/>
          </a:bodyPr>
          <a:lstStyle/>
          <a:p>
            <a:r>
              <a:rPr lang="en-US" altLang="en-US" sz="3200" dirty="0" smtClean="0"/>
              <a:t>Reverse faults</a:t>
            </a:r>
          </a:p>
          <a:p>
            <a:pPr lvl="1"/>
            <a:r>
              <a:rPr lang="en-US" altLang="en-US" sz="2800" dirty="0" smtClean="0"/>
              <a:t>Hanging wall block moves up relative to the footwall block</a:t>
            </a:r>
          </a:p>
          <a:p>
            <a:pPr lvl="1"/>
            <a:r>
              <a:rPr lang="en-US" altLang="en-US" sz="2800" b="1" dirty="0" smtClean="0"/>
              <a:t>Reverse faults </a:t>
            </a:r>
            <a:r>
              <a:rPr lang="en-US" altLang="en-US" sz="2800" dirty="0" smtClean="0"/>
              <a:t>have dips greater than 45° </a:t>
            </a:r>
          </a:p>
          <a:p>
            <a:pPr lvl="1"/>
            <a:r>
              <a:rPr lang="en-US" altLang="en-US" sz="2800" b="1" dirty="0" smtClean="0"/>
              <a:t>Thrust faults </a:t>
            </a:r>
            <a:r>
              <a:rPr lang="en-US" altLang="en-US" sz="2800" dirty="0" smtClean="0"/>
              <a:t>have dips less then 45°</a:t>
            </a:r>
          </a:p>
          <a:p>
            <a:pPr lvl="1"/>
            <a:r>
              <a:rPr lang="en-US" altLang="en-US" sz="2800" dirty="0" smtClean="0"/>
              <a:t>Accommodate shortening of the crust (compression)</a:t>
            </a:r>
            <a:endParaRPr lang="en-US" altLang="en-US" sz="2800" dirty="0"/>
          </a:p>
        </p:txBody>
      </p:sp>
      <p:pic>
        <p:nvPicPr>
          <p:cNvPr id="23556" name="Picture 1030" descr="06_24B"/>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094412" y="68943"/>
            <a:ext cx="5498391" cy="3291840"/>
          </a:xfrm>
        </p:spPr>
      </p:pic>
      <p:pic>
        <p:nvPicPr>
          <p:cNvPr id="23557" name="Picture 1031" descr="06_2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529" y="3489960"/>
            <a:ext cx="5756525"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Group 1032"/>
          <p:cNvGrpSpPr>
            <a:grpSpLocks/>
          </p:cNvGrpSpPr>
          <p:nvPr/>
        </p:nvGrpSpPr>
        <p:grpSpPr bwMode="auto">
          <a:xfrm>
            <a:off x="3997784" y="5791200"/>
            <a:ext cx="1371600" cy="347662"/>
            <a:chOff x="4896" y="3216"/>
            <a:chExt cx="528" cy="192"/>
          </a:xfrm>
        </p:grpSpPr>
        <p:sp>
          <p:nvSpPr>
            <p:cNvPr id="23559" name="AutoShape 1033"/>
            <p:cNvSpPr>
              <a:spLocks noChangeArrowheads="1"/>
            </p:cNvSpPr>
            <p:nvPr/>
          </p:nvSpPr>
          <p:spPr bwMode="auto">
            <a:xfrm>
              <a:off x="4896" y="3216"/>
              <a:ext cx="240" cy="192"/>
            </a:xfrm>
            <a:prstGeom prst="rightArrow">
              <a:avLst>
                <a:gd name="adj1" fmla="val 50000"/>
                <a:gd name="adj2" fmla="val 31250"/>
              </a:avLst>
            </a:prstGeom>
            <a:solidFill>
              <a:srgbClr val="FFFF00"/>
            </a:solidFill>
            <a:ln w="9525">
              <a:solidFill>
                <a:schemeClr val="tx1"/>
              </a:solidFill>
              <a:miter lim="800000"/>
              <a:headEnd/>
              <a:tailEnd/>
            </a:ln>
          </p:spPr>
          <p:txBody>
            <a:bodyPr wrap="none" anchor="ct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23560" name="AutoShape 1034"/>
            <p:cNvSpPr>
              <a:spLocks noChangeArrowheads="1"/>
            </p:cNvSpPr>
            <p:nvPr/>
          </p:nvSpPr>
          <p:spPr bwMode="auto">
            <a:xfrm flipH="1">
              <a:off x="5184" y="3216"/>
              <a:ext cx="240" cy="192"/>
            </a:xfrm>
            <a:prstGeom prst="rightArrow">
              <a:avLst>
                <a:gd name="adj1" fmla="val 50000"/>
                <a:gd name="adj2" fmla="val 31250"/>
              </a:avLst>
            </a:prstGeom>
            <a:solidFill>
              <a:srgbClr val="FFFF00"/>
            </a:solidFill>
            <a:ln w="9525">
              <a:solidFill>
                <a:schemeClr val="tx1"/>
              </a:solidFill>
              <a:miter lim="800000"/>
              <a:headEnd/>
              <a:tailEnd/>
            </a:ln>
          </p:spPr>
          <p:txBody>
            <a:bodyPr wrap="none" anchor="ct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grpSp>
    </p:spTree>
    <p:extLst>
      <p:ext uri="{BB962C8B-B14F-4D97-AF65-F5344CB8AC3E}">
        <p14:creationId xmlns:p14="http://schemas.microsoft.com/office/powerpoint/2010/main" val="344977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tructuralgeo.files.wordpress.com/2013/07/reverse-fault-ketobe-knob-ut-interpret.jpg"/>
          <p:cNvPicPr>
            <a:picLocks noChangeAspect="1" noChangeArrowheads="1"/>
          </p:cNvPicPr>
          <p:nvPr/>
        </p:nvPicPr>
        <p:blipFill>
          <a:blip r:embed="rId2">
            <a:extLst>
              <a:ext uri="{28A0092B-C50C-407E-A947-70E740481C1C}">
                <a14:useLocalDpi xmlns:a14="http://schemas.microsoft.com/office/drawing/2010/main" val="0"/>
              </a:ext>
            </a:extLst>
          </a:blip>
          <a:srcRect b="7948"/>
          <a:stretch>
            <a:fillRect/>
          </a:stretch>
        </p:blipFill>
        <p:spPr bwMode="auto">
          <a:xfrm>
            <a:off x="531812" y="0"/>
            <a:ext cx="11139374"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nchorCtr="0"/>
          <a:lstStyle/>
          <a:p>
            <a:pPr algn="r">
              <a:defRPr/>
            </a:pPr>
            <a:r>
              <a:rPr lang="en-US" altLang="en-US" dirty="0"/>
              <a:t>Reverse </a:t>
            </a:r>
            <a:r>
              <a:rPr lang="en-US" altLang="en-US" dirty="0" smtClean="0"/>
              <a:t>faults</a:t>
            </a:r>
            <a:endParaRPr lang="en-US" dirty="0"/>
          </a:p>
        </p:txBody>
      </p:sp>
      <p:sp>
        <p:nvSpPr>
          <p:cNvPr id="25604" name="TextBox 2"/>
          <p:cNvSpPr txBox="1">
            <a:spLocks noChangeArrowheads="1"/>
          </p:cNvSpPr>
          <p:nvPr/>
        </p:nvSpPr>
        <p:spPr bwMode="auto">
          <a:xfrm>
            <a:off x="531812" y="6438900"/>
            <a:ext cx="11139374" cy="400050"/>
          </a:xfrm>
          <a:prstGeom prst="rect">
            <a:avLst/>
          </a:prstGeom>
          <a:solidFill>
            <a:srgbClr val="BAAD8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0" dirty="0">
                <a:latin typeface="Times New Roman" panose="02020603050405020304" pitchFamily="18" charset="0"/>
              </a:rPr>
              <a:t>Reverse fault zone, </a:t>
            </a:r>
            <a:r>
              <a:rPr lang="en-US" altLang="en-US" sz="2000" b="0" dirty="0" err="1">
                <a:latin typeface="Times New Roman" panose="02020603050405020304" pitchFamily="18" charset="0"/>
              </a:rPr>
              <a:t>Ketobe</a:t>
            </a:r>
            <a:r>
              <a:rPr lang="en-US" altLang="en-US" sz="2000" b="0" dirty="0">
                <a:latin typeface="Times New Roman" panose="02020603050405020304" pitchFamily="18" charset="0"/>
              </a:rPr>
              <a:t> Knob, Utah.  </a:t>
            </a:r>
            <a:r>
              <a:rPr lang="en-US" altLang="en-US" sz="2000" b="0" dirty="0">
                <a:latin typeface="Times New Roman" panose="02020603050405020304" pitchFamily="18" charset="0"/>
                <a:hlinkClick r:id="rId3"/>
              </a:rPr>
              <a:t>Source</a:t>
            </a:r>
            <a:endParaRPr lang="en-US" altLang="en-US" sz="2000" b="0" dirty="0">
              <a:latin typeface="Times New Roman" panose="02020603050405020304" pitchFamily="18" charset="0"/>
            </a:endParaRPr>
          </a:p>
        </p:txBody>
      </p:sp>
    </p:spTree>
    <p:extLst>
      <p:ext uri="{BB962C8B-B14F-4D97-AF65-F5344CB8AC3E}">
        <p14:creationId xmlns:p14="http://schemas.microsoft.com/office/powerpoint/2010/main" val="570400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1026"/>
          <p:cNvSpPr>
            <a:spLocks noGrp="1" noChangeArrowheads="1"/>
          </p:cNvSpPr>
          <p:nvPr>
            <p:ph type="title"/>
          </p:nvPr>
        </p:nvSpPr>
        <p:spPr/>
        <p:txBody>
          <a:bodyPr/>
          <a:lstStyle/>
          <a:p>
            <a:r>
              <a:rPr lang="en-US" smtClean="0"/>
              <a:t>Strike-Slip Faults</a:t>
            </a:r>
            <a:endParaRPr lang="en-US" dirty="0" smtClean="0"/>
          </a:p>
        </p:txBody>
      </p:sp>
      <p:sp>
        <p:nvSpPr>
          <p:cNvPr id="26627" name="Rectangle 1027"/>
          <p:cNvSpPr>
            <a:spLocks noGrp="1" noChangeArrowheads="1"/>
          </p:cNvSpPr>
          <p:nvPr>
            <p:ph idx="1"/>
          </p:nvPr>
        </p:nvSpPr>
        <p:spPr/>
        <p:txBody>
          <a:bodyPr/>
          <a:lstStyle/>
          <a:p>
            <a:r>
              <a:rPr lang="en-US" altLang="en-US" dirty="0" smtClean="0"/>
              <a:t>Dominant displacement is horizontal and parallel to the strike of the fault</a:t>
            </a:r>
          </a:p>
          <a:p>
            <a:endParaRPr lang="en-US" altLang="en-US" dirty="0" smtClean="0"/>
          </a:p>
          <a:p>
            <a:r>
              <a:rPr lang="en-US" altLang="en-US" b="1" dirty="0" smtClean="0"/>
              <a:t>Right-lateral</a:t>
            </a:r>
          </a:p>
          <a:p>
            <a:r>
              <a:rPr lang="en-US" altLang="en-US" b="1" dirty="0" smtClean="0"/>
              <a:t>Left-lateral </a:t>
            </a:r>
          </a:p>
          <a:p>
            <a:r>
              <a:rPr lang="en-US" altLang="en-US" b="1" dirty="0" smtClean="0"/>
              <a:t>Transform fault </a:t>
            </a:r>
          </a:p>
        </p:txBody>
      </p:sp>
      <p:pic>
        <p:nvPicPr>
          <p:cNvPr id="26628" name="Picture 1030" descr="06_24D"/>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5191125" y="2286000"/>
            <a:ext cx="6997700" cy="4297363"/>
          </a:xfrm>
        </p:spPr>
      </p:pic>
    </p:spTree>
    <p:extLst>
      <p:ext uri="{BB962C8B-B14F-4D97-AF65-F5344CB8AC3E}">
        <p14:creationId xmlns:p14="http://schemas.microsoft.com/office/powerpoint/2010/main" val="18611748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abb50342_04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715" y="0"/>
            <a:ext cx="8955087"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225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abb50342_04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839" y="1"/>
            <a:ext cx="87376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145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mtClean="0"/>
              <a:t>Measuring Earthquakes</a:t>
            </a:r>
            <a:endParaRPr lang="en-US" dirty="0" smtClean="0"/>
          </a:p>
        </p:txBody>
      </p:sp>
      <p:sp>
        <p:nvSpPr>
          <p:cNvPr id="45059" name="Rectangle 3"/>
          <p:cNvSpPr>
            <a:spLocks noGrp="1" noChangeArrowheads="1"/>
          </p:cNvSpPr>
          <p:nvPr>
            <p:ph idx="1"/>
          </p:nvPr>
        </p:nvSpPr>
        <p:spPr/>
        <p:txBody>
          <a:bodyPr/>
          <a:lstStyle/>
          <a:p>
            <a:r>
              <a:rPr lang="en-US" altLang="en-US" dirty="0" smtClean="0"/>
              <a:t>Two measurements that describe the size of an earthquake:</a:t>
            </a:r>
          </a:p>
          <a:p>
            <a:endParaRPr lang="en-US" altLang="en-US" dirty="0" smtClean="0"/>
          </a:p>
          <a:p>
            <a:pPr lvl="1"/>
            <a:r>
              <a:rPr lang="en-US" altLang="en-US" b="1" dirty="0" smtClean="0"/>
              <a:t>Intensity</a:t>
            </a:r>
            <a:r>
              <a:rPr lang="en-US" altLang="en-US" dirty="0" smtClean="0"/>
              <a:t> – a measure of the degree of earthquake shaking at a given locale based on the amount of damage</a:t>
            </a:r>
          </a:p>
          <a:p>
            <a:pPr lvl="1"/>
            <a:endParaRPr lang="en-US" altLang="en-US" dirty="0" smtClean="0"/>
          </a:p>
          <a:p>
            <a:pPr lvl="1"/>
            <a:r>
              <a:rPr lang="en-US" altLang="en-US" b="1" dirty="0" smtClean="0"/>
              <a:t>Magnitude</a:t>
            </a:r>
            <a:r>
              <a:rPr lang="en-US" altLang="en-US" dirty="0" smtClean="0"/>
              <a:t> – estimates the amount of energy released at the source of the earthquake</a:t>
            </a:r>
          </a:p>
        </p:txBody>
      </p:sp>
    </p:spTree>
    <p:extLst>
      <p:ext uri="{BB962C8B-B14F-4D97-AF65-F5344CB8AC3E}">
        <p14:creationId xmlns:p14="http://schemas.microsoft.com/office/powerpoint/2010/main" val="3056544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chor="t" anchorCtr="0"/>
          <a:lstStyle/>
          <a:p>
            <a:r>
              <a:rPr lang="en-US" dirty="0" smtClean="0"/>
              <a:t>Measuring Earthquakes</a:t>
            </a:r>
          </a:p>
        </p:txBody>
      </p:sp>
      <p:sp>
        <p:nvSpPr>
          <p:cNvPr id="47107" name="Rectangle 3"/>
          <p:cNvSpPr>
            <a:spLocks noGrp="1" noChangeArrowheads="1"/>
          </p:cNvSpPr>
          <p:nvPr>
            <p:ph sz="half" idx="1"/>
          </p:nvPr>
        </p:nvSpPr>
        <p:spPr>
          <a:xfrm>
            <a:off x="1233278" y="1828800"/>
            <a:ext cx="5440117" cy="4343400"/>
          </a:xfrm>
        </p:spPr>
        <p:txBody>
          <a:bodyPr>
            <a:noAutofit/>
          </a:bodyPr>
          <a:lstStyle/>
          <a:p>
            <a:r>
              <a:rPr lang="en-US" altLang="en-US" sz="3200" dirty="0" smtClean="0"/>
              <a:t>Intensity Scales</a:t>
            </a:r>
          </a:p>
          <a:p>
            <a:endParaRPr lang="en-US" altLang="en-US" sz="3200" dirty="0" smtClean="0"/>
          </a:p>
          <a:p>
            <a:pPr lvl="1"/>
            <a:r>
              <a:rPr lang="en-US" altLang="en-US" sz="2800" b="1" dirty="0" smtClean="0"/>
              <a:t>Modified Mercalli Intensity Scale</a:t>
            </a:r>
          </a:p>
          <a:p>
            <a:pPr lvl="2"/>
            <a:r>
              <a:rPr lang="en-US" altLang="en-US" sz="2400" dirty="0" smtClean="0"/>
              <a:t>Rates from I (not felt) to XII (total damage)</a:t>
            </a:r>
          </a:p>
          <a:p>
            <a:pPr lvl="2"/>
            <a:endParaRPr lang="en-US" altLang="en-US" sz="2400" dirty="0" smtClean="0"/>
          </a:p>
          <a:p>
            <a:pPr lvl="2"/>
            <a:r>
              <a:rPr lang="en-US" altLang="en-US" sz="2400" dirty="0" smtClean="0"/>
              <a:t>The destruction caused may not be a true measure of the earthquakes actual severity</a:t>
            </a:r>
          </a:p>
        </p:txBody>
      </p:sp>
      <p:sp>
        <p:nvSpPr>
          <p:cNvPr id="10" name="Text Box 9"/>
          <p:cNvSpPr txBox="1">
            <a:spLocks noChangeArrowheads="1"/>
          </p:cNvSpPr>
          <p:nvPr/>
        </p:nvSpPr>
        <p:spPr bwMode="auto">
          <a:xfrm>
            <a:off x="6673396" y="6633029"/>
            <a:ext cx="394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latin typeface="Times New Roman" panose="02020603050405020304" pitchFamily="18" charset="0"/>
              </a:rPr>
              <a:t>Image from Natural Hazards &amp; Disasters 1/e, Hyndman &amp; Hyndman</a:t>
            </a:r>
          </a:p>
        </p:txBody>
      </p:sp>
      <p:sp>
        <p:nvSpPr>
          <p:cNvPr id="21" name="Rectangle 20" descr="F03-22"/>
          <p:cNvSpPr>
            <a:spLocks noGrp="1" noChangeAspect="1" noChangeArrowheads="1"/>
          </p:cNvSpPr>
          <p:nvPr/>
        </p:nvSpPr>
        <p:spPr bwMode="auto">
          <a:xfrm>
            <a:off x="6673396" y="1828800"/>
            <a:ext cx="5035762" cy="4572000"/>
          </a:xfrm>
          <a:prstGeom prst="rect">
            <a:avLst/>
          </a:prstGeom>
          <a:blipFill dpi="0" rotWithShape="1">
            <a:blip r:embed="rId3"/>
            <a:srcRect/>
            <a:stretch>
              <a:fillRect/>
            </a:stretch>
          </a:blipFill>
          <a:ln w="9525">
            <a:solidFill>
              <a:schemeClr val="tx1"/>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Tree>
    <p:extLst>
      <p:ext uri="{BB962C8B-B14F-4D97-AF65-F5344CB8AC3E}">
        <p14:creationId xmlns:p14="http://schemas.microsoft.com/office/powerpoint/2010/main" val="997341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mtClean="0"/>
              <a:t>Measuring Earthquakes</a:t>
            </a:r>
          </a:p>
        </p:txBody>
      </p:sp>
      <p:sp>
        <p:nvSpPr>
          <p:cNvPr id="49155" name="Rectangle 3"/>
          <p:cNvSpPr>
            <a:spLocks noGrp="1" noChangeArrowheads="1"/>
          </p:cNvSpPr>
          <p:nvPr>
            <p:ph idx="1"/>
          </p:nvPr>
        </p:nvSpPr>
        <p:spPr/>
        <p:txBody>
          <a:bodyPr/>
          <a:lstStyle/>
          <a:p>
            <a:r>
              <a:rPr lang="en-US" altLang="en-US" dirty="0" smtClean="0"/>
              <a:t>Magnitude Scales</a:t>
            </a:r>
          </a:p>
          <a:p>
            <a:endParaRPr lang="en-US" altLang="en-US" dirty="0" smtClean="0"/>
          </a:p>
          <a:p>
            <a:pPr lvl="1"/>
            <a:r>
              <a:rPr lang="en-US" altLang="en-US" b="1" dirty="0" smtClean="0"/>
              <a:t>Richter magnitude </a:t>
            </a:r>
            <a:r>
              <a:rPr lang="en-US" altLang="en-US" dirty="0" smtClean="0"/>
              <a:t>– </a:t>
            </a:r>
          </a:p>
          <a:p>
            <a:pPr lvl="2"/>
            <a:r>
              <a:rPr lang="en-US" altLang="en-US" dirty="0" smtClean="0"/>
              <a:t>Based on the amplitude of the largest seismic wave recorded</a:t>
            </a:r>
          </a:p>
          <a:p>
            <a:pPr lvl="2"/>
            <a:r>
              <a:rPr lang="en-US" altLang="en-US" dirty="0" smtClean="0"/>
              <a:t>Accounts for the decrease in wave amplitude with increased distance</a:t>
            </a:r>
          </a:p>
          <a:p>
            <a:pPr lvl="2"/>
            <a:r>
              <a:rPr lang="en-US" altLang="en-US" dirty="0" smtClean="0"/>
              <a:t>Used primarily for local/nearby earthquakes</a:t>
            </a:r>
          </a:p>
          <a:p>
            <a:pPr lvl="2"/>
            <a:r>
              <a:rPr lang="en-US" altLang="en-US" dirty="0" smtClean="0"/>
              <a:t> ML</a:t>
            </a:r>
          </a:p>
        </p:txBody>
      </p:sp>
    </p:spTree>
    <p:extLst>
      <p:ext uri="{BB962C8B-B14F-4D97-AF65-F5344CB8AC3E}">
        <p14:creationId xmlns:p14="http://schemas.microsoft.com/office/powerpoint/2010/main" val="2675767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t>Measuring Earthquakes</a:t>
            </a:r>
          </a:p>
        </p:txBody>
      </p:sp>
      <p:sp>
        <p:nvSpPr>
          <p:cNvPr id="51203" name="Rectangle 3"/>
          <p:cNvSpPr>
            <a:spLocks noGrp="1" noChangeArrowheads="1"/>
          </p:cNvSpPr>
          <p:nvPr>
            <p:ph idx="1"/>
          </p:nvPr>
        </p:nvSpPr>
        <p:spPr/>
        <p:txBody>
          <a:bodyPr/>
          <a:lstStyle/>
          <a:p>
            <a:r>
              <a:rPr lang="en-US" altLang="en-US" dirty="0" smtClean="0"/>
              <a:t>Magnitude Scales</a:t>
            </a:r>
          </a:p>
          <a:p>
            <a:endParaRPr lang="en-US" altLang="en-US" dirty="0" smtClean="0"/>
          </a:p>
          <a:p>
            <a:pPr lvl="1"/>
            <a:r>
              <a:rPr lang="en-US" altLang="en-US" b="1" dirty="0" smtClean="0"/>
              <a:t>Moment magnitude</a:t>
            </a:r>
          </a:p>
          <a:p>
            <a:pPr lvl="2"/>
            <a:r>
              <a:rPr lang="en-US" altLang="en-US" dirty="0" smtClean="0"/>
              <a:t>Developed to more adequately estimate the size of very large earthquakes</a:t>
            </a:r>
          </a:p>
          <a:p>
            <a:pPr lvl="2"/>
            <a:r>
              <a:rPr lang="en-US" altLang="en-US" dirty="0" smtClean="0"/>
              <a:t>Derived from the amount of displacement that occurs along a fault</a:t>
            </a:r>
          </a:p>
          <a:p>
            <a:pPr lvl="2"/>
            <a:r>
              <a:rPr lang="en-US" altLang="en-US" dirty="0" smtClean="0"/>
              <a:t>Often used by seismologists</a:t>
            </a:r>
          </a:p>
          <a:p>
            <a:pPr lvl="2"/>
            <a:r>
              <a:rPr lang="en-US" altLang="en-US" dirty="0" smtClean="0"/>
              <a:t>MW</a:t>
            </a:r>
          </a:p>
        </p:txBody>
      </p:sp>
    </p:spTree>
    <p:extLst>
      <p:ext uri="{BB962C8B-B14F-4D97-AF65-F5344CB8AC3E}">
        <p14:creationId xmlns:p14="http://schemas.microsoft.com/office/powerpoint/2010/main" val="3113520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geophile.net/Lessons/Earthquakes/images/magnitude_intensity.f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586"/>
            <a:ext cx="12188952" cy="677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26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G16_13"/>
          <p:cNvPicPr>
            <a:picLocks noChangeAspect="1" noChangeArrowheads="1"/>
          </p:cNvPicPr>
          <p:nvPr/>
        </p:nvPicPr>
        <p:blipFill>
          <a:blip r:embed="rId3">
            <a:extLst>
              <a:ext uri="{28A0092B-C50C-407E-A947-70E740481C1C}">
                <a14:useLocalDpi xmlns:a14="http://schemas.microsoft.com/office/drawing/2010/main" val="0"/>
              </a:ext>
            </a:extLst>
          </a:blip>
          <a:srcRect l="990" t="17999" r="990" b="17999"/>
          <a:stretch>
            <a:fillRect/>
          </a:stretch>
        </p:blipFill>
        <p:spPr bwMode="auto">
          <a:xfrm>
            <a:off x="0" y="914400"/>
            <a:ext cx="12188952" cy="59700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274638"/>
            <a:ext cx="12188952" cy="1325562"/>
          </a:xfrm>
        </p:spPr>
        <p:txBody>
          <a:bodyPr anchor="t" anchorCtr="0">
            <a:normAutofit/>
          </a:bodyPr>
          <a:lstStyle/>
          <a:p>
            <a:pPr algn="ctr"/>
            <a:r>
              <a:rPr lang="en-US" altLang="en-US" sz="3200" cap="none" dirty="0" smtClean="0">
                <a:solidFill>
                  <a:schemeClr val="tx2"/>
                </a:solidFill>
              </a:rPr>
              <a:t>Distribution Of Magnitude 5 Or Greater Earthquakes, 1980 - 1990</a:t>
            </a:r>
            <a:br>
              <a:rPr lang="en-US" altLang="en-US" sz="3200" cap="none" dirty="0" smtClean="0">
                <a:solidFill>
                  <a:schemeClr val="tx2"/>
                </a:solidFill>
              </a:rPr>
            </a:br>
            <a:endParaRPr lang="en-US" sz="3200" cap="none" dirty="0"/>
          </a:p>
        </p:txBody>
      </p:sp>
      <p:sp>
        <p:nvSpPr>
          <p:cNvPr id="2" name="Slide Number Placeholder 1"/>
          <p:cNvSpPr>
            <a:spLocks noGrp="1"/>
          </p:cNvSpPr>
          <p:nvPr>
            <p:ph type="sldNum" sz="quarter" idx="12"/>
          </p:nvPr>
        </p:nvSpPr>
        <p:spPr/>
        <p:txBody>
          <a:bodyPr/>
          <a:lstStyle/>
          <a:p>
            <a:fld id="{F36C87F6-986D-49E6-AF40-1B3A1EE8064D}" type="slidenum">
              <a:rPr lang="en-US" smtClean="0"/>
              <a:t>4</a:t>
            </a:fld>
            <a:endParaRPr lang="en-US"/>
          </a:p>
        </p:txBody>
      </p:sp>
    </p:spTree>
    <p:extLst>
      <p:ext uri="{BB962C8B-B14F-4D97-AF65-F5344CB8AC3E}">
        <p14:creationId xmlns:p14="http://schemas.microsoft.com/office/powerpoint/2010/main" val="31423701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abl4-2"/>
          <p:cNvPicPr>
            <a:picLocks noChangeAspect="1" noChangeArrowheads="1"/>
          </p:cNvPicPr>
          <p:nvPr/>
        </p:nvPicPr>
        <p:blipFill>
          <a:blip r:embed="rId3">
            <a:extLst>
              <a:ext uri="{28A0092B-C50C-407E-A947-70E740481C1C}">
                <a14:useLocalDpi xmlns:a14="http://schemas.microsoft.com/office/drawing/2010/main" val="0"/>
              </a:ext>
            </a:extLst>
          </a:blip>
          <a:srcRect t="20378"/>
          <a:stretch>
            <a:fillRect/>
          </a:stretch>
        </p:blipFill>
        <p:spPr bwMode="auto">
          <a:xfrm>
            <a:off x="1522412" y="1139825"/>
            <a:ext cx="91440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4892676" y="6400801"/>
            <a:ext cx="2403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 from Natural Hazards 6/e, Abbott</a:t>
            </a:r>
          </a:p>
        </p:txBody>
      </p:sp>
    </p:spTree>
    <p:extLst>
      <p:ext uri="{BB962C8B-B14F-4D97-AF65-F5344CB8AC3E}">
        <p14:creationId xmlns:p14="http://schemas.microsoft.com/office/powerpoint/2010/main" val="2226371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892676" y="6400801"/>
            <a:ext cx="2403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 from Natural Hazards 6/e, Abbott</a:t>
            </a:r>
          </a:p>
        </p:txBody>
      </p:sp>
      <p:pic>
        <p:nvPicPr>
          <p:cNvPr id="57347" name="Picture 3" descr="tabl4-5"/>
          <p:cNvPicPr>
            <a:picLocks noChangeAspect="1" noChangeArrowheads="1"/>
          </p:cNvPicPr>
          <p:nvPr/>
        </p:nvPicPr>
        <p:blipFill>
          <a:blip r:embed="rId3">
            <a:extLst>
              <a:ext uri="{28A0092B-C50C-407E-A947-70E740481C1C}">
                <a14:useLocalDpi xmlns:a14="http://schemas.microsoft.com/office/drawing/2010/main" val="0"/>
              </a:ext>
            </a:extLst>
          </a:blip>
          <a:srcRect t="19209"/>
          <a:stretch>
            <a:fillRect/>
          </a:stretch>
        </p:blipFill>
        <p:spPr bwMode="auto">
          <a:xfrm>
            <a:off x="15974" y="1371600"/>
            <a:ext cx="12188952" cy="411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861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4000" b="1" dirty="0" smtClean="0">
                <a:latin typeface="+mj-lt"/>
              </a:rPr>
              <a:t>Assessing the risk</a:t>
            </a:r>
            <a:r>
              <a:rPr lang="en-US" sz="4000" dirty="0" smtClean="0">
                <a:latin typeface="+mj-lt"/>
              </a:rPr>
              <a:t>:  What are the major causes of damage, destruction, death associated with this disaster?</a:t>
            </a:r>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pPr/>
              <a:t>42</a:t>
            </a:fld>
            <a:endParaRPr lang="en-US"/>
          </a:p>
        </p:txBody>
      </p:sp>
    </p:spTree>
    <p:extLst>
      <p:ext uri="{BB962C8B-B14F-4D97-AF65-F5344CB8AC3E}">
        <p14:creationId xmlns:p14="http://schemas.microsoft.com/office/powerpoint/2010/main" val="1225259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412" y="2971800"/>
            <a:ext cx="490274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71788" name="Rectangle 12"/>
          <p:cNvSpPr>
            <a:spLocks noGrp="1" noChangeArrowheads="1"/>
          </p:cNvSpPr>
          <p:nvPr>
            <p:ph type="title"/>
          </p:nvPr>
        </p:nvSpPr>
        <p:spPr/>
        <p:txBody>
          <a:bodyPr/>
          <a:lstStyle/>
          <a:p>
            <a:pPr>
              <a:defRPr/>
            </a:pPr>
            <a:r>
              <a:rPr lang="en-US" dirty="0" smtClean="0"/>
              <a:t>How Earthquakes cause </a:t>
            </a:r>
            <a:r>
              <a:rPr lang="en-US" dirty="0"/>
              <a:t>Damage</a:t>
            </a:r>
          </a:p>
        </p:txBody>
      </p:sp>
      <p:sp>
        <p:nvSpPr>
          <p:cNvPr id="59395" name="Rectangle 13"/>
          <p:cNvSpPr>
            <a:spLocks noGrp="1" noChangeArrowheads="1"/>
          </p:cNvSpPr>
          <p:nvPr>
            <p:ph idx="1"/>
          </p:nvPr>
        </p:nvSpPr>
        <p:spPr/>
        <p:txBody>
          <a:bodyPr/>
          <a:lstStyle/>
          <a:p>
            <a:r>
              <a:rPr lang="en-US" altLang="en-US" b="1" dirty="0" smtClean="0"/>
              <a:t>P-waves</a:t>
            </a:r>
            <a:r>
              <a:rPr lang="en-US" altLang="en-US" dirty="0" smtClean="0"/>
              <a:t> are the 1</a:t>
            </a:r>
            <a:r>
              <a:rPr lang="en-US" altLang="en-US" baseline="30000" dirty="0" smtClean="0"/>
              <a:t>st</a:t>
            </a:r>
            <a:r>
              <a:rPr lang="en-US" altLang="en-US" dirty="0" smtClean="0"/>
              <a:t> to arrive.</a:t>
            </a:r>
          </a:p>
          <a:p>
            <a:pPr lvl="1"/>
            <a:r>
              <a:rPr lang="en-US" altLang="en-US" dirty="0" smtClean="0"/>
              <a:t>They produce a rapid up-and-down </a:t>
            </a:r>
            <a:br>
              <a:rPr lang="en-US" altLang="en-US" dirty="0" smtClean="0"/>
            </a:br>
            <a:r>
              <a:rPr lang="en-US" altLang="en-US" dirty="0" smtClean="0"/>
              <a:t>motion.</a:t>
            </a:r>
          </a:p>
        </p:txBody>
      </p:sp>
    </p:spTree>
    <p:extLst>
      <p:ext uri="{BB962C8B-B14F-4D97-AF65-F5344CB8AC3E}">
        <p14:creationId xmlns:p14="http://schemas.microsoft.com/office/powerpoint/2010/main" val="2659321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5012" y="2971800"/>
            <a:ext cx="457372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2137" name="Rectangle 9"/>
          <p:cNvSpPr>
            <a:spLocks noGrp="1" noChangeArrowheads="1"/>
          </p:cNvSpPr>
          <p:nvPr>
            <p:ph type="title"/>
          </p:nvPr>
        </p:nvSpPr>
        <p:spPr/>
        <p:txBody>
          <a:bodyPr/>
          <a:lstStyle/>
          <a:p>
            <a:pPr>
              <a:defRPr/>
            </a:pPr>
            <a:r>
              <a:rPr lang="en-US" dirty="0"/>
              <a:t>How Earthquakes cause Damage</a:t>
            </a:r>
          </a:p>
        </p:txBody>
      </p:sp>
      <p:sp>
        <p:nvSpPr>
          <p:cNvPr id="61443" name="Rectangle 10"/>
          <p:cNvSpPr>
            <a:spLocks noGrp="1" noChangeArrowheads="1"/>
          </p:cNvSpPr>
          <p:nvPr>
            <p:ph idx="1"/>
          </p:nvPr>
        </p:nvSpPr>
        <p:spPr/>
        <p:txBody>
          <a:bodyPr/>
          <a:lstStyle/>
          <a:p>
            <a:r>
              <a:rPr lang="en-US" altLang="en-US" b="1" dirty="0" smtClean="0"/>
              <a:t>S-waves</a:t>
            </a:r>
            <a:r>
              <a:rPr lang="en-US" altLang="en-US" dirty="0" smtClean="0"/>
              <a:t> arrive next.</a:t>
            </a:r>
          </a:p>
          <a:p>
            <a:pPr lvl="1"/>
            <a:r>
              <a:rPr lang="en-US" altLang="en-US" dirty="0" smtClean="0"/>
              <a:t>They produce a pronounced back-and-forth motion.</a:t>
            </a:r>
          </a:p>
          <a:p>
            <a:pPr lvl="1"/>
            <a:r>
              <a:rPr lang="en-US" altLang="en-US" dirty="0" smtClean="0"/>
              <a:t>This motion is usually </a:t>
            </a:r>
            <a:br>
              <a:rPr lang="en-US" altLang="en-US" dirty="0" smtClean="0"/>
            </a:br>
            <a:r>
              <a:rPr lang="en-US" altLang="en-US" dirty="0" smtClean="0"/>
              <a:t>much stronger than </a:t>
            </a:r>
            <a:br>
              <a:rPr lang="en-US" altLang="en-US" dirty="0" smtClean="0"/>
            </a:br>
            <a:r>
              <a:rPr lang="en-US" altLang="en-US" dirty="0" smtClean="0"/>
              <a:t>P-waves.</a:t>
            </a:r>
          </a:p>
          <a:p>
            <a:pPr lvl="1"/>
            <a:r>
              <a:rPr lang="en-US" altLang="en-US" dirty="0" smtClean="0"/>
              <a:t>S-waves cause </a:t>
            </a:r>
            <a:br>
              <a:rPr lang="en-US" altLang="en-US" dirty="0" smtClean="0"/>
            </a:br>
            <a:r>
              <a:rPr lang="en-US" altLang="en-US" dirty="0" smtClean="0"/>
              <a:t>extensive </a:t>
            </a:r>
            <a:br>
              <a:rPr lang="en-US" altLang="en-US" dirty="0" smtClean="0"/>
            </a:br>
            <a:r>
              <a:rPr lang="en-US" altLang="en-US" dirty="0" smtClean="0"/>
              <a:t>damage.</a:t>
            </a:r>
          </a:p>
          <a:p>
            <a:pPr lvl="1"/>
            <a:endParaRPr lang="en-US" altLang="en-US" dirty="0" smtClean="0"/>
          </a:p>
        </p:txBody>
      </p:sp>
    </p:spTree>
    <p:extLst>
      <p:ext uri="{BB962C8B-B14F-4D97-AF65-F5344CB8AC3E}">
        <p14:creationId xmlns:p14="http://schemas.microsoft.com/office/powerpoint/2010/main" val="4041652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36" name="Rectangle 12"/>
          <p:cNvSpPr>
            <a:spLocks noGrp="1" noChangeArrowheads="1"/>
          </p:cNvSpPr>
          <p:nvPr>
            <p:ph type="title"/>
          </p:nvPr>
        </p:nvSpPr>
        <p:spPr/>
        <p:txBody>
          <a:bodyPr/>
          <a:lstStyle/>
          <a:p>
            <a:pPr>
              <a:defRPr/>
            </a:pPr>
            <a:r>
              <a:rPr lang="en-US" dirty="0"/>
              <a:t>How Earthquakes cause Damage</a:t>
            </a:r>
          </a:p>
        </p:txBody>
      </p:sp>
      <p:sp>
        <p:nvSpPr>
          <p:cNvPr id="63490" name="Rectangle 13"/>
          <p:cNvSpPr>
            <a:spLocks noGrp="1" noChangeArrowheads="1"/>
          </p:cNvSpPr>
          <p:nvPr>
            <p:ph idx="1"/>
          </p:nvPr>
        </p:nvSpPr>
        <p:spPr/>
        <p:txBody>
          <a:bodyPr/>
          <a:lstStyle/>
          <a:p>
            <a:r>
              <a:rPr lang="en-US" altLang="en-US" dirty="0" smtClean="0"/>
              <a:t>Surface waves lag behind S-waves.</a:t>
            </a:r>
          </a:p>
          <a:p>
            <a:pPr lvl="1"/>
            <a:r>
              <a:rPr lang="en-US" altLang="en-US" b="1" dirty="0" smtClean="0"/>
              <a:t>Love waves </a:t>
            </a:r>
            <a:r>
              <a:rPr lang="en-US" altLang="en-US" dirty="0" smtClean="0"/>
              <a:t>are the first to follow.</a:t>
            </a:r>
          </a:p>
          <a:p>
            <a:pPr lvl="1"/>
            <a:r>
              <a:rPr lang="en-US" altLang="en-US" dirty="0" smtClean="0"/>
              <a:t>Ground writhes like a snake.</a:t>
            </a:r>
          </a:p>
        </p:txBody>
      </p:sp>
      <p:pic>
        <p:nvPicPr>
          <p:cNvPr id="6349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841" y="3048000"/>
            <a:ext cx="472559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398939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996" y="3048000"/>
            <a:ext cx="510713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4188" name="Rectangle 12"/>
          <p:cNvSpPr>
            <a:spLocks noGrp="1" noChangeArrowheads="1"/>
          </p:cNvSpPr>
          <p:nvPr>
            <p:ph type="title"/>
          </p:nvPr>
        </p:nvSpPr>
        <p:spPr/>
        <p:txBody>
          <a:bodyPr/>
          <a:lstStyle/>
          <a:p>
            <a:pPr>
              <a:defRPr/>
            </a:pPr>
            <a:r>
              <a:rPr lang="en-US" dirty="0"/>
              <a:t>How Earthquakes cause Damage</a:t>
            </a:r>
          </a:p>
        </p:txBody>
      </p:sp>
      <p:sp>
        <p:nvSpPr>
          <p:cNvPr id="65540" name="Rectangle 13"/>
          <p:cNvSpPr>
            <a:spLocks noGrp="1" noChangeArrowheads="1"/>
          </p:cNvSpPr>
          <p:nvPr>
            <p:ph idx="1"/>
          </p:nvPr>
        </p:nvSpPr>
        <p:spPr/>
        <p:txBody>
          <a:bodyPr/>
          <a:lstStyle/>
          <a:p>
            <a:r>
              <a:rPr lang="en-US" altLang="en-US" b="1" dirty="0" smtClean="0"/>
              <a:t>R-waves (Raleigh)</a:t>
            </a:r>
            <a:r>
              <a:rPr lang="en-US" altLang="en-US" dirty="0" smtClean="0"/>
              <a:t> are the last to arrive.</a:t>
            </a:r>
          </a:p>
          <a:p>
            <a:pPr lvl="1"/>
            <a:r>
              <a:rPr lang="en-US" altLang="en-US" dirty="0" smtClean="0"/>
              <a:t>The land surface behaves like ripples in a pond.</a:t>
            </a:r>
          </a:p>
          <a:p>
            <a:pPr lvl="1"/>
            <a:r>
              <a:rPr lang="en-US" altLang="en-US" dirty="0" smtClean="0"/>
              <a:t>These waves may last longer than others.</a:t>
            </a:r>
          </a:p>
          <a:p>
            <a:pPr lvl="1"/>
            <a:r>
              <a:rPr lang="en-US" altLang="en-US" dirty="0" smtClean="0"/>
              <a:t>Causes extensive </a:t>
            </a:r>
            <a:br>
              <a:rPr lang="en-US" altLang="en-US" dirty="0" smtClean="0"/>
            </a:br>
            <a:r>
              <a:rPr lang="en-US" altLang="en-US" dirty="0" smtClean="0"/>
              <a:t>damage.</a:t>
            </a:r>
          </a:p>
        </p:txBody>
      </p:sp>
    </p:spTree>
    <p:extLst>
      <p:ext uri="{BB962C8B-B14F-4D97-AF65-F5344CB8AC3E}">
        <p14:creationId xmlns:p14="http://schemas.microsoft.com/office/powerpoint/2010/main" val="3166296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dirty="0" smtClean="0"/>
              <a:t>Earthquake Hazards</a:t>
            </a:r>
          </a:p>
        </p:txBody>
      </p:sp>
      <p:sp>
        <p:nvSpPr>
          <p:cNvPr id="67587" name="Rectangle 3"/>
          <p:cNvSpPr>
            <a:spLocks noGrp="1" noChangeArrowheads="1"/>
          </p:cNvSpPr>
          <p:nvPr>
            <p:ph idx="1"/>
          </p:nvPr>
        </p:nvSpPr>
        <p:spPr/>
        <p:txBody>
          <a:bodyPr/>
          <a:lstStyle/>
          <a:p>
            <a:pPr eaLnBrk="1" hangingPunct="1"/>
            <a:r>
              <a:rPr lang="en-US" altLang="en-US" dirty="0" smtClean="0"/>
              <a:t>Ground Shaking </a:t>
            </a:r>
          </a:p>
          <a:p>
            <a:pPr eaLnBrk="1" hangingPunct="1"/>
            <a:r>
              <a:rPr lang="en-US" altLang="en-US" dirty="0" smtClean="0"/>
              <a:t>Surface Faulting</a:t>
            </a:r>
          </a:p>
          <a:p>
            <a:pPr eaLnBrk="1" hangingPunct="1"/>
            <a:r>
              <a:rPr lang="en-US" altLang="en-US" dirty="0" smtClean="0"/>
              <a:t>Fires </a:t>
            </a:r>
          </a:p>
          <a:p>
            <a:pPr eaLnBrk="1" hangingPunct="1"/>
            <a:r>
              <a:rPr lang="en-US" altLang="en-US" dirty="0" smtClean="0"/>
              <a:t>Tsunami</a:t>
            </a:r>
          </a:p>
        </p:txBody>
      </p:sp>
    </p:spTree>
    <p:extLst>
      <p:ext uri="{BB962C8B-B14F-4D97-AF65-F5344CB8AC3E}">
        <p14:creationId xmlns:p14="http://schemas.microsoft.com/office/powerpoint/2010/main" val="3655829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EQ Hazards – Ground Shaking</a:t>
            </a:r>
            <a:endParaRPr lang="en-US" dirty="0" smtClean="0"/>
          </a:p>
        </p:txBody>
      </p:sp>
      <p:sp>
        <p:nvSpPr>
          <p:cNvPr id="69635" name="Rectangle 3"/>
          <p:cNvSpPr>
            <a:spLocks noGrp="1" noChangeArrowheads="1"/>
          </p:cNvSpPr>
          <p:nvPr>
            <p:ph idx="1"/>
          </p:nvPr>
        </p:nvSpPr>
        <p:spPr/>
        <p:txBody>
          <a:bodyPr/>
          <a:lstStyle/>
          <a:p>
            <a:r>
              <a:rPr lang="en-US" altLang="en-US" dirty="0" smtClean="0"/>
              <a:t>Severity of ground shaking depends on:</a:t>
            </a:r>
          </a:p>
          <a:p>
            <a:pPr lvl="1"/>
            <a:r>
              <a:rPr lang="en-US" altLang="en-US" dirty="0" smtClean="0"/>
              <a:t>Total energy released</a:t>
            </a:r>
          </a:p>
          <a:p>
            <a:pPr lvl="1"/>
            <a:r>
              <a:rPr lang="en-US" altLang="en-US" dirty="0" smtClean="0"/>
              <a:t>Distance from the source</a:t>
            </a:r>
          </a:p>
          <a:p>
            <a:pPr lvl="1"/>
            <a:r>
              <a:rPr lang="en-US" altLang="en-US" dirty="0" smtClean="0"/>
              <a:t>Acceleration</a:t>
            </a:r>
          </a:p>
          <a:p>
            <a:pPr lvl="1"/>
            <a:r>
              <a:rPr lang="en-US" altLang="en-US" dirty="0" smtClean="0"/>
              <a:t>Nature of the ground material</a:t>
            </a:r>
          </a:p>
          <a:p>
            <a:pPr lvl="1"/>
            <a:r>
              <a:rPr lang="en-US" altLang="en-US" dirty="0" smtClean="0"/>
              <a:t>Total time of shaking</a:t>
            </a:r>
          </a:p>
        </p:txBody>
      </p:sp>
    </p:spTree>
    <p:extLst>
      <p:ext uri="{BB962C8B-B14F-4D97-AF65-F5344CB8AC3E}">
        <p14:creationId xmlns:p14="http://schemas.microsoft.com/office/powerpoint/2010/main" val="716780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EQ Hazards – Ground Shaking</a:t>
            </a:r>
          </a:p>
        </p:txBody>
      </p:sp>
      <p:sp>
        <p:nvSpPr>
          <p:cNvPr id="71683" name="Rectangle 3"/>
          <p:cNvSpPr>
            <a:spLocks noGrp="1" noChangeArrowheads="1"/>
          </p:cNvSpPr>
          <p:nvPr>
            <p:ph idx="1"/>
          </p:nvPr>
        </p:nvSpPr>
        <p:spPr/>
        <p:txBody>
          <a:bodyPr/>
          <a:lstStyle/>
          <a:p>
            <a:r>
              <a:rPr lang="en-US" altLang="en-US" dirty="0" smtClean="0"/>
              <a:t>Results:</a:t>
            </a:r>
          </a:p>
          <a:p>
            <a:pPr lvl="1"/>
            <a:r>
              <a:rPr lang="en-US" altLang="en-US" dirty="0" smtClean="0"/>
              <a:t>Liquefaction</a:t>
            </a:r>
          </a:p>
          <a:p>
            <a:pPr lvl="1"/>
            <a:r>
              <a:rPr lang="en-US" altLang="en-US" dirty="0" smtClean="0"/>
              <a:t>Landslides</a:t>
            </a:r>
          </a:p>
          <a:p>
            <a:pPr lvl="1"/>
            <a:r>
              <a:rPr lang="en-US" altLang="en-US" dirty="0" smtClean="0"/>
              <a:t>Ground Failure / Subsidence</a:t>
            </a:r>
          </a:p>
          <a:p>
            <a:pPr lvl="1"/>
            <a:r>
              <a:rPr lang="en-US" altLang="en-US" dirty="0" smtClean="0"/>
              <a:t>Building Collapse</a:t>
            </a:r>
          </a:p>
        </p:txBody>
      </p:sp>
    </p:spTree>
    <p:extLst>
      <p:ext uri="{BB962C8B-B14F-4D97-AF65-F5344CB8AC3E}">
        <p14:creationId xmlns:p14="http://schemas.microsoft.com/office/powerpoint/2010/main" val="1531926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chor="t"/>
          <a:lstStyle/>
          <a:p>
            <a:pPr eaLnBrk="1" hangingPunct="1">
              <a:defRPr/>
            </a:pPr>
            <a:r>
              <a:rPr lang="en-US" dirty="0" smtClean="0"/>
              <a:t>Earthquake Locations</a:t>
            </a:r>
          </a:p>
        </p:txBody>
      </p:sp>
      <p:sp>
        <p:nvSpPr>
          <p:cNvPr id="2" name="Slide Number Placeholder 1"/>
          <p:cNvSpPr>
            <a:spLocks noGrp="1"/>
          </p:cNvSpPr>
          <p:nvPr>
            <p:ph type="sldNum" sz="quarter" idx="12"/>
          </p:nvPr>
        </p:nvSpPr>
        <p:spPr/>
        <p:txBody>
          <a:bodyPr/>
          <a:lstStyle/>
          <a:p>
            <a:fld id="{F36C87F6-986D-49E6-AF40-1B3A1EE8064D}" type="slidenum">
              <a:rPr lang="en-US" smtClean="0"/>
              <a:t>5</a:t>
            </a:fld>
            <a:endParaRPr lang="en-US"/>
          </a:p>
        </p:txBody>
      </p:sp>
      <p:pic>
        <p:nvPicPr>
          <p:cNvPr id="8195" name="Picture 4" descr="FG16_14"/>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l="9000" r="9990"/>
          <a:stretch>
            <a:fillRect/>
          </a:stretch>
        </p:blipFill>
        <p:spPr>
          <a:xfrm>
            <a:off x="0" y="1828800"/>
            <a:ext cx="5181600" cy="4799013"/>
          </a:xfrm>
          <a:ln>
            <a:solidFill>
              <a:schemeClr val="tx1"/>
            </a:solidFill>
            <a:miter lim="800000"/>
            <a:headEnd/>
            <a:tailEnd/>
          </a:ln>
        </p:spPr>
      </p:pic>
      <p:sp>
        <p:nvSpPr>
          <p:cNvPr id="3" name="TextBox 2"/>
          <p:cNvSpPr txBox="1"/>
          <p:nvPr/>
        </p:nvSpPr>
        <p:spPr>
          <a:xfrm>
            <a:off x="7389812" y="2438400"/>
            <a:ext cx="4935967" cy="3785652"/>
          </a:xfrm>
          <a:prstGeom prst="rect">
            <a:avLst/>
          </a:prstGeom>
          <a:noFill/>
        </p:spPr>
        <p:txBody>
          <a:bodyPr wrap="none">
            <a:spAutoFit/>
          </a:bodyPr>
          <a:lstStyle/>
          <a:p>
            <a:pPr eaLnBrk="1" hangingPunct="1">
              <a:defRPr/>
            </a:pPr>
            <a:r>
              <a:rPr lang="en-US" sz="3200" dirty="0">
                <a:solidFill>
                  <a:schemeClr val="accent1">
                    <a:lumMod val="75000"/>
                  </a:schemeClr>
                </a:solidFill>
              </a:rPr>
              <a:t>Shallow</a:t>
            </a:r>
            <a:r>
              <a:rPr lang="en-US" sz="2400" dirty="0">
                <a:solidFill>
                  <a:schemeClr val="accent1">
                    <a:lumMod val="75000"/>
                  </a:schemeClr>
                </a:solidFill>
              </a:rPr>
              <a:t/>
            </a:r>
            <a:br>
              <a:rPr lang="en-US" sz="2400" dirty="0">
                <a:solidFill>
                  <a:schemeClr val="accent1">
                    <a:lumMod val="75000"/>
                  </a:schemeClr>
                </a:solidFill>
              </a:rPr>
            </a:br>
            <a:r>
              <a:rPr lang="en-US" sz="2400" dirty="0">
                <a:solidFill>
                  <a:schemeClr val="accent1">
                    <a:lumMod val="75000"/>
                  </a:schemeClr>
                </a:solidFill>
              </a:rPr>
              <a:t>(up to 70 km below the surface</a:t>
            </a:r>
            <a:r>
              <a:rPr lang="en-US" sz="2400" dirty="0" smtClean="0">
                <a:solidFill>
                  <a:schemeClr val="accent1">
                    <a:lumMod val="75000"/>
                  </a:schemeClr>
                </a:solidFill>
              </a:rPr>
              <a:t>)</a:t>
            </a:r>
          </a:p>
          <a:p>
            <a:pPr eaLnBrk="1" hangingPunct="1">
              <a:defRPr/>
            </a:pPr>
            <a:endParaRPr lang="en-US" sz="2400" dirty="0">
              <a:solidFill>
                <a:schemeClr val="accent1">
                  <a:lumMod val="75000"/>
                </a:schemeClr>
              </a:solidFill>
            </a:endParaRPr>
          </a:p>
          <a:p>
            <a:pPr>
              <a:defRPr/>
            </a:pPr>
            <a:r>
              <a:rPr lang="en-US" altLang="en-US" sz="3200" dirty="0">
                <a:solidFill>
                  <a:srgbClr val="CC9900"/>
                </a:solidFill>
              </a:rPr>
              <a:t>Intermediate</a:t>
            </a:r>
            <a:br>
              <a:rPr lang="en-US" altLang="en-US" sz="3200" dirty="0">
                <a:solidFill>
                  <a:srgbClr val="CC9900"/>
                </a:solidFill>
              </a:rPr>
            </a:br>
            <a:r>
              <a:rPr lang="en-US" altLang="en-US" sz="2400" dirty="0">
                <a:solidFill>
                  <a:srgbClr val="CC9900"/>
                </a:solidFill>
              </a:rPr>
              <a:t>(70 to 300 km</a:t>
            </a:r>
            <a:r>
              <a:rPr lang="en-US" altLang="en-US" sz="2400" dirty="0" smtClean="0">
                <a:solidFill>
                  <a:srgbClr val="CC9900"/>
                </a:solidFill>
              </a:rPr>
              <a:t>)</a:t>
            </a:r>
          </a:p>
          <a:p>
            <a:pPr>
              <a:defRPr/>
            </a:pPr>
            <a:endParaRPr lang="en-US" altLang="en-US" sz="2400" dirty="0" smtClean="0">
              <a:solidFill>
                <a:srgbClr val="CC9900"/>
              </a:solidFill>
            </a:endParaRPr>
          </a:p>
          <a:p>
            <a:pPr>
              <a:defRPr/>
            </a:pPr>
            <a:r>
              <a:rPr lang="en-US" altLang="en-US" sz="3200" dirty="0">
                <a:solidFill>
                  <a:srgbClr val="C00000"/>
                </a:solidFill>
              </a:rPr>
              <a:t>Deep</a:t>
            </a:r>
            <a:br>
              <a:rPr lang="en-US" altLang="en-US" sz="3200" dirty="0">
                <a:solidFill>
                  <a:srgbClr val="C00000"/>
                </a:solidFill>
              </a:rPr>
            </a:br>
            <a:r>
              <a:rPr lang="en-US" altLang="en-US" sz="2400" dirty="0">
                <a:solidFill>
                  <a:srgbClr val="C00000"/>
                </a:solidFill>
              </a:rPr>
              <a:t>(greater than 300 km</a:t>
            </a:r>
            <a:r>
              <a:rPr lang="en-US" altLang="en-US" sz="2400" dirty="0" smtClean="0">
                <a:solidFill>
                  <a:srgbClr val="C00000"/>
                </a:solidFill>
              </a:rPr>
              <a:t>)</a:t>
            </a:r>
            <a:endParaRPr lang="en-US" altLang="en-US" sz="2400" dirty="0">
              <a:solidFill>
                <a:srgbClr val="CC9900"/>
              </a:solidFill>
            </a:endParaRPr>
          </a:p>
          <a:p>
            <a:pPr eaLnBrk="1" hangingPunct="1">
              <a:defRPr/>
            </a:pPr>
            <a:endParaRPr lang="en-US" sz="2400" dirty="0">
              <a:solidFill>
                <a:schemeClr val="accent1">
                  <a:lumMod val="75000"/>
                </a:schemeClr>
              </a:solidFill>
            </a:endParaRPr>
          </a:p>
        </p:txBody>
      </p:sp>
    </p:spTree>
    <p:extLst>
      <p:ext uri="{BB962C8B-B14F-4D97-AF65-F5344CB8AC3E}">
        <p14:creationId xmlns:p14="http://schemas.microsoft.com/office/powerpoint/2010/main" val="838714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1026"/>
          <p:cNvGrpSpPr>
            <a:grpSpLocks/>
          </p:cNvGrpSpPr>
          <p:nvPr/>
        </p:nvGrpSpPr>
        <p:grpSpPr bwMode="auto">
          <a:xfrm>
            <a:off x="554037" y="1984374"/>
            <a:ext cx="3749675" cy="2800350"/>
            <a:chOff x="278" y="144"/>
            <a:chExt cx="2362" cy="1764"/>
          </a:xfrm>
        </p:grpSpPr>
        <p:pic>
          <p:nvPicPr>
            <p:cNvPr id="163852" name="Picture 1027" descr="liq_niig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144"/>
              <a:ext cx="2256" cy="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3" name="Text Box 1028"/>
            <p:cNvSpPr txBox="1">
              <a:spLocks noChangeArrowheads="1"/>
            </p:cNvSpPr>
            <p:nvPr/>
          </p:nvSpPr>
          <p:spPr bwMode="auto">
            <a:xfrm>
              <a:off x="278" y="1658"/>
              <a:ext cx="23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0">
                  <a:latin typeface="Times New Roman" panose="02020603050405020304" pitchFamily="18" charset="0"/>
                  <a:cs typeface="Arial" panose="020B0604020202020204" pitchFamily="34" charset="0"/>
                </a:rPr>
                <a:t>The 1964 Niigata earthquake</a:t>
              </a:r>
              <a:endParaRPr lang="en-US" altLang="en-US" sz="2000" b="0">
                <a:latin typeface="Times New Roman" panose="02020603050405020304" pitchFamily="18" charset="0"/>
              </a:endParaRPr>
            </a:p>
          </p:txBody>
        </p:sp>
      </p:grpSp>
      <p:grpSp>
        <p:nvGrpSpPr>
          <p:cNvPr id="163843" name="Group 1029"/>
          <p:cNvGrpSpPr>
            <a:grpSpLocks/>
          </p:cNvGrpSpPr>
          <p:nvPr/>
        </p:nvGrpSpPr>
        <p:grpSpPr bwMode="auto">
          <a:xfrm>
            <a:off x="9218612" y="1295400"/>
            <a:ext cx="2555875" cy="4191000"/>
            <a:chOff x="3974" y="144"/>
            <a:chExt cx="1610" cy="2640"/>
          </a:xfrm>
        </p:grpSpPr>
        <p:pic>
          <p:nvPicPr>
            <p:cNvPr id="163850" name="Picture 1030" descr="liquef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 y="144"/>
              <a:ext cx="160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1" name="Text Box 1031"/>
            <p:cNvSpPr txBox="1">
              <a:spLocks noChangeArrowheads="1"/>
            </p:cNvSpPr>
            <p:nvPr/>
          </p:nvSpPr>
          <p:spPr bwMode="auto">
            <a:xfrm>
              <a:off x="3974" y="2534"/>
              <a:ext cx="15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0">
                  <a:latin typeface="Times New Roman" panose="02020603050405020304" pitchFamily="18" charset="0"/>
                  <a:cs typeface="Arial" panose="020B0604020202020204" pitchFamily="34" charset="0"/>
                </a:rPr>
                <a:t>sand boils</a:t>
              </a:r>
              <a:endParaRPr lang="en-US" altLang="en-US" sz="2000" b="0">
                <a:latin typeface="Times New Roman" panose="02020603050405020304" pitchFamily="18" charset="0"/>
              </a:endParaRPr>
            </a:p>
          </p:txBody>
        </p:sp>
      </p:grpSp>
      <p:grpSp>
        <p:nvGrpSpPr>
          <p:cNvPr id="163844" name="Group 1032"/>
          <p:cNvGrpSpPr>
            <a:grpSpLocks/>
          </p:cNvGrpSpPr>
          <p:nvPr/>
        </p:nvGrpSpPr>
        <p:grpSpPr bwMode="auto">
          <a:xfrm>
            <a:off x="4570412" y="1981200"/>
            <a:ext cx="4267200" cy="3001962"/>
            <a:chOff x="192" y="2160"/>
            <a:chExt cx="2688" cy="1891"/>
          </a:xfrm>
        </p:grpSpPr>
        <p:pic>
          <p:nvPicPr>
            <p:cNvPr id="163848" name="Picture 1033" descr="FG16_19"/>
            <p:cNvPicPr>
              <a:picLocks noChangeAspect="1" noChangeArrowheads="1"/>
            </p:cNvPicPr>
            <p:nvPr/>
          </p:nvPicPr>
          <p:blipFill>
            <a:blip r:embed="rId5">
              <a:extLst>
                <a:ext uri="{28A0092B-C50C-407E-A947-70E740481C1C}">
                  <a14:useLocalDpi xmlns:a14="http://schemas.microsoft.com/office/drawing/2010/main" val="0"/>
                </a:ext>
              </a:extLst>
            </a:blip>
            <a:srcRect t="45361" r="44000" b="11333"/>
            <a:stretch>
              <a:fillRect/>
            </a:stretch>
          </p:blipFill>
          <p:spPr bwMode="auto">
            <a:xfrm>
              <a:off x="192" y="2160"/>
              <a:ext cx="2688"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9" name="Text Box 1034"/>
            <p:cNvSpPr txBox="1">
              <a:spLocks noChangeArrowheads="1"/>
            </p:cNvSpPr>
            <p:nvPr/>
          </p:nvSpPr>
          <p:spPr bwMode="auto">
            <a:xfrm>
              <a:off x="548" y="3801"/>
              <a:ext cx="20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0">
                  <a:latin typeface="Times New Roman" panose="02020603050405020304" pitchFamily="18" charset="0"/>
                </a:rPr>
                <a:t>The 1985 Mexican Earthquake</a:t>
              </a:r>
            </a:p>
          </p:txBody>
        </p:sp>
      </p:grpSp>
      <p:sp>
        <p:nvSpPr>
          <p:cNvPr id="58379" name="Rectangle 1035"/>
          <p:cNvSpPr>
            <a:spLocks noGrp="1" noChangeArrowheads="1"/>
          </p:cNvSpPr>
          <p:nvPr>
            <p:ph type="title"/>
          </p:nvPr>
        </p:nvSpPr>
        <p:spPr/>
        <p:txBody>
          <a:bodyPr/>
          <a:lstStyle/>
          <a:p>
            <a:r>
              <a:rPr lang="en-US" dirty="0" smtClean="0"/>
              <a:t>EQ Hazards – Ground Shaking</a:t>
            </a:r>
            <a:br>
              <a:rPr lang="en-US" dirty="0" smtClean="0"/>
            </a:br>
            <a:r>
              <a:rPr lang="en-US" dirty="0" smtClean="0"/>
              <a:t>Liquefaction</a:t>
            </a:r>
          </a:p>
        </p:txBody>
      </p:sp>
      <p:sp>
        <p:nvSpPr>
          <p:cNvPr id="163847" name="Text Box 1037"/>
          <p:cNvSpPr txBox="1">
            <a:spLocks noChangeArrowheads="1"/>
          </p:cNvSpPr>
          <p:nvPr/>
        </p:nvSpPr>
        <p:spPr bwMode="auto">
          <a:xfrm>
            <a:off x="7613651" y="6370639"/>
            <a:ext cx="161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0">
                <a:solidFill>
                  <a:schemeClr val="bg2"/>
                </a:solidFill>
                <a:latin typeface="Times New Roman" panose="02020603050405020304" pitchFamily="18" charset="0"/>
              </a:rPr>
              <a:t>Sand Volcano</a:t>
            </a:r>
          </a:p>
        </p:txBody>
      </p:sp>
    </p:spTree>
    <p:extLst>
      <p:ext uri="{BB962C8B-B14F-4D97-AF65-F5344CB8AC3E}">
        <p14:creationId xmlns:p14="http://schemas.microsoft.com/office/powerpoint/2010/main" val="3716041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descr="009sr"/>
          <p:cNvPicPr>
            <a:picLocks noChangeAspect="1" noChangeArrowheads="1"/>
          </p:cNvPicPr>
          <p:nvPr/>
        </p:nvPicPr>
        <p:blipFill rotWithShape="1">
          <a:blip r:embed="rId3">
            <a:extLst>
              <a:ext uri="{28A0092B-C50C-407E-A947-70E740481C1C}">
                <a14:useLocalDpi xmlns:a14="http://schemas.microsoft.com/office/drawing/2010/main" val="0"/>
              </a:ext>
            </a:extLst>
          </a:blip>
          <a:srcRect l="13" t="5546" r="-13" b="12192"/>
          <a:stretch/>
        </p:blipFill>
        <p:spPr bwMode="auto">
          <a:xfrm>
            <a:off x="-1" y="1"/>
            <a:ext cx="12188952"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Rectangle 2"/>
          <p:cNvSpPr>
            <a:spLocks noChangeArrowheads="1"/>
          </p:cNvSpPr>
          <p:nvPr/>
        </p:nvSpPr>
        <p:spPr bwMode="auto">
          <a:xfrm>
            <a:off x="-1" y="6273225"/>
            <a:ext cx="12188824" cy="584775"/>
          </a:xfrm>
          <a:prstGeom prst="rect">
            <a:avLst/>
          </a:prstGeom>
          <a:solidFill>
            <a:srgbClr val="737C83"/>
          </a:solidFill>
          <a:ln>
            <a:noFill/>
          </a:ln>
        </p:spPr>
        <p:txBody>
          <a:bodyPr wrap="squar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0" dirty="0">
                <a:solidFill>
                  <a:schemeClr val="bg1"/>
                </a:solidFill>
                <a:latin typeface="+mn-lt"/>
              </a:rPr>
              <a:t>An automobile lies crushed under the third story of this apartment building in the Marina District. The ground levels are no longer visible because of structural failure and sinking due to liquefaction. [J.K. Nakata, U.S. Geological Survey] </a:t>
            </a:r>
          </a:p>
        </p:txBody>
      </p:sp>
      <p:sp>
        <p:nvSpPr>
          <p:cNvPr id="59396" name="Rectangle 4"/>
          <p:cNvSpPr>
            <a:spLocks noGrp="1" noChangeArrowheads="1"/>
          </p:cNvSpPr>
          <p:nvPr>
            <p:ph type="title"/>
          </p:nvPr>
        </p:nvSpPr>
        <p:spPr>
          <a:xfrm>
            <a:off x="837982" y="365126"/>
            <a:ext cx="10512862" cy="777873"/>
          </a:xfrm>
          <a:solidFill>
            <a:srgbClr val="737C83"/>
          </a:solidFill>
        </p:spPr>
        <p:txBody>
          <a:bodyPr anchor="t">
            <a:normAutofit/>
          </a:bodyPr>
          <a:lstStyle/>
          <a:p>
            <a:r>
              <a:rPr lang="en-US" dirty="0" smtClean="0">
                <a:solidFill>
                  <a:schemeClr val="bg1"/>
                </a:solidFill>
              </a:rPr>
              <a:t>Liquefaction</a:t>
            </a:r>
          </a:p>
        </p:txBody>
      </p:sp>
    </p:spTree>
    <p:extLst>
      <p:ext uri="{BB962C8B-B14F-4D97-AF65-F5344CB8AC3E}">
        <p14:creationId xmlns:p14="http://schemas.microsoft.com/office/powerpoint/2010/main" val="2763243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EQ Hazards – Ground Shaking</a:t>
            </a:r>
            <a:br>
              <a:rPr lang="en-US" dirty="0"/>
            </a:br>
            <a:r>
              <a:rPr lang="en-US" dirty="0" smtClean="0"/>
              <a:t>Landslides</a:t>
            </a:r>
            <a:endParaRPr lang="en-US" dirty="0"/>
          </a:p>
        </p:txBody>
      </p:sp>
      <p:sp>
        <p:nvSpPr>
          <p:cNvPr id="7" name="Text Placeholder 6"/>
          <p:cNvSpPr>
            <a:spLocks noGrp="1"/>
          </p:cNvSpPr>
          <p:nvPr>
            <p:ph type="body" sz="half" idx="1"/>
          </p:nvPr>
        </p:nvSpPr>
        <p:spPr>
          <a:xfrm>
            <a:off x="914163" y="1524000"/>
            <a:ext cx="4342050" cy="5105400"/>
          </a:xfrm>
        </p:spPr>
        <p:txBody>
          <a:bodyPr>
            <a:normAutofit/>
          </a:bodyPr>
          <a:lstStyle/>
          <a:p>
            <a:pPr marL="45720" indent="0">
              <a:buNone/>
            </a:pPr>
            <a:r>
              <a:rPr lang="en-US" dirty="0" smtClean="0"/>
              <a:t>“In the video released by the International Federation of Red Cross and Red Crescent Societies, large rocks and debris can be seen falling from a mountainside and onto the town near </a:t>
            </a:r>
            <a:r>
              <a:rPr lang="en-US" dirty="0" err="1" smtClean="0"/>
              <a:t>Dhunche</a:t>
            </a:r>
            <a:r>
              <a:rPr lang="en-US" dirty="0" smtClean="0"/>
              <a:t> on Nepal’s border with China.” </a:t>
            </a:r>
            <a:br>
              <a:rPr lang="en-US" dirty="0" smtClean="0"/>
            </a:br>
            <a:r>
              <a:rPr lang="en-US" dirty="0" smtClean="0"/>
              <a:t>- </a:t>
            </a:r>
            <a:r>
              <a:rPr lang="en-US" altLang="en-US" sz="1800" dirty="0"/>
              <a:t>http</a:t>
            </a:r>
            <a:r>
              <a:rPr lang="en-US" altLang="en-US" sz="1800" dirty="0" smtClean="0"/>
              <a:t>://www.independent.co.uk/</a:t>
            </a:r>
          </a:p>
          <a:p>
            <a:pPr marL="45720" indent="0">
              <a:buNone/>
            </a:pPr>
            <a:endParaRPr lang="en-US" dirty="0"/>
          </a:p>
        </p:txBody>
      </p:sp>
      <p:pic>
        <p:nvPicPr>
          <p:cNvPr id="20" name="Online Image Placeholder 19"/>
          <p:cNvPicPr>
            <a:picLocks noGrp="1" noChangeAspect="1"/>
          </p:cNvPicPr>
          <p:nvPr>
            <p:ph type="clipArt" sz="half" idx="2"/>
          </p:nvPr>
        </p:nvPicPr>
        <p:blipFill>
          <a:blip r:embed="rId3"/>
          <a:stretch>
            <a:fillRect/>
          </a:stretch>
        </p:blipFill>
        <p:spPr>
          <a:xfrm>
            <a:off x="5256212" y="838200"/>
            <a:ext cx="6629399" cy="4972049"/>
          </a:xfrm>
          <a:prstGeom prst="rect">
            <a:avLst/>
          </a:prstGeom>
        </p:spPr>
      </p:pic>
    </p:spTree>
    <p:extLst>
      <p:ext uri="{BB962C8B-B14F-4D97-AF65-F5344CB8AC3E}">
        <p14:creationId xmlns:p14="http://schemas.microsoft.com/office/powerpoint/2010/main" val="277834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20home%20destroyed%20in%20the%201971%20Sylmar%20earthquake%2C%20in%20which%20one%20side%20of%20the%20San%20Fernando%20fault%20moved%20as%20much%20as%208%20feet%20from%20the%20other%20side.%20About%2080%25%20of%20the%20buildings%20along%20the%20fault%20suffered%20moderate%20to%20severe%20damage%2C%20illustrating%20the%20risks%20of%20building%20atop%20faults.%20%28Los%20Angeles%20Times%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743"/>
            <a:ext cx="12188825" cy="69476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17613" y="274638"/>
            <a:ext cx="10896601" cy="1325562"/>
          </a:xfrm>
        </p:spPr>
        <p:txBody>
          <a:bodyPr/>
          <a:lstStyle/>
          <a:p>
            <a:pPr algn="r"/>
            <a:r>
              <a:rPr lang="en-US" dirty="0"/>
              <a:t>EQ Hazards – Ground Shaking</a:t>
            </a:r>
            <a:br>
              <a:rPr lang="en-US" dirty="0"/>
            </a:br>
            <a:r>
              <a:rPr lang="en-US" dirty="0"/>
              <a:t>Ground Failure / Fissures</a:t>
            </a:r>
          </a:p>
        </p:txBody>
      </p:sp>
      <p:sp>
        <p:nvSpPr>
          <p:cNvPr id="4" name="Content Placeholder 3"/>
          <p:cNvSpPr>
            <a:spLocks noGrp="1"/>
          </p:cNvSpPr>
          <p:nvPr>
            <p:ph idx="1"/>
          </p:nvPr>
        </p:nvSpPr>
        <p:spPr>
          <a:xfrm>
            <a:off x="0" y="5638800"/>
            <a:ext cx="9218612" cy="990601"/>
          </a:xfrm>
        </p:spPr>
        <p:txBody>
          <a:bodyPr>
            <a:normAutofit fontScale="70000" lnSpcReduction="20000"/>
          </a:bodyPr>
          <a:lstStyle/>
          <a:p>
            <a:pPr marL="45720" indent="0">
              <a:buNone/>
            </a:pPr>
            <a:r>
              <a:rPr lang="en-US" dirty="0">
                <a:solidFill>
                  <a:schemeClr val="tx2"/>
                </a:solidFill>
              </a:rPr>
              <a:t>A home destroyed in the 1971 Sylmar earthquake, in which one side of the San Fernando fault moved as much as 8 feet from the other side. About 80% of the buildings along the fault suffered moderate to severe damage, illustrating the risks of building atop faults. (</a:t>
            </a:r>
            <a:r>
              <a:rPr lang="en-US" dirty="0">
                <a:solidFill>
                  <a:schemeClr val="tx2"/>
                </a:solidFill>
                <a:hlinkClick r:id="rId4"/>
              </a:rPr>
              <a:t>Los Angeles Times</a:t>
            </a:r>
            <a:r>
              <a:rPr lang="en-US" dirty="0">
                <a:solidFill>
                  <a:schemeClr val="tx2"/>
                </a:solidFill>
              </a:rPr>
              <a:t>)</a:t>
            </a:r>
          </a:p>
        </p:txBody>
      </p:sp>
      <p:sp>
        <p:nvSpPr>
          <p:cNvPr id="3" name="Slide Number Placeholder 2"/>
          <p:cNvSpPr>
            <a:spLocks noGrp="1"/>
          </p:cNvSpPr>
          <p:nvPr>
            <p:ph type="sldNum" sz="quarter" idx="12"/>
          </p:nvPr>
        </p:nvSpPr>
        <p:spPr/>
        <p:txBody>
          <a:bodyPr/>
          <a:lstStyle/>
          <a:p>
            <a:fld id="{F36C87F6-986D-49E6-AF40-1B3A1EE8064D}" type="slidenum">
              <a:rPr lang="en-US" smtClean="0"/>
              <a:t>53</a:t>
            </a:fld>
            <a:endParaRPr lang="en-US"/>
          </a:p>
        </p:txBody>
      </p:sp>
    </p:spTree>
    <p:extLst>
      <p:ext uri="{BB962C8B-B14F-4D97-AF65-F5344CB8AC3E}">
        <p14:creationId xmlns:p14="http://schemas.microsoft.com/office/powerpoint/2010/main" val="2489456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dirty="0"/>
              <a:t>EQ Hazards – Ground Shaking</a:t>
            </a:r>
            <a:br>
              <a:rPr lang="en-US" dirty="0"/>
            </a:br>
            <a:r>
              <a:rPr lang="en-US" altLang="en-US" dirty="0"/>
              <a:t>Building </a:t>
            </a:r>
            <a:r>
              <a:rPr lang="en-US" altLang="en-US" dirty="0" smtClean="0"/>
              <a:t>Collapse</a:t>
            </a:r>
            <a:endParaRPr lang="en-US" dirty="0" smtClean="0"/>
          </a:p>
        </p:txBody>
      </p:sp>
      <p:sp>
        <p:nvSpPr>
          <p:cNvPr id="73731" name="Rectangle 3"/>
          <p:cNvSpPr>
            <a:spLocks noGrp="1" noChangeArrowheads="1"/>
          </p:cNvSpPr>
          <p:nvPr>
            <p:ph idx="1"/>
          </p:nvPr>
        </p:nvSpPr>
        <p:spPr/>
        <p:txBody>
          <a:bodyPr/>
          <a:lstStyle/>
          <a:p>
            <a:pPr lvl="1"/>
            <a:r>
              <a:rPr lang="en-US" altLang="en-US" dirty="0" smtClean="0"/>
              <a:t>Factors:</a:t>
            </a:r>
          </a:p>
          <a:p>
            <a:pPr lvl="2"/>
            <a:r>
              <a:rPr lang="en-US" altLang="en-US" dirty="0" smtClean="0"/>
              <a:t>Intensity of the earthquake </a:t>
            </a:r>
          </a:p>
          <a:p>
            <a:pPr lvl="2"/>
            <a:r>
              <a:rPr lang="en-US" altLang="en-US" dirty="0" smtClean="0"/>
              <a:t>Duration of the vibrations </a:t>
            </a:r>
          </a:p>
          <a:p>
            <a:pPr lvl="2"/>
            <a:r>
              <a:rPr lang="en-US" altLang="en-US" dirty="0" smtClean="0"/>
              <a:t>Nature of the material upon which the structure rests</a:t>
            </a:r>
          </a:p>
          <a:p>
            <a:pPr lvl="2"/>
            <a:r>
              <a:rPr lang="en-US" altLang="en-US" dirty="0" smtClean="0"/>
              <a:t>The design of the structure </a:t>
            </a:r>
          </a:p>
        </p:txBody>
      </p:sp>
    </p:spTree>
    <p:extLst>
      <p:ext uri="{BB962C8B-B14F-4D97-AF65-F5344CB8AC3E}">
        <p14:creationId xmlns:p14="http://schemas.microsoft.com/office/powerpoint/2010/main" val="1381645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1276350"/>
            <a:ext cx="45751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77928" name="Rectangle 8"/>
          <p:cNvSpPr>
            <a:spLocks noGrp="1" noChangeArrowheads="1"/>
          </p:cNvSpPr>
          <p:nvPr>
            <p:ph type="title"/>
          </p:nvPr>
        </p:nvSpPr>
        <p:spPr/>
        <p:txBody>
          <a:bodyPr/>
          <a:lstStyle/>
          <a:p>
            <a:pPr>
              <a:defRPr/>
            </a:pPr>
            <a:r>
              <a:rPr lang="en-US" dirty="0"/>
              <a:t>EQ Hazards – Ground Shaking</a:t>
            </a:r>
            <a:br>
              <a:rPr lang="en-US" dirty="0"/>
            </a:br>
            <a:r>
              <a:rPr lang="en-US" altLang="en-US" dirty="0"/>
              <a:t>Building Collapse</a:t>
            </a:r>
            <a:endParaRPr lang="en-US" dirty="0"/>
          </a:p>
        </p:txBody>
      </p:sp>
      <p:sp>
        <p:nvSpPr>
          <p:cNvPr id="75780" name="Rectangle 9"/>
          <p:cNvSpPr>
            <a:spLocks noGrp="1" noChangeArrowheads="1"/>
          </p:cNvSpPr>
          <p:nvPr>
            <p:ph idx="1"/>
          </p:nvPr>
        </p:nvSpPr>
        <p:spPr/>
        <p:txBody>
          <a:bodyPr>
            <a:normAutofit/>
          </a:bodyPr>
          <a:lstStyle/>
          <a:p>
            <a:pPr lvl="1"/>
            <a:r>
              <a:rPr lang="en-US" altLang="en-US" dirty="0" smtClean="0"/>
              <a:t>Slabs disconnect.</a:t>
            </a:r>
            <a:endParaRPr lang="en-US" altLang="en-US" sz="2400" dirty="0"/>
          </a:p>
          <a:p>
            <a:pPr lvl="1"/>
            <a:endParaRPr lang="en-US" altLang="en-US" sz="2400" dirty="0"/>
          </a:p>
          <a:p>
            <a:pPr lvl="1"/>
            <a:endParaRPr lang="en-US" altLang="en-US" sz="2400" dirty="0"/>
          </a:p>
          <a:p>
            <a:pPr lvl="1"/>
            <a:r>
              <a:rPr lang="en-US" altLang="en-US" dirty="0" smtClean="0"/>
              <a:t>Facades delaminate.</a:t>
            </a:r>
            <a:endParaRPr lang="en-US" altLang="en-US" sz="2400" dirty="0"/>
          </a:p>
          <a:p>
            <a:pPr lvl="1"/>
            <a:endParaRPr lang="en-US" altLang="en-US" dirty="0" smtClean="0"/>
          </a:p>
          <a:p>
            <a:pPr lvl="1"/>
            <a:endParaRPr lang="en-US" altLang="en-US" dirty="0" smtClean="0"/>
          </a:p>
          <a:p>
            <a:pPr lvl="1"/>
            <a:r>
              <a:rPr lang="en-US" altLang="en-US" dirty="0" smtClean="0"/>
              <a:t>Bridges topple.</a:t>
            </a:r>
            <a:endParaRPr lang="en-US" altLang="en-US" dirty="0"/>
          </a:p>
          <a:p>
            <a:pPr lvl="1"/>
            <a:endParaRPr lang="en-US" altLang="en-US" sz="2400" dirty="0"/>
          </a:p>
          <a:p>
            <a:pPr lvl="1"/>
            <a:endParaRPr lang="en-US" altLang="en-US" sz="2400" dirty="0"/>
          </a:p>
          <a:p>
            <a:pPr lvl="1"/>
            <a:r>
              <a:rPr lang="en-US" altLang="en-US" dirty="0" smtClean="0"/>
              <a:t>Bridges come apart.</a:t>
            </a:r>
          </a:p>
        </p:txBody>
      </p:sp>
    </p:spTree>
    <p:extLst>
      <p:ext uri="{BB962C8B-B14F-4D97-AF65-F5344CB8AC3E}">
        <p14:creationId xmlns:p14="http://schemas.microsoft.com/office/powerpoint/2010/main" val="1794114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5" name="Rectangle 7"/>
          <p:cNvSpPr>
            <a:spLocks noGrp="1" noChangeArrowheads="1"/>
          </p:cNvSpPr>
          <p:nvPr>
            <p:ph type="title"/>
          </p:nvPr>
        </p:nvSpPr>
        <p:spPr/>
        <p:txBody>
          <a:bodyPr/>
          <a:lstStyle/>
          <a:p>
            <a:pPr>
              <a:defRPr/>
            </a:pPr>
            <a:r>
              <a:rPr lang="en-US" dirty="0"/>
              <a:t>EQ Hazards – Ground Shaking</a:t>
            </a:r>
            <a:br>
              <a:rPr lang="en-US" dirty="0"/>
            </a:br>
            <a:r>
              <a:rPr lang="en-US" altLang="en-US" dirty="0"/>
              <a:t>Building Collapse</a:t>
            </a:r>
            <a:endParaRPr lang="en-US" dirty="0"/>
          </a:p>
        </p:txBody>
      </p:sp>
      <p:sp>
        <p:nvSpPr>
          <p:cNvPr id="77827" name="Rectangle 8"/>
          <p:cNvSpPr>
            <a:spLocks noGrp="1" noChangeArrowheads="1"/>
          </p:cNvSpPr>
          <p:nvPr>
            <p:ph idx="1"/>
          </p:nvPr>
        </p:nvSpPr>
        <p:spPr/>
        <p:txBody>
          <a:bodyPr/>
          <a:lstStyle/>
          <a:p>
            <a:pPr lvl="1"/>
            <a:endParaRPr lang="en-US" altLang="en-US" smtClean="0"/>
          </a:p>
          <a:p>
            <a:pPr lvl="1"/>
            <a:r>
              <a:rPr lang="en-US" altLang="en-US" smtClean="0"/>
              <a:t>Buildings collide.</a:t>
            </a:r>
          </a:p>
          <a:p>
            <a:pPr lvl="1"/>
            <a:endParaRPr lang="en-US" altLang="en-US" smtClean="0"/>
          </a:p>
          <a:p>
            <a:pPr lvl="1"/>
            <a:endParaRPr lang="en-US" altLang="en-US" smtClean="0"/>
          </a:p>
          <a:p>
            <a:pPr lvl="1"/>
            <a:r>
              <a:rPr lang="en-US" altLang="en-US" smtClean="0"/>
              <a:t>Masonry </a:t>
            </a:r>
            <a:br>
              <a:rPr lang="en-US" altLang="en-US" smtClean="0"/>
            </a:br>
            <a:r>
              <a:rPr lang="en-US" altLang="en-US" smtClean="0"/>
              <a:t>disintegrates.</a:t>
            </a:r>
          </a:p>
          <a:p>
            <a:pPr lvl="1"/>
            <a:endParaRPr lang="en-US" altLang="en-US" smtClean="0"/>
          </a:p>
          <a:p>
            <a:pPr lvl="1"/>
            <a:r>
              <a:rPr lang="en-US" altLang="en-US" smtClean="0"/>
              <a:t>Slopes collapse.</a:t>
            </a:r>
          </a:p>
        </p:txBody>
      </p:sp>
      <p:pic>
        <p:nvPicPr>
          <p:cNvPr id="778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12" y="1524001"/>
            <a:ext cx="47625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828415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descr="F03-41"/>
          <p:cNvSpPr>
            <a:spLocks noGrp="1" noChangeAspect="1" noChangeArrowheads="1"/>
          </p:cNvSpPr>
          <p:nvPr/>
        </p:nvSpPr>
        <p:spPr bwMode="auto">
          <a:xfrm>
            <a:off x="2017712" y="2895600"/>
            <a:ext cx="8153400" cy="3962400"/>
          </a:xfrm>
          <a:prstGeom prst="rect">
            <a:avLst/>
          </a:prstGeom>
          <a:blipFill dpi="0" rotWithShape="1">
            <a:blip r:embed="rId3"/>
            <a:srcRect/>
            <a:stretch>
              <a:fillRect/>
            </a:stretch>
          </a:blipFill>
          <a:ln w="9525">
            <a:solidFill>
              <a:schemeClr val="tx1"/>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111618" name="Rectangle 2"/>
          <p:cNvSpPr>
            <a:spLocks noGrp="1" noChangeArrowheads="1"/>
          </p:cNvSpPr>
          <p:nvPr>
            <p:ph type="title"/>
          </p:nvPr>
        </p:nvSpPr>
        <p:spPr/>
        <p:txBody>
          <a:bodyPr/>
          <a:lstStyle/>
          <a:p>
            <a:r>
              <a:rPr lang="en-US" dirty="0"/>
              <a:t>EQ Hazards – Ground Shaking</a:t>
            </a:r>
            <a:br>
              <a:rPr lang="en-US" dirty="0"/>
            </a:br>
            <a:r>
              <a:rPr lang="en-US" altLang="en-US" dirty="0"/>
              <a:t>Building Collapse</a:t>
            </a:r>
            <a:endParaRPr lang="en-US" dirty="0" smtClean="0"/>
          </a:p>
        </p:txBody>
      </p:sp>
      <p:sp>
        <p:nvSpPr>
          <p:cNvPr id="79876" name="Rectangle 3"/>
          <p:cNvSpPr>
            <a:spLocks noGrp="1" noChangeArrowheads="1"/>
          </p:cNvSpPr>
          <p:nvPr>
            <p:ph idx="1"/>
          </p:nvPr>
        </p:nvSpPr>
        <p:spPr/>
        <p:txBody>
          <a:bodyPr/>
          <a:lstStyle/>
          <a:p>
            <a:r>
              <a:rPr lang="en-US" altLang="en-US" dirty="0" smtClean="0"/>
              <a:t>Lateral failures</a:t>
            </a:r>
          </a:p>
          <a:p>
            <a:pPr lvl="1"/>
            <a:r>
              <a:rPr lang="en-US" altLang="en-US" dirty="0" smtClean="0"/>
              <a:t>Due to weak ground floors or lack of bracing</a:t>
            </a:r>
          </a:p>
        </p:txBody>
      </p:sp>
      <p:sp>
        <p:nvSpPr>
          <p:cNvPr id="79877" name="Text Box 5"/>
          <p:cNvSpPr txBox="1">
            <a:spLocks noChangeArrowheads="1"/>
          </p:cNvSpPr>
          <p:nvPr/>
        </p:nvSpPr>
        <p:spPr bwMode="auto">
          <a:xfrm>
            <a:off x="4124326" y="6613526"/>
            <a:ext cx="394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1131968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chor="t" anchorCtr="0"/>
          <a:lstStyle/>
          <a:p>
            <a:r>
              <a:rPr lang="en-US" dirty="0"/>
              <a:t>EQ Hazards – Ground Shaking</a:t>
            </a:r>
            <a:br>
              <a:rPr lang="en-US" dirty="0"/>
            </a:br>
            <a:r>
              <a:rPr lang="en-US" altLang="en-US" dirty="0"/>
              <a:t>Building Collapse</a:t>
            </a:r>
            <a:endParaRPr lang="en-US" dirty="0" smtClean="0"/>
          </a:p>
        </p:txBody>
      </p:sp>
      <p:sp>
        <p:nvSpPr>
          <p:cNvPr id="90115" name="Rectangle 3"/>
          <p:cNvSpPr>
            <a:spLocks noGrp="1" noChangeArrowheads="1"/>
          </p:cNvSpPr>
          <p:nvPr>
            <p:ph sz="half" idx="1"/>
          </p:nvPr>
        </p:nvSpPr>
        <p:spPr/>
        <p:txBody>
          <a:bodyPr>
            <a:noAutofit/>
          </a:bodyPr>
          <a:lstStyle/>
          <a:p>
            <a:r>
              <a:rPr lang="en-US" altLang="en-US" sz="3200" b="1" dirty="0" smtClean="0"/>
              <a:t>Oscillations</a:t>
            </a:r>
          </a:p>
          <a:p>
            <a:pPr lvl="1"/>
            <a:r>
              <a:rPr lang="en-US" altLang="en-US" sz="2800" dirty="0" smtClean="0"/>
              <a:t>Ground shaking typically has frequencies of 0.1 to 30 oscillations / sec</a:t>
            </a:r>
          </a:p>
          <a:p>
            <a:r>
              <a:rPr lang="en-US" altLang="en-US" sz="3200" b="1" dirty="0" smtClean="0"/>
              <a:t>Resonance</a:t>
            </a:r>
          </a:p>
          <a:p>
            <a:pPr lvl="1"/>
            <a:r>
              <a:rPr lang="en-US" altLang="en-US" sz="2800" dirty="0" smtClean="0"/>
              <a:t>Natural oscillation of a building is the same as that of the ground shaking</a:t>
            </a:r>
          </a:p>
        </p:txBody>
      </p:sp>
      <p:sp>
        <p:nvSpPr>
          <p:cNvPr id="11" name="Content Placeholder 10"/>
          <p:cNvSpPr>
            <a:spLocks noGrp="1"/>
          </p:cNvSpPr>
          <p:nvPr>
            <p:ph sz="half" idx="2"/>
          </p:nvPr>
        </p:nvSpPr>
        <p:spPr/>
        <p:txBody>
          <a:bodyPr/>
          <a:lstStyle/>
          <a:p>
            <a:endParaRPr lang="en-US"/>
          </a:p>
        </p:txBody>
      </p:sp>
      <p:pic>
        <p:nvPicPr>
          <p:cNvPr id="90116" name="Picture 6"/>
          <p:cNvPicPr>
            <a:picLocks noChangeAspect="1" noChangeArrowheads="1"/>
          </p:cNvPicPr>
          <p:nvPr/>
        </p:nvPicPr>
        <p:blipFill>
          <a:blip r:embed="rId3">
            <a:extLst>
              <a:ext uri="{28A0092B-C50C-407E-A947-70E740481C1C}">
                <a14:useLocalDpi xmlns:a14="http://schemas.microsoft.com/office/drawing/2010/main" val="0"/>
              </a:ext>
            </a:extLst>
          </a:blip>
          <a:srcRect l="2966" t="4839" r="3879" b="5644"/>
          <a:stretch>
            <a:fillRect/>
          </a:stretch>
        </p:blipFill>
        <p:spPr bwMode="auto">
          <a:xfrm>
            <a:off x="7081837" y="1143001"/>
            <a:ext cx="3360738" cy="548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7" name="Text Box 7"/>
          <p:cNvSpPr txBox="1">
            <a:spLocks noChangeArrowheads="1"/>
          </p:cNvSpPr>
          <p:nvPr/>
        </p:nvSpPr>
        <p:spPr bwMode="auto">
          <a:xfrm>
            <a:off x="6677026" y="6613526"/>
            <a:ext cx="394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242896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usborax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579336"/>
            <a:ext cx="319087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3" descr="usborax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210" y="1579336"/>
            <a:ext cx="4468812"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4" descr="usborax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413" y="3436257"/>
            <a:ext cx="444341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 Box 5"/>
          <p:cNvSpPr txBox="1">
            <a:spLocks noChangeArrowheads="1"/>
          </p:cNvSpPr>
          <p:nvPr/>
        </p:nvSpPr>
        <p:spPr bwMode="auto">
          <a:xfrm>
            <a:off x="3719513" y="5235121"/>
            <a:ext cx="402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dirty="0">
                <a:latin typeface="Times New Roman" panose="02020603050405020304" pitchFamily="18" charset="0"/>
              </a:rPr>
              <a:t>U.S. Borax </a:t>
            </a:r>
            <a:r>
              <a:rPr lang="en-US" altLang="en-US" sz="2400" b="0" dirty="0" err="1">
                <a:latin typeface="Times New Roman" panose="02020603050405020304" pitchFamily="18" charset="0"/>
              </a:rPr>
              <a:t>Bldg</a:t>
            </a:r>
            <a:r>
              <a:rPr lang="en-US" altLang="en-US" sz="2400" b="0" dirty="0">
                <a:latin typeface="Times New Roman" panose="02020603050405020304" pitchFamily="18" charset="0"/>
              </a:rPr>
              <a:t>, Valencia, CA</a:t>
            </a:r>
          </a:p>
        </p:txBody>
      </p:sp>
      <p:sp>
        <p:nvSpPr>
          <p:cNvPr id="2" name="Title 1"/>
          <p:cNvSpPr>
            <a:spLocks noGrp="1"/>
          </p:cNvSpPr>
          <p:nvPr>
            <p:ph type="title"/>
          </p:nvPr>
        </p:nvSpPr>
        <p:spPr/>
        <p:txBody>
          <a:bodyPr/>
          <a:lstStyle/>
          <a:p>
            <a:r>
              <a:rPr lang="en-US" dirty="0"/>
              <a:t>EQ Hazards – Ground Shaking</a:t>
            </a:r>
            <a:br>
              <a:rPr lang="en-US" dirty="0"/>
            </a:br>
            <a:r>
              <a:rPr lang="en-US" altLang="en-US" dirty="0"/>
              <a:t>Building Collapse</a:t>
            </a:r>
            <a:endParaRPr lang="en-US" dirty="0"/>
          </a:p>
        </p:txBody>
      </p:sp>
    </p:spTree>
    <p:extLst>
      <p:ext uri="{BB962C8B-B14F-4D97-AF65-F5344CB8AC3E}">
        <p14:creationId xmlns:p14="http://schemas.microsoft.com/office/powerpoint/2010/main" val="1187620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lstStyle/>
          <a:p>
            <a:r>
              <a:rPr lang="en-US" smtClean="0"/>
              <a:t>Largest Earthquakes </a:t>
            </a:r>
            <a:br>
              <a:rPr lang="en-US" smtClean="0"/>
            </a:br>
            <a:r>
              <a:rPr lang="en-US" smtClean="0"/>
              <a:t>Since 1900</a:t>
            </a:r>
            <a:endParaRPr lang="en-US" dirty="0" smtClean="0"/>
          </a:p>
        </p:txBody>
      </p:sp>
      <p:pic>
        <p:nvPicPr>
          <p:cNvPr id="75779" name="Picture 62" descr="Largest Earthquakes in the World Since 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982" y="2558722"/>
            <a:ext cx="436245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8"/>
          <p:cNvSpPr txBox="1">
            <a:spLocks noChangeArrowheads="1"/>
          </p:cNvSpPr>
          <p:nvPr/>
        </p:nvSpPr>
        <p:spPr bwMode="auto">
          <a:xfrm>
            <a:off x="2422526" y="5895319"/>
            <a:ext cx="103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a:latin typeface="Times New Roman" panose="02020603050405020304" pitchFamily="18" charset="0"/>
                <a:hlinkClick r:id="rId4"/>
              </a:rPr>
              <a:t>Source</a:t>
            </a:r>
            <a:endParaRPr lang="en-US" altLang="en-US" sz="2400" b="0">
              <a:latin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42428304"/>
              </p:ext>
            </p:extLst>
          </p:nvPr>
        </p:nvGraphicFramePr>
        <p:xfrm>
          <a:off x="6323012" y="685800"/>
          <a:ext cx="5715000" cy="5979286"/>
        </p:xfrm>
        <a:graphic>
          <a:graphicData uri="http://schemas.openxmlformats.org/drawingml/2006/table">
            <a:tbl>
              <a:tblPr firstRow="1" bandRow="1">
                <a:tableStyleId>{5C22544A-7EE6-4342-B048-85BDC9FD1C3A}</a:tableStyleId>
              </a:tblPr>
              <a:tblGrid>
                <a:gridCol w="541108"/>
                <a:gridCol w="3457592"/>
                <a:gridCol w="1152531"/>
                <a:gridCol w="563769"/>
              </a:tblGrid>
              <a:tr h="321983">
                <a:tc>
                  <a:txBody>
                    <a:bodyPr/>
                    <a:lstStyle/>
                    <a:p>
                      <a:r>
                        <a:rPr lang="en-US" sz="1400" dirty="0">
                          <a:latin typeface="Calibri" panose="020F0502020204030204" pitchFamily="34" charset="0"/>
                        </a:rPr>
                        <a:t> </a:t>
                      </a:r>
                    </a:p>
                  </a:txBody>
                  <a:tcPr/>
                </a:tc>
                <a:tc>
                  <a:txBody>
                    <a:bodyPr/>
                    <a:lstStyle/>
                    <a:p>
                      <a:pPr algn="l"/>
                      <a:r>
                        <a:rPr lang="en-US" sz="1400" dirty="0">
                          <a:latin typeface="Calibri" panose="020F0502020204030204" pitchFamily="34" charset="0"/>
                        </a:rPr>
                        <a:t>Location</a:t>
                      </a:r>
                    </a:p>
                  </a:txBody>
                  <a:tcPr/>
                </a:tc>
                <a:tc>
                  <a:txBody>
                    <a:bodyPr/>
                    <a:lstStyle/>
                    <a:p>
                      <a:r>
                        <a:rPr lang="en-US" sz="1400" dirty="0">
                          <a:latin typeface="Calibri" panose="020F0502020204030204" pitchFamily="34" charset="0"/>
                        </a:rPr>
                        <a:t>Date UTC</a:t>
                      </a:r>
                    </a:p>
                  </a:txBody>
                  <a:tcPr/>
                </a:tc>
                <a:tc>
                  <a:txBody>
                    <a:bodyPr/>
                    <a:lstStyle/>
                    <a:p>
                      <a:r>
                        <a:rPr lang="en-US" sz="1400" dirty="0" smtClean="0">
                          <a:latin typeface="Calibri" panose="020F0502020204030204" pitchFamily="34" charset="0"/>
                        </a:rPr>
                        <a:t>M</a:t>
                      </a:r>
                      <a:endParaRPr lang="en-US" sz="1400" dirty="0">
                        <a:latin typeface="Calibri" panose="020F0502020204030204" pitchFamily="34" charset="0"/>
                      </a:endParaRPr>
                    </a:p>
                  </a:txBody>
                  <a:tcPr/>
                </a:tc>
              </a:tr>
              <a:tr h="321983">
                <a:tc>
                  <a:txBody>
                    <a:bodyPr/>
                    <a:lstStyle/>
                    <a:p>
                      <a:r>
                        <a:rPr lang="en-US" sz="1400" b="1">
                          <a:latin typeface="Calibri" panose="020F0502020204030204" pitchFamily="34" charset="0"/>
                        </a:rPr>
                        <a:t>1.</a:t>
                      </a:r>
                      <a:endParaRPr lang="en-US" sz="1400">
                        <a:latin typeface="Calibri" panose="020F0502020204030204" pitchFamily="34" charset="0"/>
                      </a:endParaRPr>
                    </a:p>
                  </a:txBody>
                  <a:tcPr/>
                </a:tc>
                <a:tc>
                  <a:txBody>
                    <a:bodyPr/>
                    <a:lstStyle/>
                    <a:p>
                      <a:r>
                        <a:rPr lang="en-US" sz="1400" dirty="0">
                          <a:latin typeface="Calibri" panose="020F0502020204030204" pitchFamily="34" charset="0"/>
                          <a:hlinkClick r:id="rId5"/>
                        </a:rPr>
                        <a:t>Chile</a:t>
                      </a:r>
                      <a:endParaRPr lang="en-US" sz="1400" dirty="0">
                        <a:latin typeface="Calibri" panose="020F0502020204030204" pitchFamily="34" charset="0"/>
                      </a:endParaRPr>
                    </a:p>
                  </a:txBody>
                  <a:tcPr/>
                </a:tc>
                <a:tc>
                  <a:txBody>
                    <a:bodyPr/>
                    <a:lstStyle/>
                    <a:p>
                      <a:r>
                        <a:rPr lang="en-US" sz="1400">
                          <a:latin typeface="Calibri" panose="020F0502020204030204" pitchFamily="34" charset="0"/>
                        </a:rPr>
                        <a:t>1960 05 22</a:t>
                      </a:r>
                    </a:p>
                  </a:txBody>
                  <a:tcPr/>
                </a:tc>
                <a:tc>
                  <a:txBody>
                    <a:bodyPr/>
                    <a:lstStyle/>
                    <a:p>
                      <a:r>
                        <a:rPr lang="en-US" sz="1400" dirty="0">
                          <a:latin typeface="Calibri" panose="020F0502020204030204" pitchFamily="34" charset="0"/>
                        </a:rPr>
                        <a:t>9.5</a:t>
                      </a:r>
                    </a:p>
                  </a:txBody>
                  <a:tcPr/>
                </a:tc>
              </a:tr>
              <a:tr h="321983">
                <a:tc>
                  <a:txBody>
                    <a:bodyPr/>
                    <a:lstStyle/>
                    <a:p>
                      <a:r>
                        <a:rPr lang="en-US" sz="1400" b="1">
                          <a:latin typeface="Calibri" panose="020F0502020204030204" pitchFamily="34" charset="0"/>
                        </a:rPr>
                        <a:t>2.</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6"/>
                        </a:rPr>
                        <a:t>1964 Great Alaska Earthquake</a:t>
                      </a:r>
                      <a:endParaRPr lang="en-US" sz="1400">
                        <a:latin typeface="Calibri" panose="020F0502020204030204" pitchFamily="34" charset="0"/>
                      </a:endParaRPr>
                    </a:p>
                  </a:txBody>
                  <a:tcPr/>
                </a:tc>
                <a:tc>
                  <a:txBody>
                    <a:bodyPr/>
                    <a:lstStyle/>
                    <a:p>
                      <a:r>
                        <a:rPr lang="en-US" sz="1400">
                          <a:latin typeface="Calibri" panose="020F0502020204030204" pitchFamily="34" charset="0"/>
                        </a:rPr>
                        <a:t>1964 03 28</a:t>
                      </a:r>
                    </a:p>
                  </a:txBody>
                  <a:tcPr/>
                </a:tc>
                <a:tc>
                  <a:txBody>
                    <a:bodyPr/>
                    <a:lstStyle/>
                    <a:p>
                      <a:r>
                        <a:rPr lang="en-US" sz="1400">
                          <a:latin typeface="Calibri" panose="020F0502020204030204" pitchFamily="34" charset="0"/>
                        </a:rPr>
                        <a:t>9.2</a:t>
                      </a:r>
                    </a:p>
                  </a:txBody>
                  <a:tcPr/>
                </a:tc>
              </a:tr>
              <a:tr h="413779">
                <a:tc>
                  <a:txBody>
                    <a:bodyPr/>
                    <a:lstStyle/>
                    <a:p>
                      <a:r>
                        <a:rPr lang="en-US" sz="1400" b="1">
                          <a:latin typeface="Calibri" panose="020F0502020204030204" pitchFamily="34" charset="0"/>
                        </a:rPr>
                        <a:t>3.</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7"/>
                        </a:rPr>
                        <a:t>Off the West Coast of Northern Sumatra</a:t>
                      </a:r>
                      <a:endParaRPr lang="en-US" sz="1400">
                        <a:latin typeface="Calibri" panose="020F0502020204030204" pitchFamily="34" charset="0"/>
                      </a:endParaRPr>
                    </a:p>
                  </a:txBody>
                  <a:tcPr/>
                </a:tc>
                <a:tc>
                  <a:txBody>
                    <a:bodyPr/>
                    <a:lstStyle/>
                    <a:p>
                      <a:r>
                        <a:rPr lang="en-US" sz="1400">
                          <a:latin typeface="Calibri" panose="020F0502020204030204" pitchFamily="34" charset="0"/>
                        </a:rPr>
                        <a:t>2004 12 26</a:t>
                      </a:r>
                    </a:p>
                  </a:txBody>
                  <a:tcPr/>
                </a:tc>
                <a:tc>
                  <a:txBody>
                    <a:bodyPr/>
                    <a:lstStyle/>
                    <a:p>
                      <a:r>
                        <a:rPr lang="en-US" sz="1400">
                          <a:latin typeface="Calibri" panose="020F0502020204030204" pitchFamily="34" charset="0"/>
                        </a:rPr>
                        <a:t>9.1</a:t>
                      </a:r>
                    </a:p>
                  </a:txBody>
                  <a:tcPr/>
                </a:tc>
              </a:tr>
              <a:tr h="321983">
                <a:tc>
                  <a:txBody>
                    <a:bodyPr/>
                    <a:lstStyle/>
                    <a:p>
                      <a:r>
                        <a:rPr lang="en-US" sz="1400" b="1">
                          <a:latin typeface="Calibri" panose="020F0502020204030204" pitchFamily="34" charset="0"/>
                        </a:rPr>
                        <a:t>4.</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8"/>
                        </a:rPr>
                        <a:t>Near the East Coast of Honshu, Japan</a:t>
                      </a:r>
                      <a:endParaRPr lang="en-US" sz="1400">
                        <a:latin typeface="Calibri" panose="020F0502020204030204" pitchFamily="34" charset="0"/>
                      </a:endParaRPr>
                    </a:p>
                  </a:txBody>
                  <a:tcPr/>
                </a:tc>
                <a:tc>
                  <a:txBody>
                    <a:bodyPr/>
                    <a:lstStyle/>
                    <a:p>
                      <a:r>
                        <a:rPr lang="en-US" sz="1400">
                          <a:latin typeface="Calibri" panose="020F0502020204030204" pitchFamily="34" charset="0"/>
                        </a:rPr>
                        <a:t>2011 03 11</a:t>
                      </a:r>
                    </a:p>
                  </a:txBody>
                  <a:tcPr/>
                </a:tc>
                <a:tc>
                  <a:txBody>
                    <a:bodyPr/>
                    <a:lstStyle/>
                    <a:p>
                      <a:r>
                        <a:rPr lang="en-US" sz="1400">
                          <a:latin typeface="Calibri" panose="020F0502020204030204" pitchFamily="34" charset="0"/>
                        </a:rPr>
                        <a:t>9.0</a:t>
                      </a:r>
                    </a:p>
                  </a:txBody>
                  <a:tcPr/>
                </a:tc>
              </a:tr>
              <a:tr h="321983">
                <a:tc>
                  <a:txBody>
                    <a:bodyPr/>
                    <a:lstStyle/>
                    <a:p>
                      <a:r>
                        <a:rPr lang="en-US" sz="1400" b="1">
                          <a:latin typeface="Calibri" panose="020F0502020204030204" pitchFamily="34" charset="0"/>
                        </a:rPr>
                        <a:t>5.</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9"/>
                        </a:rPr>
                        <a:t>Kamchatka</a:t>
                      </a:r>
                      <a:endParaRPr lang="en-US" sz="1400">
                        <a:latin typeface="Calibri" panose="020F0502020204030204" pitchFamily="34" charset="0"/>
                      </a:endParaRPr>
                    </a:p>
                  </a:txBody>
                  <a:tcPr/>
                </a:tc>
                <a:tc>
                  <a:txBody>
                    <a:bodyPr/>
                    <a:lstStyle/>
                    <a:p>
                      <a:r>
                        <a:rPr lang="en-US" sz="1400">
                          <a:latin typeface="Calibri" panose="020F0502020204030204" pitchFamily="34" charset="0"/>
                        </a:rPr>
                        <a:t>1952 11 04</a:t>
                      </a:r>
                    </a:p>
                  </a:txBody>
                  <a:tcPr/>
                </a:tc>
                <a:tc>
                  <a:txBody>
                    <a:bodyPr/>
                    <a:lstStyle/>
                    <a:p>
                      <a:r>
                        <a:rPr lang="en-US" sz="1400">
                          <a:latin typeface="Calibri" panose="020F0502020204030204" pitchFamily="34" charset="0"/>
                        </a:rPr>
                        <a:t>9.0</a:t>
                      </a:r>
                    </a:p>
                  </a:txBody>
                  <a:tcPr/>
                </a:tc>
              </a:tr>
              <a:tr h="321983">
                <a:tc>
                  <a:txBody>
                    <a:bodyPr/>
                    <a:lstStyle/>
                    <a:p>
                      <a:r>
                        <a:rPr lang="en-US" sz="1400" b="1">
                          <a:latin typeface="Calibri" panose="020F0502020204030204" pitchFamily="34" charset="0"/>
                        </a:rPr>
                        <a:t>6.</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0"/>
                        </a:rPr>
                        <a:t>Offshore Maule, Chile</a:t>
                      </a:r>
                      <a:endParaRPr lang="en-US" sz="1400">
                        <a:latin typeface="Calibri" panose="020F0502020204030204" pitchFamily="34" charset="0"/>
                      </a:endParaRPr>
                    </a:p>
                  </a:txBody>
                  <a:tcPr/>
                </a:tc>
                <a:tc>
                  <a:txBody>
                    <a:bodyPr/>
                    <a:lstStyle/>
                    <a:p>
                      <a:r>
                        <a:rPr lang="en-US" sz="1400">
                          <a:latin typeface="Calibri" panose="020F0502020204030204" pitchFamily="34" charset="0"/>
                        </a:rPr>
                        <a:t>2010 02 27</a:t>
                      </a:r>
                    </a:p>
                  </a:txBody>
                  <a:tcPr/>
                </a:tc>
                <a:tc>
                  <a:txBody>
                    <a:bodyPr/>
                    <a:lstStyle/>
                    <a:p>
                      <a:r>
                        <a:rPr lang="en-US" sz="1400">
                          <a:latin typeface="Calibri" panose="020F0502020204030204" pitchFamily="34" charset="0"/>
                        </a:rPr>
                        <a:t>8.8</a:t>
                      </a:r>
                    </a:p>
                  </a:txBody>
                  <a:tcPr/>
                </a:tc>
              </a:tr>
              <a:tr h="321983">
                <a:tc>
                  <a:txBody>
                    <a:bodyPr/>
                    <a:lstStyle/>
                    <a:p>
                      <a:r>
                        <a:rPr lang="en-US" sz="1400" b="1">
                          <a:latin typeface="Calibri" panose="020F0502020204030204" pitchFamily="34" charset="0"/>
                        </a:rPr>
                        <a:t>7.</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1"/>
                        </a:rPr>
                        <a:t>Off the Coast of Ecuador</a:t>
                      </a:r>
                      <a:endParaRPr lang="en-US" sz="1400">
                        <a:latin typeface="Calibri" panose="020F0502020204030204" pitchFamily="34" charset="0"/>
                      </a:endParaRPr>
                    </a:p>
                  </a:txBody>
                  <a:tcPr/>
                </a:tc>
                <a:tc>
                  <a:txBody>
                    <a:bodyPr/>
                    <a:lstStyle/>
                    <a:p>
                      <a:r>
                        <a:rPr lang="en-US" sz="1400">
                          <a:latin typeface="Calibri" panose="020F0502020204030204" pitchFamily="34" charset="0"/>
                        </a:rPr>
                        <a:t>1906 01 31</a:t>
                      </a:r>
                    </a:p>
                  </a:txBody>
                  <a:tcPr/>
                </a:tc>
                <a:tc>
                  <a:txBody>
                    <a:bodyPr/>
                    <a:lstStyle/>
                    <a:p>
                      <a:r>
                        <a:rPr lang="en-US" sz="1400">
                          <a:latin typeface="Calibri" panose="020F0502020204030204" pitchFamily="34" charset="0"/>
                        </a:rPr>
                        <a:t>8.8</a:t>
                      </a:r>
                    </a:p>
                  </a:txBody>
                  <a:tcPr/>
                </a:tc>
              </a:tr>
              <a:tr h="321983">
                <a:tc>
                  <a:txBody>
                    <a:bodyPr/>
                    <a:lstStyle/>
                    <a:p>
                      <a:r>
                        <a:rPr lang="en-US" sz="1400" b="1">
                          <a:latin typeface="Calibri" panose="020F0502020204030204" pitchFamily="34" charset="0"/>
                        </a:rPr>
                        <a:t>8.</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2"/>
                        </a:rPr>
                        <a:t>Rat Islands, Alaska</a:t>
                      </a:r>
                      <a:endParaRPr lang="en-US" sz="1400">
                        <a:latin typeface="Calibri" panose="020F0502020204030204" pitchFamily="34" charset="0"/>
                      </a:endParaRPr>
                    </a:p>
                  </a:txBody>
                  <a:tcPr/>
                </a:tc>
                <a:tc>
                  <a:txBody>
                    <a:bodyPr/>
                    <a:lstStyle/>
                    <a:p>
                      <a:r>
                        <a:rPr lang="en-US" sz="1400">
                          <a:latin typeface="Calibri" panose="020F0502020204030204" pitchFamily="34" charset="0"/>
                        </a:rPr>
                        <a:t>1965 02 04</a:t>
                      </a:r>
                    </a:p>
                  </a:txBody>
                  <a:tcPr/>
                </a:tc>
                <a:tc>
                  <a:txBody>
                    <a:bodyPr/>
                    <a:lstStyle/>
                    <a:p>
                      <a:r>
                        <a:rPr lang="en-US" sz="1400">
                          <a:latin typeface="Calibri" panose="020F0502020204030204" pitchFamily="34" charset="0"/>
                        </a:rPr>
                        <a:t>8.7</a:t>
                      </a:r>
                    </a:p>
                  </a:txBody>
                  <a:tcPr/>
                </a:tc>
              </a:tr>
              <a:tr h="321983">
                <a:tc>
                  <a:txBody>
                    <a:bodyPr/>
                    <a:lstStyle/>
                    <a:p>
                      <a:r>
                        <a:rPr lang="en-US" sz="1400" b="1">
                          <a:latin typeface="Calibri" panose="020F0502020204030204" pitchFamily="34" charset="0"/>
                        </a:rPr>
                        <a:t>9.</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3"/>
                        </a:rPr>
                        <a:t>Northern Sumatra, Indonesia</a:t>
                      </a:r>
                      <a:endParaRPr lang="en-US" sz="1400">
                        <a:latin typeface="Calibri" panose="020F0502020204030204" pitchFamily="34" charset="0"/>
                      </a:endParaRPr>
                    </a:p>
                  </a:txBody>
                  <a:tcPr/>
                </a:tc>
                <a:tc>
                  <a:txBody>
                    <a:bodyPr/>
                    <a:lstStyle/>
                    <a:p>
                      <a:r>
                        <a:rPr lang="en-US" sz="1400" dirty="0">
                          <a:latin typeface="Calibri" panose="020F0502020204030204" pitchFamily="34" charset="0"/>
                        </a:rPr>
                        <a:t>2005 03 28</a:t>
                      </a:r>
                    </a:p>
                  </a:txBody>
                  <a:tcPr/>
                </a:tc>
                <a:tc>
                  <a:txBody>
                    <a:bodyPr/>
                    <a:lstStyle/>
                    <a:p>
                      <a:r>
                        <a:rPr lang="en-US" sz="1400">
                          <a:latin typeface="Calibri" panose="020F0502020204030204" pitchFamily="34" charset="0"/>
                        </a:rPr>
                        <a:t>8.6</a:t>
                      </a:r>
                    </a:p>
                  </a:txBody>
                  <a:tcPr/>
                </a:tc>
              </a:tr>
              <a:tr h="321983">
                <a:tc>
                  <a:txBody>
                    <a:bodyPr/>
                    <a:lstStyle/>
                    <a:p>
                      <a:r>
                        <a:rPr lang="en-US" sz="1400" b="1">
                          <a:latin typeface="Calibri" panose="020F0502020204030204" pitchFamily="34" charset="0"/>
                        </a:rPr>
                        <a:t>10.</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4"/>
                        </a:rPr>
                        <a:t>Assam - Tibet</a:t>
                      </a:r>
                      <a:endParaRPr lang="en-US" sz="1400">
                        <a:latin typeface="Calibri" panose="020F0502020204030204" pitchFamily="34" charset="0"/>
                      </a:endParaRPr>
                    </a:p>
                  </a:txBody>
                  <a:tcPr/>
                </a:tc>
                <a:tc>
                  <a:txBody>
                    <a:bodyPr/>
                    <a:lstStyle/>
                    <a:p>
                      <a:r>
                        <a:rPr lang="en-US" sz="1400" dirty="0">
                          <a:latin typeface="Calibri" panose="020F0502020204030204" pitchFamily="34" charset="0"/>
                        </a:rPr>
                        <a:t>1950 08 15</a:t>
                      </a:r>
                    </a:p>
                  </a:txBody>
                  <a:tcPr/>
                </a:tc>
                <a:tc>
                  <a:txBody>
                    <a:bodyPr/>
                    <a:lstStyle/>
                    <a:p>
                      <a:r>
                        <a:rPr lang="en-US" sz="1400">
                          <a:latin typeface="Calibri" panose="020F0502020204030204" pitchFamily="34" charset="0"/>
                        </a:rPr>
                        <a:t>8.6</a:t>
                      </a:r>
                    </a:p>
                  </a:txBody>
                  <a:tcPr/>
                </a:tc>
              </a:tr>
              <a:tr h="413779">
                <a:tc>
                  <a:txBody>
                    <a:bodyPr/>
                    <a:lstStyle/>
                    <a:p>
                      <a:r>
                        <a:rPr lang="en-US" sz="1400" b="1" dirty="0">
                          <a:latin typeface="Calibri" panose="020F0502020204030204" pitchFamily="34" charset="0"/>
                        </a:rPr>
                        <a:t>11.</a:t>
                      </a:r>
                      <a:endParaRPr lang="en-US" sz="1400" dirty="0">
                        <a:latin typeface="Calibri" panose="020F0502020204030204" pitchFamily="34" charset="0"/>
                      </a:endParaRPr>
                    </a:p>
                  </a:txBody>
                  <a:tcPr/>
                </a:tc>
                <a:tc>
                  <a:txBody>
                    <a:bodyPr/>
                    <a:lstStyle/>
                    <a:p>
                      <a:r>
                        <a:rPr lang="en-US" sz="1400" dirty="0">
                          <a:latin typeface="Calibri" panose="020F0502020204030204" pitchFamily="34" charset="0"/>
                          <a:hlinkClick r:id="rId15"/>
                        </a:rPr>
                        <a:t>Off the west coast of northern Sumatra </a:t>
                      </a:r>
                      <a:endParaRPr lang="en-US" sz="1400" dirty="0">
                        <a:latin typeface="Calibri" panose="020F0502020204030204" pitchFamily="34" charset="0"/>
                      </a:endParaRPr>
                    </a:p>
                  </a:txBody>
                  <a:tcPr/>
                </a:tc>
                <a:tc>
                  <a:txBody>
                    <a:bodyPr/>
                    <a:lstStyle/>
                    <a:p>
                      <a:r>
                        <a:rPr lang="en-US" sz="1400" dirty="0">
                          <a:latin typeface="Calibri" panose="020F0502020204030204" pitchFamily="34" charset="0"/>
                        </a:rPr>
                        <a:t>2012 04 11</a:t>
                      </a:r>
                    </a:p>
                  </a:txBody>
                  <a:tcPr/>
                </a:tc>
                <a:tc>
                  <a:txBody>
                    <a:bodyPr/>
                    <a:lstStyle/>
                    <a:p>
                      <a:r>
                        <a:rPr lang="en-US" sz="1400" dirty="0">
                          <a:latin typeface="Calibri" panose="020F0502020204030204" pitchFamily="34" charset="0"/>
                        </a:rPr>
                        <a:t>8.6</a:t>
                      </a:r>
                    </a:p>
                  </a:txBody>
                  <a:tcPr/>
                </a:tc>
              </a:tr>
              <a:tr h="321983">
                <a:tc>
                  <a:txBody>
                    <a:bodyPr/>
                    <a:lstStyle/>
                    <a:p>
                      <a:r>
                        <a:rPr lang="en-US" sz="1400" b="1">
                          <a:latin typeface="Calibri" panose="020F0502020204030204" pitchFamily="34" charset="0"/>
                        </a:rPr>
                        <a:t>12.</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6"/>
                        </a:rPr>
                        <a:t>Andreanof Islands, Alaska</a:t>
                      </a:r>
                      <a:endParaRPr lang="en-US" sz="1400">
                        <a:latin typeface="Calibri" panose="020F0502020204030204" pitchFamily="34" charset="0"/>
                      </a:endParaRPr>
                    </a:p>
                  </a:txBody>
                  <a:tcPr/>
                </a:tc>
                <a:tc>
                  <a:txBody>
                    <a:bodyPr/>
                    <a:lstStyle/>
                    <a:p>
                      <a:r>
                        <a:rPr lang="en-US" sz="1400">
                          <a:latin typeface="Calibri" panose="020F0502020204030204" pitchFamily="34" charset="0"/>
                        </a:rPr>
                        <a:t>1957 03 09</a:t>
                      </a:r>
                    </a:p>
                  </a:txBody>
                  <a:tcPr/>
                </a:tc>
                <a:tc>
                  <a:txBody>
                    <a:bodyPr/>
                    <a:lstStyle/>
                    <a:p>
                      <a:r>
                        <a:rPr lang="en-US" sz="1400" dirty="0">
                          <a:latin typeface="Calibri" panose="020F0502020204030204" pitchFamily="34" charset="0"/>
                        </a:rPr>
                        <a:t>8.6</a:t>
                      </a:r>
                    </a:p>
                  </a:txBody>
                  <a:tcPr/>
                </a:tc>
              </a:tr>
              <a:tr h="321983">
                <a:tc>
                  <a:txBody>
                    <a:bodyPr/>
                    <a:lstStyle/>
                    <a:p>
                      <a:r>
                        <a:rPr lang="en-US" sz="1400" b="1">
                          <a:latin typeface="Calibri" panose="020F0502020204030204" pitchFamily="34" charset="0"/>
                        </a:rPr>
                        <a:t>13.</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7"/>
                        </a:rPr>
                        <a:t>Southern Sumatra, Indonesia</a:t>
                      </a:r>
                      <a:endParaRPr lang="en-US" sz="1400">
                        <a:latin typeface="Calibri" panose="020F0502020204030204" pitchFamily="34" charset="0"/>
                      </a:endParaRPr>
                    </a:p>
                  </a:txBody>
                  <a:tcPr/>
                </a:tc>
                <a:tc>
                  <a:txBody>
                    <a:bodyPr/>
                    <a:lstStyle/>
                    <a:p>
                      <a:r>
                        <a:rPr lang="en-US" sz="1400">
                          <a:latin typeface="Calibri" panose="020F0502020204030204" pitchFamily="34" charset="0"/>
                        </a:rPr>
                        <a:t>2007 09 12</a:t>
                      </a:r>
                    </a:p>
                  </a:txBody>
                  <a:tcPr/>
                </a:tc>
                <a:tc>
                  <a:txBody>
                    <a:bodyPr/>
                    <a:lstStyle/>
                    <a:p>
                      <a:r>
                        <a:rPr lang="en-US" sz="1400" dirty="0">
                          <a:latin typeface="Calibri" panose="020F0502020204030204" pitchFamily="34" charset="0"/>
                        </a:rPr>
                        <a:t>8.5</a:t>
                      </a:r>
                    </a:p>
                  </a:txBody>
                  <a:tcPr/>
                </a:tc>
              </a:tr>
              <a:tr h="321983">
                <a:tc>
                  <a:txBody>
                    <a:bodyPr/>
                    <a:lstStyle/>
                    <a:p>
                      <a:r>
                        <a:rPr lang="en-US" sz="1400" b="1">
                          <a:latin typeface="Calibri" panose="020F0502020204030204" pitchFamily="34" charset="0"/>
                        </a:rPr>
                        <a:t>14.</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8"/>
                        </a:rPr>
                        <a:t>Banda Sea, Indonesia</a:t>
                      </a:r>
                      <a:endParaRPr lang="en-US" sz="1400">
                        <a:latin typeface="Calibri" panose="020F0502020204030204" pitchFamily="34" charset="0"/>
                      </a:endParaRPr>
                    </a:p>
                  </a:txBody>
                  <a:tcPr/>
                </a:tc>
                <a:tc>
                  <a:txBody>
                    <a:bodyPr/>
                    <a:lstStyle/>
                    <a:p>
                      <a:r>
                        <a:rPr lang="en-US" sz="1400">
                          <a:latin typeface="Calibri" panose="020F0502020204030204" pitchFamily="34" charset="0"/>
                        </a:rPr>
                        <a:t>1938 02 01</a:t>
                      </a:r>
                    </a:p>
                  </a:txBody>
                  <a:tcPr/>
                </a:tc>
                <a:tc>
                  <a:txBody>
                    <a:bodyPr/>
                    <a:lstStyle/>
                    <a:p>
                      <a:r>
                        <a:rPr lang="en-US" sz="1400" dirty="0">
                          <a:latin typeface="Calibri" panose="020F0502020204030204" pitchFamily="34" charset="0"/>
                        </a:rPr>
                        <a:t>8.5</a:t>
                      </a:r>
                    </a:p>
                  </a:txBody>
                  <a:tcPr/>
                </a:tc>
              </a:tr>
              <a:tr h="321983">
                <a:tc>
                  <a:txBody>
                    <a:bodyPr/>
                    <a:lstStyle/>
                    <a:p>
                      <a:r>
                        <a:rPr lang="en-US" sz="1400" b="1">
                          <a:latin typeface="Calibri" panose="020F0502020204030204" pitchFamily="34" charset="0"/>
                        </a:rPr>
                        <a:t>15.</a:t>
                      </a:r>
                      <a:endParaRPr lang="en-US" sz="1400">
                        <a:latin typeface="Calibri" panose="020F0502020204030204" pitchFamily="34" charset="0"/>
                      </a:endParaRPr>
                    </a:p>
                  </a:txBody>
                  <a:tcPr/>
                </a:tc>
                <a:tc>
                  <a:txBody>
                    <a:bodyPr/>
                    <a:lstStyle/>
                    <a:p>
                      <a:r>
                        <a:rPr lang="en-US" sz="1400">
                          <a:latin typeface="Calibri" panose="020F0502020204030204" pitchFamily="34" charset="0"/>
                        </a:rPr>
                        <a:t>Kamchatka</a:t>
                      </a:r>
                    </a:p>
                  </a:txBody>
                  <a:tcPr/>
                </a:tc>
                <a:tc>
                  <a:txBody>
                    <a:bodyPr/>
                    <a:lstStyle/>
                    <a:p>
                      <a:r>
                        <a:rPr lang="en-US" sz="1400">
                          <a:latin typeface="Calibri" panose="020F0502020204030204" pitchFamily="34" charset="0"/>
                        </a:rPr>
                        <a:t>1923 02 03</a:t>
                      </a:r>
                    </a:p>
                  </a:txBody>
                  <a:tcPr/>
                </a:tc>
                <a:tc>
                  <a:txBody>
                    <a:bodyPr/>
                    <a:lstStyle/>
                    <a:p>
                      <a:r>
                        <a:rPr lang="en-US" sz="1400">
                          <a:latin typeface="Calibri" panose="020F0502020204030204" pitchFamily="34" charset="0"/>
                        </a:rPr>
                        <a:t>8.5</a:t>
                      </a:r>
                    </a:p>
                  </a:txBody>
                  <a:tcPr/>
                </a:tc>
              </a:tr>
              <a:tr h="321983">
                <a:tc>
                  <a:txBody>
                    <a:bodyPr/>
                    <a:lstStyle/>
                    <a:p>
                      <a:r>
                        <a:rPr lang="en-US" sz="1400" b="1">
                          <a:latin typeface="Calibri" panose="020F0502020204030204" pitchFamily="34" charset="0"/>
                        </a:rPr>
                        <a:t>16.</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9"/>
                        </a:rPr>
                        <a:t>Chile-Argentina Border</a:t>
                      </a:r>
                      <a:endParaRPr lang="en-US" sz="1400">
                        <a:latin typeface="Calibri" panose="020F0502020204030204" pitchFamily="34" charset="0"/>
                      </a:endParaRPr>
                    </a:p>
                  </a:txBody>
                  <a:tcPr/>
                </a:tc>
                <a:tc>
                  <a:txBody>
                    <a:bodyPr/>
                    <a:lstStyle/>
                    <a:p>
                      <a:r>
                        <a:rPr lang="en-US" sz="1400">
                          <a:latin typeface="Calibri" panose="020F0502020204030204" pitchFamily="34" charset="0"/>
                        </a:rPr>
                        <a:t>1922 11 11</a:t>
                      </a:r>
                    </a:p>
                  </a:txBody>
                  <a:tcPr/>
                </a:tc>
                <a:tc>
                  <a:txBody>
                    <a:bodyPr/>
                    <a:lstStyle/>
                    <a:p>
                      <a:r>
                        <a:rPr lang="en-US" sz="1400">
                          <a:latin typeface="Calibri" panose="020F0502020204030204" pitchFamily="34" charset="0"/>
                        </a:rPr>
                        <a:t>8.5</a:t>
                      </a:r>
                    </a:p>
                  </a:txBody>
                  <a:tcPr/>
                </a:tc>
              </a:tr>
              <a:tr h="321983">
                <a:tc>
                  <a:txBody>
                    <a:bodyPr/>
                    <a:lstStyle/>
                    <a:p>
                      <a:r>
                        <a:rPr lang="en-US" sz="1400" b="1">
                          <a:latin typeface="Calibri" panose="020F0502020204030204" pitchFamily="34" charset="0"/>
                        </a:rPr>
                        <a:t>17.</a:t>
                      </a:r>
                      <a:endParaRPr lang="en-US" sz="1400">
                        <a:latin typeface="Calibri" panose="020F0502020204030204" pitchFamily="34" charset="0"/>
                      </a:endParaRPr>
                    </a:p>
                  </a:txBody>
                  <a:tcPr/>
                </a:tc>
                <a:tc>
                  <a:txBody>
                    <a:bodyPr/>
                    <a:lstStyle/>
                    <a:p>
                      <a:r>
                        <a:rPr lang="en-US" sz="1400" dirty="0">
                          <a:latin typeface="Calibri" panose="020F0502020204030204" pitchFamily="34" charset="0"/>
                        </a:rPr>
                        <a:t>Kuril Islands</a:t>
                      </a:r>
                    </a:p>
                  </a:txBody>
                  <a:tcPr/>
                </a:tc>
                <a:tc>
                  <a:txBody>
                    <a:bodyPr/>
                    <a:lstStyle/>
                    <a:p>
                      <a:r>
                        <a:rPr lang="en-US" sz="1400">
                          <a:latin typeface="Calibri" panose="020F0502020204030204" pitchFamily="34" charset="0"/>
                        </a:rPr>
                        <a:t>1963 10 13</a:t>
                      </a:r>
                    </a:p>
                  </a:txBody>
                  <a:tcPr/>
                </a:tc>
                <a:tc>
                  <a:txBody>
                    <a:bodyPr/>
                    <a:lstStyle/>
                    <a:p>
                      <a:r>
                        <a:rPr lang="en-US" sz="1400" dirty="0">
                          <a:latin typeface="Calibri" panose="020F0502020204030204" pitchFamily="34" charset="0"/>
                        </a:rPr>
                        <a:t>8.5</a:t>
                      </a:r>
                    </a:p>
                  </a:txBody>
                  <a:tcPr/>
                </a:tc>
              </a:tr>
            </a:tbl>
          </a:graphicData>
        </a:graphic>
      </p:graphicFrame>
    </p:spTree>
    <p:extLst>
      <p:ext uri="{BB962C8B-B14F-4D97-AF65-F5344CB8AC3E}">
        <p14:creationId xmlns:p14="http://schemas.microsoft.com/office/powerpoint/2010/main" val="1820414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usborax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51" y="1428749"/>
            <a:ext cx="37671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3" descr="usborax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4146550"/>
            <a:ext cx="3757612"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4" descr="usborax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737" y="1417637"/>
            <a:ext cx="3773488"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9" name="Picture 5" descr="usborax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9225" y="4151312"/>
            <a:ext cx="38100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EQ Hazards – Ground Shaking</a:t>
            </a:r>
            <a:br>
              <a:rPr lang="en-US" dirty="0"/>
            </a:br>
            <a:r>
              <a:rPr lang="en-US" altLang="en-US" dirty="0"/>
              <a:t>Building Collapse</a:t>
            </a:r>
            <a:endParaRPr lang="en-US" dirty="0"/>
          </a:p>
        </p:txBody>
      </p:sp>
    </p:spTree>
    <p:extLst>
      <p:ext uri="{BB962C8B-B14F-4D97-AF65-F5344CB8AC3E}">
        <p14:creationId xmlns:p14="http://schemas.microsoft.com/office/powerpoint/2010/main" val="2242449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usborax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6" y="1617930"/>
            <a:ext cx="42164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5" name="Picture 3" descr="usborax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130" y="3721143"/>
            <a:ext cx="419893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4" descr="usborax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612" y="973704"/>
            <a:ext cx="4774408" cy="573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Text Box 6"/>
          <p:cNvSpPr txBox="1">
            <a:spLocks noChangeArrowheads="1"/>
          </p:cNvSpPr>
          <p:nvPr/>
        </p:nvSpPr>
        <p:spPr bwMode="auto">
          <a:xfrm>
            <a:off x="680016" y="4826214"/>
            <a:ext cx="23903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0" dirty="0">
                <a:latin typeface="Times New Roman" panose="02020603050405020304" pitchFamily="18" charset="0"/>
              </a:rPr>
              <a:t>U.S. Borax </a:t>
            </a:r>
            <a:r>
              <a:rPr lang="en-US" altLang="en-US" sz="2400" b="0" dirty="0" err="1">
                <a:latin typeface="Times New Roman" panose="02020603050405020304" pitchFamily="18" charset="0"/>
              </a:rPr>
              <a:t>Bldg</a:t>
            </a:r>
            <a:r>
              <a:rPr lang="en-US" altLang="en-US" sz="2400" b="0" dirty="0">
                <a:latin typeface="Times New Roman" panose="02020603050405020304" pitchFamily="18" charset="0"/>
              </a:rPr>
              <a:t>, </a:t>
            </a:r>
            <a:r>
              <a:rPr lang="en-US" altLang="en-US" sz="2400" b="0" dirty="0" smtClean="0">
                <a:latin typeface="Times New Roman" panose="02020603050405020304" pitchFamily="18" charset="0"/>
              </a:rPr>
              <a:t/>
            </a:r>
            <a:br>
              <a:rPr lang="en-US" altLang="en-US" sz="2400" b="0" dirty="0" smtClean="0">
                <a:latin typeface="Times New Roman" panose="02020603050405020304" pitchFamily="18" charset="0"/>
              </a:rPr>
            </a:br>
            <a:r>
              <a:rPr lang="en-US" altLang="en-US" sz="2400" b="0" dirty="0" smtClean="0">
                <a:latin typeface="Times New Roman" panose="02020603050405020304" pitchFamily="18" charset="0"/>
              </a:rPr>
              <a:t>Valencia</a:t>
            </a:r>
            <a:r>
              <a:rPr lang="en-US" altLang="en-US" sz="2400" b="0" dirty="0">
                <a:latin typeface="Times New Roman" panose="02020603050405020304" pitchFamily="18" charset="0"/>
              </a:rPr>
              <a:t>, CA</a:t>
            </a:r>
          </a:p>
        </p:txBody>
      </p:sp>
      <p:sp>
        <p:nvSpPr>
          <p:cNvPr id="2" name="Title 1"/>
          <p:cNvSpPr>
            <a:spLocks noGrp="1"/>
          </p:cNvSpPr>
          <p:nvPr>
            <p:ph type="title"/>
          </p:nvPr>
        </p:nvSpPr>
        <p:spPr/>
        <p:txBody>
          <a:bodyPr/>
          <a:lstStyle/>
          <a:p>
            <a:r>
              <a:rPr lang="en-US" dirty="0"/>
              <a:t>EQ Hazards – Ground Shaking</a:t>
            </a:r>
            <a:br>
              <a:rPr lang="en-US" dirty="0"/>
            </a:br>
            <a:r>
              <a:rPr lang="en-US" altLang="en-US" dirty="0"/>
              <a:t>Building Collapse</a:t>
            </a:r>
            <a:endParaRPr lang="en-US" dirty="0"/>
          </a:p>
        </p:txBody>
      </p:sp>
    </p:spTree>
    <p:extLst>
      <p:ext uri="{BB962C8B-B14F-4D97-AF65-F5344CB8AC3E}">
        <p14:creationId xmlns:p14="http://schemas.microsoft.com/office/powerpoint/2010/main" val="1915967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usborax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6" y="2471738"/>
            <a:ext cx="45053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usborax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1173164"/>
            <a:ext cx="3236912"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p:cNvSpPr txBox="1">
            <a:spLocks noChangeArrowheads="1"/>
          </p:cNvSpPr>
          <p:nvPr/>
        </p:nvSpPr>
        <p:spPr bwMode="auto">
          <a:xfrm>
            <a:off x="3046413" y="5634038"/>
            <a:ext cx="149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a:latin typeface="Times New Roman" panose="02020603050405020304" pitchFamily="18" charset="0"/>
              </a:rPr>
              <a:t>Before EQ</a:t>
            </a:r>
          </a:p>
        </p:txBody>
      </p:sp>
      <p:sp>
        <p:nvSpPr>
          <p:cNvPr id="57349" name="Text Box 5"/>
          <p:cNvSpPr txBox="1">
            <a:spLocks noChangeArrowheads="1"/>
          </p:cNvSpPr>
          <p:nvPr/>
        </p:nvSpPr>
        <p:spPr bwMode="auto">
          <a:xfrm>
            <a:off x="7570787" y="5621338"/>
            <a:ext cx="130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a:latin typeface="Times New Roman" panose="02020603050405020304" pitchFamily="18" charset="0"/>
              </a:rPr>
              <a:t>After EQ</a:t>
            </a:r>
          </a:p>
        </p:txBody>
      </p:sp>
      <p:sp>
        <p:nvSpPr>
          <p:cNvPr id="204806" name="Text Box 7"/>
          <p:cNvSpPr txBox="1">
            <a:spLocks noChangeArrowheads="1"/>
          </p:cNvSpPr>
          <p:nvPr/>
        </p:nvSpPr>
        <p:spPr bwMode="auto">
          <a:xfrm>
            <a:off x="4215352" y="6337271"/>
            <a:ext cx="338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0" dirty="0">
                <a:latin typeface="Times New Roman" panose="02020603050405020304" pitchFamily="18" charset="0"/>
              </a:rPr>
              <a:t>U.S. Borax </a:t>
            </a:r>
            <a:r>
              <a:rPr lang="en-US" altLang="en-US" sz="2000" b="0" dirty="0" err="1">
                <a:latin typeface="Times New Roman" panose="02020603050405020304" pitchFamily="18" charset="0"/>
              </a:rPr>
              <a:t>Bldg</a:t>
            </a:r>
            <a:r>
              <a:rPr lang="en-US" altLang="en-US" sz="2000" b="0" dirty="0">
                <a:latin typeface="Times New Roman" panose="02020603050405020304" pitchFamily="18" charset="0"/>
              </a:rPr>
              <a:t>, Valencia, CA</a:t>
            </a:r>
          </a:p>
        </p:txBody>
      </p:sp>
      <p:sp>
        <p:nvSpPr>
          <p:cNvPr id="10" name="Title 1"/>
          <p:cNvSpPr>
            <a:spLocks noGrp="1"/>
          </p:cNvSpPr>
          <p:nvPr>
            <p:ph type="title"/>
          </p:nvPr>
        </p:nvSpPr>
        <p:spPr/>
        <p:txBody>
          <a:bodyPr/>
          <a:lstStyle/>
          <a:p>
            <a:r>
              <a:rPr lang="en-US" dirty="0"/>
              <a:t>EQ Hazards – Ground Shaking</a:t>
            </a:r>
            <a:br>
              <a:rPr lang="en-US" dirty="0"/>
            </a:br>
            <a:r>
              <a:rPr lang="en-US" altLang="en-US" dirty="0"/>
              <a:t>Building Collapse</a:t>
            </a:r>
            <a:endParaRPr lang="en-US" dirty="0"/>
          </a:p>
        </p:txBody>
      </p:sp>
    </p:spTree>
    <p:extLst>
      <p:ext uri="{BB962C8B-B14F-4D97-AF65-F5344CB8AC3E}">
        <p14:creationId xmlns:p14="http://schemas.microsoft.com/office/powerpoint/2010/main" val="813070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734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216152" y="274320"/>
            <a:ext cx="10965710" cy="1143000"/>
          </a:xfrm>
        </p:spPr>
        <p:txBody>
          <a:bodyPr/>
          <a:lstStyle/>
          <a:p>
            <a:r>
              <a:rPr lang="en-US" dirty="0" smtClean="0"/>
              <a:t>EQ Hazards – </a:t>
            </a:r>
            <a:r>
              <a:rPr lang="en-US" altLang="en-US" dirty="0" smtClean="0"/>
              <a:t>Surface Faulting</a:t>
            </a:r>
            <a:endParaRPr lang="en-US" dirty="0" smtClean="0"/>
          </a:p>
        </p:txBody>
      </p:sp>
      <p:sp>
        <p:nvSpPr>
          <p:cNvPr id="79876" name="Rectangle 3"/>
          <p:cNvSpPr>
            <a:spLocks noGrp="1" noChangeArrowheads="1"/>
          </p:cNvSpPr>
          <p:nvPr>
            <p:ph type="body" sz="half" idx="1"/>
          </p:nvPr>
        </p:nvSpPr>
        <p:spPr>
          <a:xfrm>
            <a:off x="914162" y="1524000"/>
            <a:ext cx="5434248" cy="5105400"/>
          </a:xfrm>
        </p:spPr>
        <p:txBody>
          <a:bodyPr/>
          <a:lstStyle/>
          <a:p>
            <a:r>
              <a:rPr lang="en-US" altLang="en-US" dirty="0" smtClean="0"/>
              <a:t>Urban area hazard</a:t>
            </a:r>
          </a:p>
          <a:p>
            <a:r>
              <a:rPr lang="en-US" altLang="en-US" dirty="0" smtClean="0"/>
              <a:t>1971 Sylmar Earthquake &amp; </a:t>
            </a:r>
            <a:r>
              <a:rPr lang="en-US" altLang="en-US" dirty="0" err="1" smtClean="0"/>
              <a:t>Alquist</a:t>
            </a:r>
            <a:r>
              <a:rPr lang="en-US" altLang="en-US" dirty="0" smtClean="0"/>
              <a:t> </a:t>
            </a:r>
            <a:r>
              <a:rPr lang="en-US" altLang="en-US" dirty="0" err="1" smtClean="0"/>
              <a:t>Priolo</a:t>
            </a:r>
            <a:r>
              <a:rPr lang="en-US" altLang="en-US" dirty="0" smtClean="0"/>
              <a:t> Fault Zones</a:t>
            </a:r>
          </a:p>
          <a:p>
            <a:r>
              <a:rPr lang="en-US" altLang="en-US" dirty="0" smtClean="0">
                <a:hlinkClick r:id="rId3"/>
              </a:rPr>
              <a:t>http</a:t>
            </a:r>
            <a:r>
              <a:rPr lang="en-US" altLang="en-US" dirty="0">
                <a:hlinkClick r:id="rId3"/>
              </a:rPr>
              <a:t>://</a:t>
            </a:r>
            <a:r>
              <a:rPr lang="en-US" altLang="en-US" dirty="0" smtClean="0">
                <a:hlinkClick r:id="rId3"/>
              </a:rPr>
              <a:t>www.quake.ca.gov/</a:t>
            </a:r>
            <a:br>
              <a:rPr lang="en-US" altLang="en-US" dirty="0" smtClean="0">
                <a:hlinkClick r:id="rId3"/>
              </a:rPr>
            </a:br>
            <a:r>
              <a:rPr lang="en-US" altLang="en-US" dirty="0" err="1" smtClean="0">
                <a:hlinkClick r:id="rId3"/>
              </a:rPr>
              <a:t>gmaps</a:t>
            </a:r>
            <a:r>
              <a:rPr lang="en-US" altLang="en-US" dirty="0" smtClean="0">
                <a:hlinkClick r:id="rId3"/>
              </a:rPr>
              <a:t>/WH/regulatorymaps.htm</a:t>
            </a:r>
            <a:endParaRPr lang="en-US" altLang="en-US" dirty="0" smtClean="0"/>
          </a:p>
          <a:p>
            <a:r>
              <a:rPr lang="en-US" altLang="en-US" dirty="0">
                <a:hlinkClick r:id="rId4"/>
              </a:rPr>
              <a:t>http://myhazards.calema.ca.gov/Default.aspx</a:t>
            </a:r>
            <a:endParaRPr lang="en-US" altLang="en-US" sz="2800" dirty="0" smtClean="0"/>
          </a:p>
        </p:txBody>
      </p:sp>
      <p:pic>
        <p:nvPicPr>
          <p:cNvPr id="19" name="Picture 6" descr=" photo Sylmar-1971-house-e1385170660874.jpg"/>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bwMode="auto">
          <a:xfrm>
            <a:off x="6348410" y="1611869"/>
            <a:ext cx="5689602" cy="3200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780212" y="4964668"/>
            <a:ext cx="4848039" cy="369332"/>
          </a:xfrm>
          <a:prstGeom prst="rect">
            <a:avLst/>
          </a:prstGeom>
          <a:noFill/>
        </p:spPr>
        <p:txBody>
          <a:bodyPr wrap="square" rtlCol="0">
            <a:spAutoFit/>
          </a:bodyPr>
          <a:lstStyle/>
          <a:p>
            <a:pPr>
              <a:lnSpc>
                <a:spcPct val="90000"/>
              </a:lnSpc>
            </a:pPr>
            <a:r>
              <a:rPr lang="en-US" sz="2000" dirty="0"/>
              <a:t>February 9, </a:t>
            </a:r>
            <a:r>
              <a:rPr lang="en-US" sz="2000" dirty="0" smtClean="0"/>
              <a:t>1971 Sylmar </a:t>
            </a:r>
            <a:r>
              <a:rPr lang="en-US" sz="2000" dirty="0"/>
              <a:t>Earthquake </a:t>
            </a:r>
          </a:p>
        </p:txBody>
      </p:sp>
    </p:spTree>
    <p:extLst>
      <p:ext uri="{BB962C8B-B14F-4D97-AF65-F5344CB8AC3E}">
        <p14:creationId xmlns:p14="http://schemas.microsoft.com/office/powerpoint/2010/main" val="311656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8952" cy="6652113"/>
          </a:xfrm>
          <a:prstGeom prst="rect">
            <a:avLst/>
          </a:prstGeom>
        </p:spPr>
      </p:pic>
      <p:sp>
        <p:nvSpPr>
          <p:cNvPr id="2" name="Title 1"/>
          <p:cNvSpPr>
            <a:spLocks noGrp="1"/>
          </p:cNvSpPr>
          <p:nvPr>
            <p:ph type="title"/>
          </p:nvPr>
        </p:nvSpPr>
        <p:spPr>
          <a:xfrm>
            <a:off x="1217614" y="274638"/>
            <a:ext cx="10134598" cy="1325562"/>
          </a:xfrm>
        </p:spPr>
        <p:txBody>
          <a:bodyPr>
            <a:noAutofit/>
          </a:bodyPr>
          <a:lstStyle/>
          <a:p>
            <a:r>
              <a:rPr lang="en-US" dirty="0"/>
              <a:t>EQ Hazards – </a:t>
            </a:r>
            <a:r>
              <a:rPr lang="en-US" altLang="en-US" dirty="0"/>
              <a:t>Surface </a:t>
            </a:r>
            <a:r>
              <a:rPr lang="en-US" altLang="en-US" dirty="0" smtClean="0"/>
              <a:t>Faulting</a:t>
            </a:r>
            <a:br>
              <a:rPr lang="en-US" altLang="en-US" dirty="0" smtClean="0"/>
            </a:br>
            <a:r>
              <a:rPr lang="en-US" dirty="0"/>
              <a:t>February 9, 1971 Sylmar Earthquake </a:t>
            </a:r>
          </a:p>
        </p:txBody>
      </p:sp>
      <p:sp>
        <p:nvSpPr>
          <p:cNvPr id="3" name="Slide Number Placeholder 2"/>
          <p:cNvSpPr>
            <a:spLocks noGrp="1"/>
          </p:cNvSpPr>
          <p:nvPr>
            <p:ph type="sldNum" sz="quarter" idx="12"/>
          </p:nvPr>
        </p:nvSpPr>
        <p:spPr/>
        <p:txBody>
          <a:bodyPr/>
          <a:lstStyle/>
          <a:p>
            <a:fld id="{F36C87F6-986D-49E6-AF40-1B3A1EE8064D}" type="slidenum">
              <a:rPr lang="en-US" smtClean="0"/>
              <a:t>64</a:t>
            </a:fld>
            <a:endParaRPr lang="en-US"/>
          </a:p>
        </p:txBody>
      </p:sp>
    </p:spTree>
    <p:extLst>
      <p:ext uri="{BB962C8B-B14F-4D97-AF65-F5344CB8AC3E}">
        <p14:creationId xmlns:p14="http://schemas.microsoft.com/office/powerpoint/2010/main" val="3597627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EQ Hazards – </a:t>
            </a:r>
            <a:r>
              <a:rPr lang="en-US" altLang="en-US" dirty="0"/>
              <a:t>Surface </a:t>
            </a:r>
            <a:r>
              <a:rPr lang="en-US" altLang="en-US" dirty="0" smtClean="0"/>
              <a:t>Faulting</a:t>
            </a:r>
            <a:br>
              <a:rPr lang="en-US" altLang="en-US" dirty="0" smtClean="0"/>
            </a:br>
            <a:r>
              <a:rPr lang="en-US" dirty="0"/>
              <a:t>Oct 1 1999 Hector Mine </a:t>
            </a:r>
            <a:r>
              <a:rPr lang="en-US" dirty="0" smtClean="0"/>
              <a:t>Earthquake</a:t>
            </a:r>
            <a:endParaRPr lang="en-US" dirty="0"/>
          </a:p>
        </p:txBody>
      </p:sp>
      <p:sp>
        <p:nvSpPr>
          <p:cNvPr id="3" name="Slide Number Placeholder 2"/>
          <p:cNvSpPr>
            <a:spLocks noGrp="1"/>
          </p:cNvSpPr>
          <p:nvPr>
            <p:ph type="sldNum" sz="quarter" idx="12"/>
          </p:nvPr>
        </p:nvSpPr>
        <p:spPr/>
        <p:txBody>
          <a:bodyPr/>
          <a:lstStyle/>
          <a:p>
            <a:fld id="{F36C87F6-986D-49E6-AF40-1B3A1EE8064D}" type="slidenum">
              <a:rPr lang="en-US" smtClean="0"/>
              <a:t>65</a:t>
            </a:fld>
            <a:endParaRPr lang="en-US"/>
          </a:p>
        </p:txBody>
      </p:sp>
      <p:grpSp>
        <p:nvGrpSpPr>
          <p:cNvPr id="11" name="Group 10"/>
          <p:cNvGrpSpPr>
            <a:grpSpLocks noChangeAspect="1"/>
          </p:cNvGrpSpPr>
          <p:nvPr/>
        </p:nvGrpSpPr>
        <p:grpSpPr>
          <a:xfrm>
            <a:off x="7368122" y="1569720"/>
            <a:ext cx="3909062" cy="5212080"/>
            <a:chOff x="6670477" y="1301482"/>
            <a:chExt cx="4046222" cy="5394960"/>
          </a:xfrm>
        </p:grpSpPr>
        <p:pic>
          <p:nvPicPr>
            <p:cNvPr id="7" name="Picture 4" descr="http://gallery.usgs.gov/images/12_15_2008/h41Ogs6FEa/medium/walls_n35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479" y="1301482"/>
              <a:ext cx="4046220" cy="5394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70477" y="1301482"/>
              <a:ext cx="4046221" cy="535531"/>
            </a:xfrm>
            <a:prstGeom prst="rect">
              <a:avLst/>
            </a:prstGeom>
            <a:solidFill>
              <a:schemeClr val="bg2">
                <a:lumMod val="20000"/>
                <a:lumOff val="80000"/>
              </a:schemeClr>
            </a:solidFill>
          </p:spPr>
          <p:txBody>
            <a:bodyPr wrap="square" rtlCol="0">
              <a:spAutoFit/>
            </a:bodyPr>
            <a:lstStyle/>
            <a:p>
              <a:pPr>
                <a:lnSpc>
                  <a:spcPct val="90000"/>
                </a:lnSpc>
              </a:pPr>
              <a:r>
                <a:rPr lang="en-US" sz="1600" dirty="0" smtClean="0">
                  <a:solidFill>
                    <a:schemeClr val="tx2"/>
                  </a:solidFill>
                  <a:hlinkClick r:id="rId3"/>
                </a:rPr>
                <a:t>© </a:t>
              </a:r>
              <a:r>
                <a:rPr lang="en-US" sz="1600" dirty="0">
                  <a:hlinkClick r:id="rId3"/>
                </a:rPr>
                <a:t>Chris </a:t>
              </a:r>
              <a:r>
                <a:rPr lang="en-US" sz="1600" dirty="0" smtClean="0">
                  <a:hlinkClick r:id="rId3"/>
                </a:rPr>
                <a:t>Walls</a:t>
              </a:r>
              <a:r>
                <a:rPr lang="en-US" sz="1600" dirty="0">
                  <a:hlinkClick r:id="rId3"/>
                </a:rPr>
                <a:t>, Earth Consultants International </a:t>
              </a:r>
              <a:endParaRPr lang="en-US" sz="1600" dirty="0">
                <a:solidFill>
                  <a:schemeClr val="tx2"/>
                </a:solidFill>
              </a:endParaRPr>
            </a:p>
          </p:txBody>
        </p:sp>
      </p:grpSp>
      <p:grpSp>
        <p:nvGrpSpPr>
          <p:cNvPr id="10" name="Group 9"/>
          <p:cNvGrpSpPr>
            <a:grpSpLocks noChangeAspect="1"/>
          </p:cNvGrpSpPr>
          <p:nvPr/>
        </p:nvGrpSpPr>
        <p:grpSpPr>
          <a:xfrm>
            <a:off x="772257" y="1569720"/>
            <a:ext cx="6095486" cy="5212080"/>
            <a:chOff x="227011" y="937419"/>
            <a:chExt cx="6309363" cy="5388750"/>
          </a:xfrm>
        </p:grpSpPr>
        <p:pic>
          <p:nvPicPr>
            <p:cNvPr id="4" name="Picture 2" descr="http://gallery.usgs.gov/images/12_15_2008/h41Ogs6FEa/medium/kat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963212"/>
              <a:ext cx="6309361" cy="53629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7011" y="937419"/>
              <a:ext cx="6309361" cy="338554"/>
            </a:xfrm>
            <a:prstGeom prst="rect">
              <a:avLst/>
            </a:prstGeom>
            <a:noFill/>
          </p:spPr>
          <p:txBody>
            <a:bodyPr wrap="square" rtlCol="0">
              <a:spAutoFit/>
            </a:bodyPr>
            <a:lstStyle/>
            <a:p>
              <a:pPr>
                <a:defRPr/>
              </a:pPr>
              <a:r>
                <a:rPr lang="en-US" sz="1600" dirty="0">
                  <a:solidFill>
                    <a:schemeClr val="tx2"/>
                  </a:solidFill>
                  <a:hlinkClick r:id="rId5"/>
                </a:rPr>
                <a:t>© Katherine Kendrick, USGS Pasadena </a:t>
              </a:r>
              <a:endParaRPr lang="en-US" sz="1600" dirty="0">
                <a:solidFill>
                  <a:schemeClr val="tx2"/>
                </a:solidFill>
              </a:endParaRPr>
            </a:p>
          </p:txBody>
        </p:sp>
      </p:grpSp>
    </p:spTree>
    <p:extLst>
      <p:ext uri="{BB962C8B-B14F-4D97-AF65-F5344CB8AC3E}">
        <p14:creationId xmlns:p14="http://schemas.microsoft.com/office/powerpoint/2010/main" val="4106407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216152" y="274320"/>
            <a:ext cx="10965710" cy="1143000"/>
          </a:xfrm>
        </p:spPr>
        <p:txBody>
          <a:bodyPr/>
          <a:lstStyle/>
          <a:p>
            <a:r>
              <a:rPr lang="en-US" dirty="0" smtClean="0"/>
              <a:t>EQ Hazards – </a:t>
            </a:r>
            <a:r>
              <a:rPr lang="en-US" altLang="en-US" dirty="0"/>
              <a:t>Fires </a:t>
            </a:r>
            <a:endParaRPr lang="en-US" dirty="0" smtClean="0"/>
          </a:p>
        </p:txBody>
      </p:sp>
      <p:sp>
        <p:nvSpPr>
          <p:cNvPr id="79876" name="Rectangle 3"/>
          <p:cNvSpPr>
            <a:spLocks noGrp="1" noChangeArrowheads="1"/>
          </p:cNvSpPr>
          <p:nvPr>
            <p:ph type="body" sz="half" idx="1"/>
          </p:nvPr>
        </p:nvSpPr>
        <p:spPr>
          <a:xfrm>
            <a:off x="914163" y="1524000"/>
            <a:ext cx="4723050" cy="5105400"/>
          </a:xfrm>
        </p:spPr>
        <p:txBody>
          <a:bodyPr>
            <a:normAutofit/>
          </a:bodyPr>
          <a:lstStyle/>
          <a:p>
            <a:r>
              <a:rPr lang="en-US" altLang="en-US" sz="3200" dirty="0" smtClean="0"/>
              <a:t>Secondary hazard</a:t>
            </a:r>
          </a:p>
          <a:p>
            <a:r>
              <a:rPr lang="en-US" altLang="en-US" sz="3200" dirty="0" smtClean="0"/>
              <a:t>Often caused by gas leaks</a:t>
            </a:r>
          </a:p>
        </p:txBody>
      </p:sp>
      <p:sp>
        <p:nvSpPr>
          <p:cNvPr id="2" name="Online Image Placeholder 1"/>
          <p:cNvSpPr>
            <a:spLocks noGrp="1"/>
          </p:cNvSpPr>
          <p:nvPr>
            <p:ph type="clipArt" sz="half" idx="2"/>
          </p:nvPr>
        </p:nvSpPr>
        <p:spPr/>
      </p:sp>
      <p:pic>
        <p:nvPicPr>
          <p:cNvPr id="5" name="Picture 1026" descr="p36stu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840" y="838200"/>
            <a:ext cx="616717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244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216152" y="274320"/>
            <a:ext cx="10965710" cy="1143000"/>
          </a:xfrm>
        </p:spPr>
        <p:txBody>
          <a:bodyPr/>
          <a:lstStyle/>
          <a:p>
            <a:r>
              <a:rPr lang="en-US" dirty="0" smtClean="0"/>
              <a:t>EQ Hazards – </a:t>
            </a:r>
            <a:r>
              <a:rPr lang="en-US" altLang="en-US" dirty="0" smtClean="0"/>
              <a:t>tsunami</a:t>
            </a:r>
            <a:endParaRPr lang="en-US" dirty="0" smtClean="0"/>
          </a:p>
        </p:txBody>
      </p:sp>
      <p:sp>
        <p:nvSpPr>
          <p:cNvPr id="2" name="Text Placeholder 1"/>
          <p:cNvSpPr>
            <a:spLocks noGrp="1"/>
          </p:cNvSpPr>
          <p:nvPr>
            <p:ph type="body" sz="half" idx="1"/>
          </p:nvPr>
        </p:nvSpPr>
        <p:spPr/>
        <p:txBody>
          <a:bodyPr>
            <a:normAutofit/>
          </a:bodyPr>
          <a:lstStyle/>
          <a:p>
            <a:r>
              <a:rPr lang="en-US" sz="3200" dirty="0" smtClean="0"/>
              <a:t>Secondary hazard</a:t>
            </a:r>
          </a:p>
          <a:p>
            <a:r>
              <a:rPr lang="en-US" sz="3200" dirty="0" smtClean="0"/>
              <a:t>Faulting on the seafloor</a:t>
            </a:r>
            <a:endParaRPr lang="en-US" sz="3200" dirty="0"/>
          </a:p>
        </p:txBody>
      </p:sp>
      <p:pic>
        <p:nvPicPr>
          <p:cNvPr id="2050" name="Picture 2" descr="http://www.conservation.ca.gov/cgs/geologic_hazards/Tsunami/Inundation_Maps/PublishingImages/8.9-Earthquake-triggered-tsunami-in-Japan.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6196013" y="1600200"/>
            <a:ext cx="5828592" cy="4023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96013" y="5623560"/>
            <a:ext cx="5828592" cy="840230"/>
          </a:xfrm>
          <a:prstGeom prst="rect">
            <a:avLst/>
          </a:prstGeom>
          <a:noFill/>
        </p:spPr>
        <p:txBody>
          <a:bodyPr wrap="square" rtlCol="0">
            <a:spAutoFit/>
          </a:bodyPr>
          <a:lstStyle/>
          <a:p>
            <a:pPr algn="ctr">
              <a:lnSpc>
                <a:spcPct val="90000"/>
              </a:lnSpc>
            </a:pPr>
            <a:r>
              <a:rPr lang="en-US" dirty="0"/>
              <a:t>Aerial photo of March 11 tsunami hitting the Sendai Plain in northern Japan </a:t>
            </a:r>
            <a:r>
              <a:rPr lang="en-US" dirty="0" smtClean="0"/>
              <a:t/>
            </a:r>
            <a:br>
              <a:rPr lang="en-US" dirty="0" smtClean="0"/>
            </a:br>
            <a:r>
              <a:rPr lang="en-US" dirty="0" smtClean="0"/>
              <a:t>(</a:t>
            </a:r>
            <a:r>
              <a:rPr lang="en-US" dirty="0" smtClean="0">
                <a:hlinkClick r:id="rId4"/>
              </a:rPr>
              <a:t>© </a:t>
            </a:r>
            <a:r>
              <a:rPr lang="en-US" dirty="0">
                <a:hlinkClick r:id="rId4"/>
              </a:rPr>
              <a:t>2013 State of California</a:t>
            </a:r>
            <a:r>
              <a:rPr lang="en-US" dirty="0"/>
              <a:t>).</a:t>
            </a:r>
          </a:p>
        </p:txBody>
      </p:sp>
    </p:spTree>
    <p:extLst>
      <p:ext uri="{BB962C8B-B14F-4D97-AF65-F5344CB8AC3E}">
        <p14:creationId xmlns:p14="http://schemas.microsoft.com/office/powerpoint/2010/main" val="2759030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162" y="2043114"/>
            <a:ext cx="55245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3"/>
          <p:cNvSpPr>
            <a:spLocks noGrp="1" noChangeArrowheads="1"/>
          </p:cNvSpPr>
          <p:nvPr>
            <p:ph type="title"/>
          </p:nvPr>
        </p:nvSpPr>
        <p:spPr/>
        <p:txBody>
          <a:bodyPr>
            <a:normAutofit/>
          </a:bodyPr>
          <a:lstStyle/>
          <a:p>
            <a:pPr>
              <a:defRPr/>
            </a:pPr>
            <a:r>
              <a:rPr lang="en-US" dirty="0"/>
              <a:t>EQ Hazards – </a:t>
            </a:r>
            <a:r>
              <a:rPr lang="en-US" altLang="en-US" dirty="0"/>
              <a:t>tsunami</a:t>
            </a:r>
            <a:endParaRPr lang="en-US" dirty="0"/>
          </a:p>
        </p:txBody>
      </p:sp>
      <p:sp>
        <p:nvSpPr>
          <p:cNvPr id="219140"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0">
                <a:latin typeface="Arial" panose="020B0604020202020204" pitchFamily="34" charset="0"/>
              </a:rPr>
              <a:t>Sources:  </a:t>
            </a:r>
            <a:r>
              <a:rPr lang="en-US" altLang="en-US" sz="1400" b="0">
                <a:latin typeface="Arial" panose="020B0604020202020204" pitchFamily="34" charset="0"/>
                <a:hlinkClick r:id="rId4"/>
              </a:rPr>
              <a:t>1</a:t>
            </a:r>
            <a:endParaRPr lang="en-US" altLang="en-US" sz="1400" b="0">
              <a:latin typeface="Arial" panose="020B0604020202020204" pitchFamily="34" charset="0"/>
            </a:endParaRPr>
          </a:p>
        </p:txBody>
      </p:sp>
    </p:spTree>
    <p:extLst>
      <p:ext uri="{BB962C8B-B14F-4D97-AF65-F5344CB8AC3E}">
        <p14:creationId xmlns:p14="http://schemas.microsoft.com/office/powerpoint/2010/main" val="20656574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012" y="1817688"/>
            <a:ext cx="55245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3"/>
          <p:cNvSpPr>
            <a:spLocks noGrp="1" noChangeArrowheads="1"/>
          </p:cNvSpPr>
          <p:nvPr>
            <p:ph type="title"/>
          </p:nvPr>
        </p:nvSpPr>
        <p:spPr/>
        <p:txBody>
          <a:bodyPr/>
          <a:lstStyle/>
          <a:p>
            <a:r>
              <a:rPr lang="en-US" smtClean="0"/>
              <a:t>EQ Hazards – </a:t>
            </a:r>
            <a:r>
              <a:rPr lang="en-US" altLang="en-US" smtClean="0"/>
              <a:t>tsunami</a:t>
            </a:r>
            <a:endParaRPr lang="en-US" dirty="0"/>
          </a:p>
        </p:txBody>
      </p:sp>
      <p:sp>
        <p:nvSpPr>
          <p:cNvPr id="221188"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0">
                <a:latin typeface="Arial" panose="020B0604020202020204" pitchFamily="34" charset="0"/>
              </a:rPr>
              <a:t>Sources:  </a:t>
            </a:r>
            <a:r>
              <a:rPr lang="en-US" altLang="en-US" sz="1400" b="0">
                <a:latin typeface="Arial" panose="020B0604020202020204" pitchFamily="34" charset="0"/>
                <a:hlinkClick r:id="rId4"/>
              </a:rPr>
              <a:t>1</a:t>
            </a:r>
            <a:endParaRPr lang="en-US" altLang="en-US" sz="1400" b="0">
              <a:latin typeface="Arial" panose="020B0604020202020204" pitchFamily="34" charset="0"/>
            </a:endParaRPr>
          </a:p>
        </p:txBody>
      </p:sp>
    </p:spTree>
    <p:extLst>
      <p:ext uri="{BB962C8B-B14F-4D97-AF65-F5344CB8AC3E}">
        <p14:creationId xmlns:p14="http://schemas.microsoft.com/office/powerpoint/2010/main" val="1428691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nchor="t" anchorCtr="0"/>
          <a:lstStyle/>
          <a:p>
            <a:r>
              <a:rPr lang="en-US" dirty="0" smtClean="0"/>
              <a:t>Largest Earthquakes Since 1900</a:t>
            </a:r>
          </a:p>
        </p:txBody>
      </p:sp>
      <p:pic>
        <p:nvPicPr>
          <p:cNvPr id="1024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2162176"/>
            <a:ext cx="9144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404" name="Rectangle 3"/>
          <p:cNvSpPr>
            <a:spLocks/>
          </p:cNvSpPr>
          <p:nvPr/>
        </p:nvSpPr>
        <p:spPr bwMode="auto">
          <a:xfrm>
            <a:off x="2589212" y="5743576"/>
            <a:ext cx="6921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latin typeface="Times New Roman" panose="02020603050405020304" pitchFamily="18" charset="0"/>
                <a:ea typeface="MS PGothic" panose="020B0600070205080204" pitchFamily="34" charset="-128"/>
              </a:rPr>
              <a:t>Data: USGS PAGERCAT 1900-2008, USGS-NEIC &amp; gCMT 2008-present</a:t>
            </a:r>
          </a:p>
        </p:txBody>
      </p:sp>
      <p:sp>
        <p:nvSpPr>
          <p:cNvPr id="102405" name="Rectangle 4"/>
          <p:cNvSpPr>
            <a:spLocks/>
          </p:cNvSpPr>
          <p:nvPr/>
        </p:nvSpPr>
        <p:spPr bwMode="auto">
          <a:xfrm>
            <a:off x="2970213" y="6124576"/>
            <a:ext cx="621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latin typeface="Times New Roman" panose="02020603050405020304" pitchFamily="18" charset="0"/>
                <a:ea typeface="MS PGothic" panose="020B0600070205080204" pitchFamily="34" charset="-128"/>
              </a:rPr>
              <a:t>Figure courtesy of Charles Ammon, after Ammon et al., SRL, 2010</a:t>
            </a:r>
          </a:p>
        </p:txBody>
      </p:sp>
    </p:spTree>
    <p:extLst>
      <p:ext uri="{BB962C8B-B14F-4D97-AF65-F5344CB8AC3E}">
        <p14:creationId xmlns:p14="http://schemas.microsoft.com/office/powerpoint/2010/main" val="54717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937" y="1355726"/>
            <a:ext cx="55245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3"/>
          <p:cNvSpPr>
            <a:spLocks noGrp="1" noChangeArrowheads="1"/>
          </p:cNvSpPr>
          <p:nvPr>
            <p:ph type="title"/>
          </p:nvPr>
        </p:nvSpPr>
        <p:spPr/>
        <p:txBody>
          <a:bodyPr/>
          <a:lstStyle/>
          <a:p>
            <a:r>
              <a:rPr lang="en-US" smtClean="0"/>
              <a:t>EQ Hazards – </a:t>
            </a:r>
            <a:r>
              <a:rPr lang="en-US" altLang="en-US" smtClean="0"/>
              <a:t>tsunami</a:t>
            </a:r>
            <a:endParaRPr lang="en-US" dirty="0"/>
          </a:p>
        </p:txBody>
      </p:sp>
      <p:sp>
        <p:nvSpPr>
          <p:cNvPr id="223236"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0">
                <a:latin typeface="Arial" panose="020B0604020202020204" pitchFamily="34" charset="0"/>
              </a:rPr>
              <a:t>Sources:  </a:t>
            </a:r>
            <a:r>
              <a:rPr lang="en-US" altLang="en-US" sz="1400" b="0">
                <a:latin typeface="Arial" panose="020B0604020202020204" pitchFamily="34" charset="0"/>
                <a:hlinkClick r:id="rId4"/>
              </a:rPr>
              <a:t>1</a:t>
            </a:r>
            <a:endParaRPr lang="en-US" altLang="en-US" sz="1400" b="0">
              <a:latin typeface="Arial" panose="020B0604020202020204" pitchFamily="34" charset="0"/>
            </a:endParaRPr>
          </a:p>
        </p:txBody>
      </p:sp>
    </p:spTree>
    <p:extLst>
      <p:ext uri="{BB962C8B-B14F-4D97-AF65-F5344CB8AC3E}">
        <p14:creationId xmlns:p14="http://schemas.microsoft.com/office/powerpoint/2010/main" val="4233682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025" y="1433513"/>
            <a:ext cx="55245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p:nvPr>
        </p:nvSpPr>
        <p:spPr/>
        <p:txBody>
          <a:bodyPr/>
          <a:lstStyle/>
          <a:p>
            <a:r>
              <a:rPr lang="en-US" smtClean="0"/>
              <a:t>EQ Hazards – </a:t>
            </a:r>
            <a:r>
              <a:rPr lang="en-US" altLang="en-US" smtClean="0"/>
              <a:t>tsunami</a:t>
            </a:r>
            <a:endParaRPr lang="en-US" dirty="0"/>
          </a:p>
        </p:txBody>
      </p:sp>
      <p:sp>
        <p:nvSpPr>
          <p:cNvPr id="225284"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0">
                <a:latin typeface="Arial" panose="020B0604020202020204" pitchFamily="34" charset="0"/>
              </a:rPr>
              <a:t>Sources:  </a:t>
            </a:r>
            <a:r>
              <a:rPr lang="en-US" altLang="en-US" sz="1400" b="0">
                <a:latin typeface="Arial" panose="020B0604020202020204" pitchFamily="34" charset="0"/>
                <a:hlinkClick r:id="rId4"/>
              </a:rPr>
              <a:t>1</a:t>
            </a:r>
            <a:endParaRPr lang="en-US" altLang="en-US" sz="1400" b="0">
              <a:latin typeface="Arial" panose="020B0604020202020204" pitchFamily="34" charset="0"/>
            </a:endParaRPr>
          </a:p>
        </p:txBody>
      </p:sp>
    </p:spTree>
    <p:extLst>
      <p:ext uri="{BB962C8B-B14F-4D97-AF65-F5344CB8AC3E}">
        <p14:creationId xmlns:p14="http://schemas.microsoft.com/office/powerpoint/2010/main" val="423759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Respond, &amp; </a:t>
            </a:r>
            <a:r>
              <a:rPr lang="en-US" dirty="0" smtClean="0"/>
              <a:t>Recover</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72</a:t>
            </a:fld>
            <a:endParaRPr lang="en-US"/>
          </a:p>
        </p:txBody>
      </p:sp>
    </p:spTree>
    <p:extLst>
      <p:ext uri="{BB962C8B-B14F-4D97-AF65-F5344CB8AC3E}">
        <p14:creationId xmlns:p14="http://schemas.microsoft.com/office/powerpoint/2010/main" val="3300023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Earthquake Preparedness</a:t>
            </a:r>
            <a:endParaRPr lang="en-US" dirty="0"/>
          </a:p>
        </p:txBody>
      </p:sp>
      <p:sp>
        <p:nvSpPr>
          <p:cNvPr id="3" name="Content Placeholder 2"/>
          <p:cNvSpPr>
            <a:spLocks noGrp="1"/>
          </p:cNvSpPr>
          <p:nvPr>
            <p:ph idx="1"/>
          </p:nvPr>
        </p:nvSpPr>
        <p:spPr/>
        <p:txBody>
          <a:bodyPr/>
          <a:lstStyle/>
          <a:p>
            <a:r>
              <a:rPr lang="en-US" dirty="0" smtClean="0"/>
              <a:t>Know your risk!  Go to:  </a:t>
            </a:r>
            <a:r>
              <a:rPr lang="en-US" altLang="en-US" dirty="0">
                <a:hlinkClick r:id="rId2"/>
              </a:rPr>
              <a:t>http://myhazards.calema.ca.gov/Default.aspx</a:t>
            </a:r>
            <a:endParaRPr lang="en-US" altLang="en-US" sz="3600" dirty="0"/>
          </a:p>
          <a:p>
            <a:endParaRPr lang="en-US" dirty="0" smtClean="0"/>
          </a:p>
          <a:p>
            <a:endParaRPr lang="en-US" dirty="0" smtClean="0"/>
          </a:p>
          <a:p>
            <a:r>
              <a:rPr lang="en-US" dirty="0"/>
              <a:t>Sources of </a:t>
            </a:r>
            <a:r>
              <a:rPr lang="en-US" dirty="0" smtClean="0"/>
              <a:t>Earthquakes:  Earthquakes </a:t>
            </a:r>
            <a:r>
              <a:rPr lang="en-US" dirty="0"/>
              <a:t>commonly occur at plate boundaries</a:t>
            </a:r>
          </a:p>
        </p:txBody>
      </p:sp>
      <p:sp>
        <p:nvSpPr>
          <p:cNvPr id="4" name="Slide Number Placeholder 3"/>
          <p:cNvSpPr>
            <a:spLocks noGrp="1"/>
          </p:cNvSpPr>
          <p:nvPr>
            <p:ph type="sldNum" sz="quarter" idx="12"/>
          </p:nvPr>
        </p:nvSpPr>
        <p:spPr/>
        <p:txBody>
          <a:bodyPr/>
          <a:lstStyle/>
          <a:p>
            <a:fld id="{F36C87F6-986D-49E6-AF40-1B3A1EE8064D}" type="slidenum">
              <a:rPr lang="en-US" smtClean="0"/>
              <a:t>73</a:t>
            </a:fld>
            <a:endParaRPr lang="en-US"/>
          </a:p>
        </p:txBody>
      </p:sp>
    </p:spTree>
    <p:extLst>
      <p:ext uri="{BB962C8B-B14F-4D97-AF65-F5344CB8AC3E}">
        <p14:creationId xmlns:p14="http://schemas.microsoft.com/office/powerpoint/2010/main" val="34744606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latdevelopers.com/graphics/earthquake-preparedness/la-me-earthquake-ready.jpg"/>
          <p:cNvPicPr>
            <a:picLocks noChangeAspect="1" noChangeArrowheads="1"/>
          </p:cNvPicPr>
          <p:nvPr/>
        </p:nvPicPr>
        <p:blipFill rotWithShape="1">
          <a:blip r:embed="rId3">
            <a:extLst>
              <a:ext uri="{28A0092B-C50C-407E-A947-70E740481C1C}">
                <a14:useLocalDpi xmlns:a14="http://schemas.microsoft.com/office/drawing/2010/main" val="0"/>
              </a:ext>
            </a:extLst>
          </a:blip>
          <a:srcRect t="22162" b="53631"/>
          <a:stretch/>
        </p:blipFill>
        <p:spPr bwMode="auto">
          <a:xfrm>
            <a:off x="6646692" y="838200"/>
            <a:ext cx="5467523"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Before the Next </a:t>
            </a:r>
            <a:r>
              <a:rPr lang="en-US" dirty="0" smtClean="0"/>
              <a:t>Earthquake:</a:t>
            </a:r>
            <a:br>
              <a:rPr lang="en-US" dirty="0" smtClean="0"/>
            </a:br>
            <a:r>
              <a:rPr lang="en-US" dirty="0"/>
              <a:t>Prepare Your </a:t>
            </a:r>
            <a:r>
              <a:rPr lang="en-US" dirty="0" smtClean="0"/>
              <a:t>Home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74</a:t>
            </a:fld>
            <a:endParaRPr lang="en-US"/>
          </a:p>
        </p:txBody>
      </p:sp>
      <p:grpSp>
        <p:nvGrpSpPr>
          <p:cNvPr id="5" name="Group 4"/>
          <p:cNvGrpSpPr/>
          <p:nvPr/>
        </p:nvGrpSpPr>
        <p:grpSpPr>
          <a:xfrm>
            <a:off x="1217612" y="1822549"/>
            <a:ext cx="5797296" cy="4883051"/>
            <a:chOff x="1217612" y="1303437"/>
            <a:chExt cx="5797296" cy="4883051"/>
          </a:xfrm>
        </p:grpSpPr>
        <p:pic>
          <p:nvPicPr>
            <p:cNvPr id="1026" name="Picture 2" descr="http://latdevelopers.com/graphics/earthquake-preparedness/la-me-earthquake-ready.jpg"/>
            <p:cNvPicPr>
              <a:picLocks noChangeAspect="1" noChangeArrowheads="1"/>
            </p:cNvPicPr>
            <p:nvPr/>
          </p:nvPicPr>
          <p:blipFill rotWithShape="1">
            <a:blip r:embed="rId3">
              <a:extLst>
                <a:ext uri="{28A0092B-C50C-407E-A947-70E740481C1C}">
                  <a14:useLocalDpi xmlns:a14="http://schemas.microsoft.com/office/drawing/2010/main" val="0"/>
                </a:ext>
              </a:extLst>
            </a:blip>
            <a:srcRect t="13451" b="77768"/>
            <a:stretch/>
          </p:blipFill>
          <p:spPr bwMode="auto">
            <a:xfrm>
              <a:off x="1217612" y="1303437"/>
              <a:ext cx="579715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latdevelopers.com/graphics/earthquake-preparedness/la-me-earthquake-ready.jpg"/>
            <p:cNvPicPr>
              <a:picLocks noChangeAspect="1" noChangeArrowheads="1"/>
            </p:cNvPicPr>
            <p:nvPr/>
          </p:nvPicPr>
          <p:blipFill rotWithShape="1">
            <a:blip r:embed="rId3">
              <a:extLst>
                <a:ext uri="{28A0092B-C50C-407E-A947-70E740481C1C}">
                  <a14:useLocalDpi xmlns:a14="http://schemas.microsoft.com/office/drawing/2010/main" val="0"/>
                </a:ext>
              </a:extLst>
            </a:blip>
            <a:srcRect t="46201" b="43831"/>
            <a:stretch/>
          </p:blipFill>
          <p:spPr bwMode="auto">
            <a:xfrm>
              <a:off x="1217612" y="3591508"/>
              <a:ext cx="5797296" cy="259498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3"/>
          <p:cNvSpPr>
            <a:spLocks noChangeArrowheads="1"/>
          </p:cNvSpPr>
          <p:nvPr/>
        </p:nvSpPr>
        <p:spPr bwMode="auto">
          <a:xfrm>
            <a:off x="-4763" y="6631214"/>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  </a:t>
            </a:r>
            <a:r>
              <a:rPr kumimoji="0" lang="en-US" altLang="en-US" sz="13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Copyright 2015 Los Angeles Times</a:t>
            </a:r>
          </a:p>
        </p:txBody>
      </p:sp>
      <p:pic>
        <p:nvPicPr>
          <p:cNvPr id="1028" name="Picture 4" descr="Los Angeles Times Articl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12" y="6356576"/>
            <a:ext cx="1657350"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44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smtClean="0"/>
              <a:t>Prepare </a:t>
            </a:r>
            <a:r>
              <a:rPr lang="en-US" dirty="0"/>
              <a:t>Your Home</a:t>
            </a:r>
          </a:p>
        </p:txBody>
      </p:sp>
      <p:sp>
        <p:nvSpPr>
          <p:cNvPr id="3" name="Slide Number Placeholder 2"/>
          <p:cNvSpPr>
            <a:spLocks noGrp="1"/>
          </p:cNvSpPr>
          <p:nvPr>
            <p:ph type="sldNum" sz="quarter" idx="12"/>
          </p:nvPr>
        </p:nvSpPr>
        <p:spPr/>
        <p:txBody>
          <a:bodyPr/>
          <a:lstStyle/>
          <a:p>
            <a:fld id="{F36C87F6-986D-49E6-AF40-1B3A1EE8064D}" type="slidenum">
              <a:rPr lang="en-US" smtClean="0"/>
              <a:t>75</a:t>
            </a:fld>
            <a:endParaRPr lang="en-US"/>
          </a:p>
        </p:txBody>
      </p:sp>
      <p:pic>
        <p:nvPicPr>
          <p:cNvPr id="2054" name="Picture 6" descr="http://latdevelopers.com/graphics/earthquake-preparedness/la-me-earthquake-ready.jpg"/>
          <p:cNvPicPr>
            <a:picLocks noChangeAspect="1" noChangeArrowheads="1"/>
          </p:cNvPicPr>
          <p:nvPr/>
        </p:nvPicPr>
        <p:blipFill rotWithShape="1">
          <a:blip r:embed="rId2">
            <a:extLst>
              <a:ext uri="{28A0092B-C50C-407E-A947-70E740481C1C}">
                <a14:useLocalDpi xmlns:a14="http://schemas.microsoft.com/office/drawing/2010/main" val="0"/>
              </a:ext>
            </a:extLst>
          </a:blip>
          <a:srcRect t="85264" b="1913"/>
          <a:stretch/>
        </p:blipFill>
        <p:spPr bwMode="auto">
          <a:xfrm>
            <a:off x="1522412" y="2133600"/>
            <a:ext cx="5690360" cy="3276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latdevelopers.com/graphics/earthquake-preparedness/la-me-earthquake-ready.jpg"/>
          <p:cNvPicPr>
            <a:picLocks noChangeAspect="1" noChangeArrowheads="1"/>
          </p:cNvPicPr>
          <p:nvPr/>
        </p:nvPicPr>
        <p:blipFill rotWithShape="1">
          <a:blip r:embed="rId2">
            <a:extLst>
              <a:ext uri="{28A0092B-C50C-407E-A947-70E740481C1C}">
                <a14:useLocalDpi xmlns:a14="http://schemas.microsoft.com/office/drawing/2010/main" val="0"/>
              </a:ext>
            </a:extLst>
          </a:blip>
          <a:srcRect t="56896" b="15326"/>
          <a:stretch/>
        </p:blipFill>
        <p:spPr bwMode="auto">
          <a:xfrm>
            <a:off x="7236171" y="838200"/>
            <a:ext cx="4763319" cy="59420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4763" y="6523038"/>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3"/>
              </a:rPr>
              <a:t>  </a:t>
            </a:r>
            <a:r>
              <a:rPr kumimoji="0" lang="en-US" altLang="en-US" sz="13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Copyright 2015 Los Angeles Times</a:t>
            </a:r>
          </a:p>
        </p:txBody>
      </p:sp>
      <p:pic>
        <p:nvPicPr>
          <p:cNvPr id="9" name="Picture 4" descr="Los Angeles Times Articl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6248400"/>
            <a:ext cx="1657350"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169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10" y="76200"/>
            <a:ext cx="6784602" cy="1143000"/>
          </a:xfrm>
        </p:spPr>
        <p:txBody>
          <a:bodyPr anchor="t" anchorCtr="0">
            <a:noAutofit/>
          </a:bodyPr>
          <a:lstStyle/>
          <a:p>
            <a:r>
              <a:rPr lang="en-US" dirty="0" smtClean="0">
                <a:latin typeface="+mj-lt"/>
              </a:rPr>
              <a:t>Prepare Yourself &amp; Your Family</a:t>
            </a:r>
            <a:endParaRPr lang="en-US" dirty="0">
              <a:latin typeface="+mj-lt"/>
            </a:endParaRPr>
          </a:p>
        </p:txBody>
      </p:sp>
      <p:sp>
        <p:nvSpPr>
          <p:cNvPr id="7" name="Text Placeholder 6"/>
          <p:cNvSpPr>
            <a:spLocks noGrp="1"/>
          </p:cNvSpPr>
          <p:nvPr>
            <p:ph type="body" sz="half" idx="1"/>
          </p:nvPr>
        </p:nvSpPr>
        <p:spPr>
          <a:xfrm>
            <a:off x="914162" y="1600200"/>
            <a:ext cx="6094650" cy="5029200"/>
          </a:xfrm>
        </p:spPr>
        <p:txBody>
          <a:bodyPr>
            <a:normAutofit fontScale="92500" lnSpcReduction="20000"/>
          </a:bodyPr>
          <a:lstStyle/>
          <a:p>
            <a:r>
              <a:rPr lang="en-US" dirty="0" smtClean="0"/>
              <a:t>FEMA </a:t>
            </a:r>
            <a:r>
              <a:rPr lang="en-US" dirty="0"/>
              <a:t>= </a:t>
            </a:r>
            <a:r>
              <a:rPr lang="en-US" dirty="0">
                <a:hlinkClick r:id="rId3"/>
              </a:rPr>
              <a:t>http://</a:t>
            </a:r>
            <a:r>
              <a:rPr lang="en-US" dirty="0" smtClean="0">
                <a:hlinkClick r:id="rId3"/>
              </a:rPr>
              <a:t>www.ready.gov/earthquakes</a:t>
            </a:r>
            <a:endParaRPr lang="en-US" dirty="0" smtClean="0"/>
          </a:p>
          <a:p>
            <a:r>
              <a:rPr lang="en-US" dirty="0" smtClean="0"/>
              <a:t>American </a:t>
            </a:r>
            <a:r>
              <a:rPr lang="en-US" dirty="0"/>
              <a:t>Red Cross = </a:t>
            </a:r>
            <a:r>
              <a:rPr lang="en-US" dirty="0">
                <a:hlinkClick r:id="rId4"/>
              </a:rPr>
              <a:t>http://</a:t>
            </a:r>
            <a:r>
              <a:rPr lang="en-US" dirty="0" smtClean="0">
                <a:hlinkClick r:id="rId4"/>
              </a:rPr>
              <a:t>www.redcross.org/prepare/disaster/earthquake</a:t>
            </a:r>
            <a:endParaRPr lang="en-US" dirty="0" smtClean="0"/>
          </a:p>
          <a:p>
            <a:r>
              <a:rPr lang="en-US" dirty="0" smtClean="0"/>
              <a:t>LA </a:t>
            </a:r>
            <a:r>
              <a:rPr lang="en-US" dirty="0"/>
              <a:t>County Emergency Survival Program (ESP) = </a:t>
            </a:r>
            <a:r>
              <a:rPr lang="en-US" dirty="0">
                <a:hlinkClick r:id="rId5"/>
              </a:rPr>
              <a:t>http://www.espfocus.org</a:t>
            </a:r>
            <a:r>
              <a:rPr lang="en-US" dirty="0" smtClean="0">
                <a:hlinkClick r:id="rId5"/>
              </a:rPr>
              <a:t>/</a:t>
            </a:r>
            <a:endParaRPr lang="en-US" dirty="0" smtClean="0"/>
          </a:p>
          <a:p>
            <a:r>
              <a:rPr lang="en-US" dirty="0" smtClean="0"/>
              <a:t>Disaster </a:t>
            </a:r>
            <a:r>
              <a:rPr lang="en-US" dirty="0"/>
              <a:t>Preparedness &amp; Response - 211 LA County = </a:t>
            </a:r>
            <a:r>
              <a:rPr lang="en-US" dirty="0">
                <a:hlinkClick r:id="rId6"/>
              </a:rPr>
              <a:t>https://www.211la.org/programs-services/disaster-preparedness-and-response-1</a:t>
            </a:r>
            <a:r>
              <a:rPr lang="en-US" dirty="0" smtClean="0">
                <a:hlinkClick r:id="rId6"/>
              </a:rPr>
              <a:t>/</a:t>
            </a:r>
            <a:endParaRPr lang="en-US" dirty="0" smtClean="0"/>
          </a:p>
          <a:p>
            <a:r>
              <a:rPr lang="en-US" dirty="0"/>
              <a:t>Earthquake Country Alliance = </a:t>
            </a:r>
            <a:r>
              <a:rPr lang="en-US" dirty="0">
                <a:hlinkClick r:id="rId7"/>
              </a:rPr>
              <a:t>http://www.earthquakecountry.org</a:t>
            </a:r>
            <a:r>
              <a:rPr lang="en-US" dirty="0" smtClean="0">
                <a:hlinkClick r:id="rId7"/>
              </a:rPr>
              <a:t>/</a:t>
            </a:r>
            <a:endParaRPr lang="en-US" dirty="0" smtClean="0"/>
          </a:p>
          <a:p>
            <a:endParaRPr lang="en-US" dirty="0"/>
          </a:p>
        </p:txBody>
      </p:sp>
      <p:sp>
        <p:nvSpPr>
          <p:cNvPr id="3" name="Slide Number Placeholder 2"/>
          <p:cNvSpPr>
            <a:spLocks noGrp="1"/>
          </p:cNvSpPr>
          <p:nvPr>
            <p:ph type="sldNum" sz="quarter" idx="4294967295"/>
          </p:nvPr>
        </p:nvSpPr>
        <p:spPr>
          <a:xfrm>
            <a:off x="11045825" y="6629400"/>
            <a:ext cx="1143000" cy="180975"/>
          </a:xfrm>
        </p:spPr>
        <p:txBody>
          <a:bodyPr/>
          <a:lstStyle/>
          <a:p>
            <a:fld id="{F36C87F6-986D-49E6-AF40-1B3A1EE8064D}" type="slidenum">
              <a:rPr lang="en-US" smtClean="0"/>
              <a:t>76</a:t>
            </a:fld>
            <a:endParaRPr lang="en-US"/>
          </a:p>
        </p:txBody>
      </p:sp>
      <p:pic>
        <p:nvPicPr>
          <p:cNvPr id="4098" name="Picture 2" descr="http://www.ign.es/ign/resources/sismologia/qhacer/images/01qhacer_e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9049" y="0"/>
            <a:ext cx="49126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56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10" y="76200"/>
            <a:ext cx="6784602" cy="1143000"/>
          </a:xfrm>
        </p:spPr>
        <p:txBody>
          <a:bodyPr anchor="t" anchorCtr="0">
            <a:noAutofit/>
          </a:bodyPr>
          <a:lstStyle/>
          <a:p>
            <a:r>
              <a:rPr lang="en-US" dirty="0">
                <a:latin typeface="+mj-lt"/>
              </a:rPr>
              <a:t>Respond: what to do during an earthquake</a:t>
            </a:r>
          </a:p>
        </p:txBody>
      </p:sp>
      <p:sp>
        <p:nvSpPr>
          <p:cNvPr id="7" name="Text Placeholder 6"/>
          <p:cNvSpPr>
            <a:spLocks noGrp="1"/>
          </p:cNvSpPr>
          <p:nvPr>
            <p:ph type="body" sz="half" idx="1"/>
          </p:nvPr>
        </p:nvSpPr>
        <p:spPr>
          <a:xfrm>
            <a:off x="914162" y="1600200"/>
            <a:ext cx="6094650" cy="5029200"/>
          </a:xfrm>
        </p:spPr>
        <p:txBody>
          <a:bodyPr>
            <a:normAutofit/>
          </a:bodyPr>
          <a:lstStyle/>
          <a:p>
            <a:pPr marL="45720" indent="0">
              <a:buNone/>
            </a:pPr>
            <a:r>
              <a:rPr lang="en-US" sz="2800" dirty="0" smtClean="0"/>
              <a:t> . . . And what not to do:</a:t>
            </a:r>
          </a:p>
          <a:p>
            <a:r>
              <a:rPr lang="en-US" dirty="0"/>
              <a:t>DO NOT run outside or to other rooms during </a:t>
            </a:r>
            <a:r>
              <a:rPr lang="en-US" dirty="0" smtClean="0"/>
              <a:t>shaking</a:t>
            </a:r>
          </a:p>
          <a:p>
            <a:r>
              <a:rPr lang="en-US" dirty="0"/>
              <a:t>DO NOT stand in a </a:t>
            </a:r>
            <a:r>
              <a:rPr lang="en-US" dirty="0" smtClean="0"/>
              <a:t>doorway</a:t>
            </a:r>
          </a:p>
          <a:p>
            <a:r>
              <a:rPr lang="en-US" dirty="0"/>
              <a:t>DO NOT get in the "triangle of </a:t>
            </a:r>
            <a:r>
              <a:rPr lang="en-US" dirty="0" smtClean="0"/>
              <a:t>life“ (</a:t>
            </a:r>
            <a:r>
              <a:rPr lang="en-US" dirty="0"/>
              <a:t>always get next to a table rather than underneath it)</a:t>
            </a:r>
            <a:br>
              <a:rPr lang="en-US" dirty="0"/>
            </a:br>
            <a:r>
              <a:rPr lang="en-US" dirty="0"/>
              <a:t/>
            </a:r>
            <a:br>
              <a:rPr lang="en-US" dirty="0"/>
            </a:br>
            <a:r>
              <a:rPr lang="en-US" dirty="0"/>
              <a:t/>
            </a:r>
            <a:br>
              <a:rPr lang="en-US" dirty="0"/>
            </a:br>
            <a:r>
              <a:rPr lang="en-US" dirty="0" smtClean="0"/>
              <a:t/>
            </a:r>
            <a:br>
              <a:rPr lang="en-US" dirty="0" smtClean="0"/>
            </a:br>
            <a:r>
              <a:rPr lang="en-US" dirty="0" smtClean="0"/>
              <a:t/>
            </a:r>
            <a:br>
              <a:rPr lang="en-US" dirty="0" smtClean="0"/>
            </a:br>
            <a:r>
              <a:rPr lang="en-US" sz="1600" dirty="0" smtClean="0"/>
              <a:t>from</a:t>
            </a:r>
            <a:r>
              <a:rPr lang="en-US" sz="1600" dirty="0"/>
              <a:t>:  </a:t>
            </a:r>
            <a:r>
              <a:rPr lang="en-US" sz="1600" dirty="0">
                <a:hlinkClick r:id="rId3"/>
              </a:rPr>
              <a:t>http://www.earthquakecountry.info/dropcoverholdon/</a:t>
            </a:r>
            <a:endParaRPr lang="en-US" sz="1600" dirty="0"/>
          </a:p>
        </p:txBody>
      </p:sp>
      <p:sp>
        <p:nvSpPr>
          <p:cNvPr id="3" name="Slide Number Placeholder 2"/>
          <p:cNvSpPr>
            <a:spLocks noGrp="1"/>
          </p:cNvSpPr>
          <p:nvPr>
            <p:ph type="sldNum" sz="quarter" idx="4294967295"/>
          </p:nvPr>
        </p:nvSpPr>
        <p:spPr>
          <a:xfrm>
            <a:off x="11045825" y="6629400"/>
            <a:ext cx="1143000" cy="180975"/>
          </a:xfrm>
        </p:spPr>
        <p:txBody>
          <a:bodyPr/>
          <a:lstStyle/>
          <a:p>
            <a:fld id="{F36C87F6-986D-49E6-AF40-1B3A1EE8064D}" type="slidenum">
              <a:rPr lang="en-US" smtClean="0"/>
              <a:t>77</a:t>
            </a:fld>
            <a:endParaRPr lang="en-US"/>
          </a:p>
        </p:txBody>
      </p:sp>
      <p:pic>
        <p:nvPicPr>
          <p:cNvPr id="5122" name="Picture 2" descr="http://www.ign.es/ign/resources/sismologia/qhacer/images/02qhacer_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904" y="0"/>
            <a:ext cx="49126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6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Drop, cover &amp; hold on!</a:t>
            </a:r>
            <a:endParaRPr lang="en-US" dirty="0"/>
          </a:p>
        </p:txBody>
      </p:sp>
      <p:sp>
        <p:nvSpPr>
          <p:cNvPr id="3" name="Slide Number Placeholder 2"/>
          <p:cNvSpPr>
            <a:spLocks noGrp="1"/>
          </p:cNvSpPr>
          <p:nvPr>
            <p:ph type="sldNum" sz="quarter" idx="12"/>
          </p:nvPr>
        </p:nvSpPr>
        <p:spPr/>
        <p:txBody>
          <a:bodyPr/>
          <a:lstStyle/>
          <a:p>
            <a:fld id="{F36C87F6-986D-49E6-AF40-1B3A1EE8064D}" type="slidenum">
              <a:rPr lang="en-US" smtClean="0"/>
              <a:t>78</a:t>
            </a:fld>
            <a:endParaRPr lang="en-US"/>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 y="1438725"/>
            <a:ext cx="12188952" cy="39714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6" y="5867400"/>
            <a:ext cx="12188952" cy="424732"/>
          </a:xfrm>
          <a:prstGeom prst="rect">
            <a:avLst/>
          </a:prstGeom>
          <a:noFill/>
        </p:spPr>
        <p:txBody>
          <a:bodyPr wrap="square" rtlCol="0">
            <a:spAutoFit/>
          </a:bodyPr>
          <a:lstStyle/>
          <a:p>
            <a:pPr algn="ctr">
              <a:lnSpc>
                <a:spcPct val="90000"/>
              </a:lnSpc>
            </a:pPr>
            <a:r>
              <a:rPr lang="en-US" sz="2400" dirty="0" smtClean="0"/>
              <a:t>Why would the </a:t>
            </a:r>
            <a:r>
              <a:rPr lang="en-US" sz="2400" dirty="0"/>
              <a:t>"triangle of life“ </a:t>
            </a:r>
            <a:r>
              <a:rPr lang="en-US" sz="2400" dirty="0" smtClean="0"/>
              <a:t>not work in this picture?</a:t>
            </a:r>
            <a:endParaRPr lang="en-US" sz="2400" dirty="0"/>
          </a:p>
        </p:txBody>
      </p:sp>
    </p:spTree>
    <p:extLst>
      <p:ext uri="{BB962C8B-B14F-4D97-AF65-F5344CB8AC3E}">
        <p14:creationId xmlns:p14="http://schemas.microsoft.com/office/powerpoint/2010/main" val="1042486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10" y="76200"/>
            <a:ext cx="6784602" cy="1143000"/>
          </a:xfrm>
        </p:spPr>
        <p:txBody>
          <a:bodyPr anchor="t" anchorCtr="0">
            <a:noAutofit/>
          </a:bodyPr>
          <a:lstStyle/>
          <a:p>
            <a:r>
              <a:rPr lang="en-US" dirty="0" smtClean="0">
                <a:latin typeface="+mj-lt"/>
              </a:rPr>
              <a:t>recover: </a:t>
            </a:r>
            <a:r>
              <a:rPr lang="en-US" dirty="0">
                <a:latin typeface="+mj-lt"/>
              </a:rPr>
              <a:t>what to do </a:t>
            </a:r>
            <a:r>
              <a:rPr lang="en-US" dirty="0" smtClean="0">
                <a:latin typeface="+mj-lt"/>
              </a:rPr>
              <a:t>after an </a:t>
            </a:r>
            <a:r>
              <a:rPr lang="en-US" dirty="0">
                <a:latin typeface="+mj-lt"/>
              </a:rPr>
              <a:t>earthquake</a:t>
            </a:r>
          </a:p>
        </p:txBody>
      </p:sp>
      <p:sp>
        <p:nvSpPr>
          <p:cNvPr id="7" name="Text Placeholder 6"/>
          <p:cNvSpPr>
            <a:spLocks noGrp="1"/>
          </p:cNvSpPr>
          <p:nvPr>
            <p:ph type="body" sz="half" idx="1"/>
          </p:nvPr>
        </p:nvSpPr>
        <p:spPr>
          <a:xfrm>
            <a:off x="914162" y="1600200"/>
            <a:ext cx="6094650" cy="5029200"/>
          </a:xfrm>
        </p:spPr>
        <p:txBody>
          <a:bodyPr/>
          <a:lstStyle/>
          <a:p>
            <a:pPr lvl="1"/>
            <a:r>
              <a:rPr lang="en-US" dirty="0"/>
              <a:t>American Red Cross Safe and Well web site = </a:t>
            </a:r>
            <a:r>
              <a:rPr lang="en-US" dirty="0">
                <a:hlinkClick r:id="rId3"/>
              </a:rPr>
              <a:t>http://</a:t>
            </a:r>
            <a:r>
              <a:rPr lang="en-US" dirty="0" smtClean="0">
                <a:hlinkClick r:id="rId3"/>
              </a:rPr>
              <a:t>www.redcross.org/find-help/contact-family/register-safe-listing</a:t>
            </a:r>
            <a:endParaRPr lang="en-US" dirty="0" smtClean="0"/>
          </a:p>
          <a:p>
            <a:pPr lvl="1"/>
            <a:endParaRPr lang="en-US" dirty="0"/>
          </a:p>
          <a:p>
            <a:pPr lvl="1"/>
            <a:r>
              <a:rPr lang="en-US" dirty="0"/>
              <a:t>Reconnect and Recover  = </a:t>
            </a:r>
            <a:r>
              <a:rPr lang="en-US" dirty="0">
                <a:hlinkClick r:id="rId4"/>
              </a:rPr>
              <a:t>http://earthquakecountry.org/step7</a:t>
            </a:r>
            <a:r>
              <a:rPr lang="en-US" dirty="0" smtClean="0">
                <a:hlinkClick r:id="rId4"/>
              </a:rPr>
              <a:t>/</a:t>
            </a:r>
            <a:endParaRPr lang="en-US" dirty="0" smtClean="0"/>
          </a:p>
          <a:p>
            <a:pPr lvl="1"/>
            <a:endParaRPr lang="en-US" dirty="0" smtClean="0"/>
          </a:p>
          <a:p>
            <a:pPr lvl="1"/>
            <a:endParaRPr lang="en-US" dirty="0"/>
          </a:p>
        </p:txBody>
      </p:sp>
      <p:sp>
        <p:nvSpPr>
          <p:cNvPr id="3" name="Slide Number Placeholder 2"/>
          <p:cNvSpPr>
            <a:spLocks noGrp="1"/>
          </p:cNvSpPr>
          <p:nvPr>
            <p:ph type="sldNum" sz="quarter" idx="4294967295"/>
          </p:nvPr>
        </p:nvSpPr>
        <p:spPr>
          <a:xfrm>
            <a:off x="11045825" y="6629400"/>
            <a:ext cx="1143000" cy="180975"/>
          </a:xfrm>
        </p:spPr>
        <p:txBody>
          <a:bodyPr/>
          <a:lstStyle/>
          <a:p>
            <a:fld id="{F36C87F6-986D-49E6-AF40-1B3A1EE8064D}" type="slidenum">
              <a:rPr lang="en-US" smtClean="0"/>
              <a:t>79</a:t>
            </a:fld>
            <a:endParaRPr lang="en-US"/>
          </a:p>
        </p:txBody>
      </p:sp>
      <p:pic>
        <p:nvPicPr>
          <p:cNvPr id="6146" name="Picture 2" descr="http://www.ign.es/ign/resources/sismologia/qhacer/images/03qhacer_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904" y="0"/>
            <a:ext cx="49126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68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chor="t" anchorCtr="0"/>
          <a:lstStyle/>
          <a:p>
            <a:r>
              <a:rPr lang="en-US" dirty="0" smtClean="0"/>
              <a:t>Global Earthquake Hazards</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2" y="1679576"/>
            <a:ext cx="8966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p:cNvSpPr txBox="1">
            <a:spLocks noChangeArrowheads="1"/>
          </p:cNvSpPr>
          <p:nvPr/>
        </p:nvSpPr>
        <p:spPr bwMode="auto">
          <a:xfrm>
            <a:off x="7104062" y="5791200"/>
            <a:ext cx="3562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1479724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idx="1"/>
          </p:nvPr>
        </p:nvSpPr>
        <p:spPr/>
        <p:txBody>
          <a:bodyPr/>
          <a:lstStyle/>
          <a:p>
            <a:pPr lvl="1"/>
            <a:r>
              <a:rPr lang="en-US" dirty="0"/>
              <a:t>What, if anything, can be done to prevent this disaster from occurring</a:t>
            </a: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80</a:t>
            </a:fld>
            <a:endParaRPr lang="en-US"/>
          </a:p>
        </p:txBody>
      </p:sp>
    </p:spTree>
    <p:extLst>
      <p:ext uri="{BB962C8B-B14F-4D97-AF65-F5344CB8AC3E}">
        <p14:creationId xmlns:p14="http://schemas.microsoft.com/office/powerpoint/2010/main" val="127674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idx="1"/>
          </p:nvPr>
        </p:nvSpPr>
        <p:spPr/>
        <p:txBody>
          <a:bodyPr/>
          <a:lstStyle/>
          <a:p>
            <a:pPr lvl="1"/>
            <a:r>
              <a:rPr lang="en-US" dirty="0" smtClean="0"/>
              <a:t>What </a:t>
            </a:r>
            <a:r>
              <a:rPr lang="en-US" dirty="0"/>
              <a:t>can be done to reduce the damages caused by this </a:t>
            </a:r>
            <a:r>
              <a:rPr lang="en-US" dirty="0" smtClean="0"/>
              <a:t>disaster?</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81</a:t>
            </a:fld>
            <a:endParaRPr lang="en-US"/>
          </a:p>
        </p:txBody>
      </p:sp>
    </p:spTree>
    <p:extLst>
      <p:ext uri="{BB962C8B-B14F-4D97-AF65-F5344CB8AC3E}">
        <p14:creationId xmlns:p14="http://schemas.microsoft.com/office/powerpoint/2010/main" val="762562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abb50342_04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951" y="1444625"/>
            <a:ext cx="358457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p:txBody>
          <a:bodyPr/>
          <a:lstStyle/>
          <a:p>
            <a:pPr eaLnBrk="1" hangingPunct="1">
              <a:defRPr/>
            </a:pPr>
            <a:r>
              <a:rPr lang="en-US" dirty="0" smtClean="0"/>
              <a:t>Deck of Cards Analogy</a:t>
            </a:r>
          </a:p>
        </p:txBody>
      </p:sp>
      <p:sp>
        <p:nvSpPr>
          <p:cNvPr id="81924" name="Rectangle 4"/>
          <p:cNvSpPr>
            <a:spLocks noGrp="1" noChangeArrowheads="1"/>
          </p:cNvSpPr>
          <p:nvPr>
            <p:ph idx="1"/>
          </p:nvPr>
        </p:nvSpPr>
        <p:spPr>
          <a:xfrm>
            <a:off x="2208213" y="1524000"/>
            <a:ext cx="4511675" cy="4572000"/>
          </a:xfrm>
        </p:spPr>
        <p:txBody>
          <a:bodyPr>
            <a:normAutofit/>
          </a:bodyPr>
          <a:lstStyle/>
          <a:p>
            <a:pPr marL="0" indent="0">
              <a:buNone/>
            </a:pPr>
            <a:endParaRPr lang="en-US" altLang="en-US" dirty="0" smtClean="0"/>
          </a:p>
          <a:p>
            <a:pPr marL="0" indent="0" algn="ctr">
              <a:buNone/>
            </a:pPr>
            <a:r>
              <a:rPr lang="en-US" altLang="en-US" dirty="0" smtClean="0"/>
              <a:t>Individual cards loose, easy to fail</a:t>
            </a:r>
          </a:p>
          <a:p>
            <a:pPr marL="0" indent="0" algn="ctr">
              <a:buNone/>
            </a:pPr>
            <a:r>
              <a:rPr lang="en-US" altLang="en-US" dirty="0" smtClean="0"/>
              <a:t>(unbraced)</a:t>
            </a:r>
          </a:p>
          <a:p>
            <a:pPr marL="0" indent="0">
              <a:buNone/>
            </a:pPr>
            <a:endParaRPr lang="en-US" altLang="en-US" dirty="0" smtClean="0"/>
          </a:p>
          <a:p>
            <a:pPr marL="0" indent="0" algn="ctr">
              <a:buNone/>
            </a:pPr>
            <a:r>
              <a:rPr lang="en-US" altLang="en-US" dirty="0" smtClean="0"/>
              <a:t>Cards taped together are stronger</a:t>
            </a:r>
          </a:p>
          <a:p>
            <a:pPr marL="0" indent="0" algn="ctr">
              <a:buNone/>
            </a:pPr>
            <a:r>
              <a:rPr lang="en-US" altLang="en-US" dirty="0" smtClean="0"/>
              <a:t>(braced)</a:t>
            </a:r>
          </a:p>
        </p:txBody>
      </p:sp>
    </p:spTree>
    <p:extLst>
      <p:ext uri="{BB962C8B-B14F-4D97-AF65-F5344CB8AC3E}">
        <p14:creationId xmlns:p14="http://schemas.microsoft.com/office/powerpoint/2010/main" val="3160812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1633538" y="1657351"/>
            <a:ext cx="8907463" cy="4570413"/>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195587" name="Rectangle 3"/>
          <p:cNvSpPr>
            <a:spLocks noGrp="1" noChangeArrowheads="1"/>
          </p:cNvSpPr>
          <p:nvPr>
            <p:ph type="title"/>
          </p:nvPr>
        </p:nvSpPr>
        <p:spPr/>
        <p:txBody>
          <a:bodyPr anchor="t" anchorCtr="0"/>
          <a:lstStyle/>
          <a:p>
            <a:pPr eaLnBrk="1" hangingPunct="1">
              <a:defRPr/>
            </a:pPr>
            <a:r>
              <a:rPr lang="en-US" dirty="0" smtClean="0"/>
              <a:t>Cross Bracing</a:t>
            </a:r>
          </a:p>
        </p:txBody>
      </p:sp>
      <p:pic>
        <p:nvPicPr>
          <p:cNvPr id="88068" name="Picture 4" descr="abb50342_04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1651000"/>
            <a:ext cx="4232275"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737" y="1666876"/>
            <a:ext cx="4318000" cy="454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0007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chor="t" anchorCtr="0"/>
          <a:lstStyle/>
          <a:p>
            <a:r>
              <a:rPr lang="en-US" dirty="0" smtClean="0"/>
              <a:t>EQ Hazards – Ground Shaking</a:t>
            </a:r>
          </a:p>
        </p:txBody>
      </p:sp>
      <p:sp>
        <p:nvSpPr>
          <p:cNvPr id="92163" name="Rectangle 3" descr="F03-54"/>
          <p:cNvSpPr>
            <a:spLocks noGrp="1" noChangeAspect="1" noChangeArrowheads="1"/>
          </p:cNvSpPr>
          <p:nvPr/>
        </p:nvSpPr>
        <p:spPr bwMode="auto">
          <a:xfrm>
            <a:off x="1962151" y="1828800"/>
            <a:ext cx="4389437" cy="47244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92164" name="Rectangle 4" descr="F03-57"/>
          <p:cNvSpPr>
            <a:spLocks noGrp="1" noChangeAspect="1" noChangeArrowheads="1"/>
          </p:cNvSpPr>
          <p:nvPr/>
        </p:nvSpPr>
        <p:spPr bwMode="auto">
          <a:xfrm>
            <a:off x="6351588" y="1828800"/>
            <a:ext cx="3933825" cy="4724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92165" name="Text Box 5"/>
          <p:cNvSpPr txBox="1">
            <a:spLocks noChangeArrowheads="1"/>
          </p:cNvSpPr>
          <p:nvPr/>
        </p:nvSpPr>
        <p:spPr bwMode="auto">
          <a:xfrm>
            <a:off x="4124326" y="6605589"/>
            <a:ext cx="3989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Images from Natural Hazards &amp; Disasters 1/e, Hyndman &amp; Hyndman</a:t>
            </a:r>
          </a:p>
        </p:txBody>
      </p:sp>
    </p:spTree>
    <p:extLst>
      <p:ext uri="{BB962C8B-B14F-4D97-AF65-F5344CB8AC3E}">
        <p14:creationId xmlns:p14="http://schemas.microsoft.com/office/powerpoint/2010/main" val="308223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abb50342_04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754064"/>
            <a:ext cx="9144000"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635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chor="t" anchorCtr="0"/>
          <a:lstStyle/>
          <a:p>
            <a:pPr eaLnBrk="1" hangingPunct="1">
              <a:defRPr/>
            </a:pPr>
            <a:r>
              <a:rPr lang="en-US" dirty="0" smtClean="0"/>
              <a:t>Isolation pads</a:t>
            </a:r>
          </a:p>
        </p:txBody>
      </p:sp>
      <p:pic>
        <p:nvPicPr>
          <p:cNvPr id="86019" name="Picture 3" descr="abb50342_04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525" y="1577975"/>
            <a:ext cx="7319962"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abb50342_0434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4086225"/>
            <a:ext cx="3154363" cy="23145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43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 end! ~</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87</a:t>
            </a:fld>
            <a:endParaRPr lang="en-US"/>
          </a:p>
        </p:txBody>
      </p:sp>
    </p:spTree>
    <p:extLst>
      <p:ext uri="{BB962C8B-B14F-4D97-AF65-F5344CB8AC3E}">
        <p14:creationId xmlns:p14="http://schemas.microsoft.com/office/powerpoint/2010/main" val="2692197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descr="F04-12"/>
          <p:cNvSpPr>
            <a:spLocks noGrp="1" noChangeAspect="1" noChangeArrowheads="1"/>
          </p:cNvSpPr>
          <p:nvPr/>
        </p:nvSpPr>
        <p:spPr bwMode="auto">
          <a:xfrm>
            <a:off x="1522412" y="1508126"/>
            <a:ext cx="9144000" cy="5349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48130" name="Rectangle 2"/>
          <p:cNvSpPr>
            <a:spLocks noGrp="1" noChangeArrowheads="1"/>
          </p:cNvSpPr>
          <p:nvPr>
            <p:ph type="title"/>
          </p:nvPr>
        </p:nvSpPr>
        <p:spPr/>
        <p:txBody>
          <a:bodyPr anchor="t" anchorCtr="0"/>
          <a:lstStyle/>
          <a:p>
            <a:r>
              <a:rPr lang="en-US" dirty="0" smtClean="0"/>
              <a:t>U.S. Earthquake Epicenters</a:t>
            </a:r>
          </a:p>
        </p:txBody>
      </p:sp>
      <p:sp>
        <p:nvSpPr>
          <p:cNvPr id="106500" name="Text Box 3"/>
          <p:cNvSpPr txBox="1">
            <a:spLocks noChangeArrowheads="1"/>
          </p:cNvSpPr>
          <p:nvPr/>
        </p:nvSpPr>
        <p:spPr bwMode="auto">
          <a:xfrm>
            <a:off x="7104062" y="6621463"/>
            <a:ext cx="3562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1505398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2.1|4.3|6.3|4.5|4.2|5.9|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007AB78-8AA3-48FB-9A6F-F33600BC4B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2090</Words>
  <Application>Microsoft Office PowerPoint</Application>
  <PresentationFormat>Custom</PresentationFormat>
  <Paragraphs>496</Paragraphs>
  <Slides>87</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MS PGothic</vt:lpstr>
      <vt:lpstr>Arial</vt:lpstr>
      <vt:lpstr>Calibri</vt:lpstr>
      <vt:lpstr>Calibri Light</vt:lpstr>
      <vt:lpstr>Century Gothic</vt:lpstr>
      <vt:lpstr>Times New Roman</vt:lpstr>
      <vt:lpstr>Office Theme</vt:lpstr>
      <vt:lpstr>Earthquakes</vt:lpstr>
      <vt:lpstr>Assessing the risk:  How common is this disaster and where does this disaster normally occur?</vt:lpstr>
      <vt:lpstr>Sources of Earthquakes</vt:lpstr>
      <vt:lpstr>Distribution Of Magnitude 5 Or Greater Earthquakes, 1980 - 1990 </vt:lpstr>
      <vt:lpstr>Earthquake Locations</vt:lpstr>
      <vt:lpstr>Largest Earthquakes  Since 1900</vt:lpstr>
      <vt:lpstr>Largest Earthquakes Since 1900</vt:lpstr>
      <vt:lpstr>Global Earthquake Hazards</vt:lpstr>
      <vt:lpstr>U.S. Earthquake Epicenters</vt:lpstr>
      <vt:lpstr>USGS National Seismic Hazard Map</vt:lpstr>
      <vt:lpstr>Historic California Earthquakes (+7 M)</vt:lpstr>
      <vt:lpstr>PowerPoint Presentation</vt:lpstr>
      <vt:lpstr>Canadian Earthquakes</vt:lpstr>
      <vt:lpstr>What are Earthquakes?</vt:lpstr>
      <vt:lpstr>PowerPoint Presentation</vt:lpstr>
      <vt:lpstr>What Happens During an EQ?</vt:lpstr>
      <vt:lpstr>What Happens During an EQ?</vt:lpstr>
      <vt:lpstr>What Happens During an EQ?</vt:lpstr>
      <vt:lpstr>Foreshock, mainshock, aftershock</vt:lpstr>
      <vt:lpstr>Elastic Rebound</vt:lpstr>
      <vt:lpstr>PowerPoint Presentation</vt:lpstr>
      <vt:lpstr>Seismic Waves</vt:lpstr>
      <vt:lpstr>Seismic Waves</vt:lpstr>
      <vt:lpstr>Faults are fractures in the crust along which appreciable displacement has occurred. </vt:lpstr>
      <vt:lpstr>PowerPoint Presentation</vt:lpstr>
      <vt:lpstr>Types of Faults</vt:lpstr>
      <vt:lpstr>Dip Slip Faults</vt:lpstr>
      <vt:lpstr>Dip Slip Faults</vt:lpstr>
      <vt:lpstr>Normal Faults</vt:lpstr>
      <vt:lpstr>Dip Slip Faults</vt:lpstr>
      <vt:lpstr>Reverse faults</vt:lpstr>
      <vt:lpstr>Strike-Slip Faults</vt:lpstr>
      <vt:lpstr>PowerPoint Presentation</vt:lpstr>
      <vt:lpstr>PowerPoint Presentation</vt:lpstr>
      <vt:lpstr>Measuring Earthquakes</vt:lpstr>
      <vt:lpstr>Measuring Earthquakes</vt:lpstr>
      <vt:lpstr>Measuring Earthquakes</vt:lpstr>
      <vt:lpstr>Measuring Earthquakes</vt:lpstr>
      <vt:lpstr>PowerPoint Presentation</vt:lpstr>
      <vt:lpstr>PowerPoint Presentation</vt:lpstr>
      <vt:lpstr>PowerPoint Presentation</vt:lpstr>
      <vt:lpstr>Assessing the risk:  What are the major causes of damage, destruction, death associated with this disaster?</vt:lpstr>
      <vt:lpstr>How Earthquakes cause Damage</vt:lpstr>
      <vt:lpstr>How Earthquakes cause Damage</vt:lpstr>
      <vt:lpstr>How Earthquakes cause Damage</vt:lpstr>
      <vt:lpstr>How Earthquakes cause Damage</vt:lpstr>
      <vt:lpstr>Earthquake Hazards</vt:lpstr>
      <vt:lpstr>EQ Hazards – Ground Shaking</vt:lpstr>
      <vt:lpstr>EQ Hazards – Ground Shaking</vt:lpstr>
      <vt:lpstr>EQ Hazards – Ground Shaking Liquefaction</vt:lpstr>
      <vt:lpstr>Liquefaction</vt:lpstr>
      <vt:lpstr>EQ Hazards – Ground Shaking Landslides</vt:lpstr>
      <vt:lpstr>EQ Hazards – Ground Shaking Ground Failure / Fissures</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Surface Faulting</vt:lpstr>
      <vt:lpstr>EQ Hazards – Surface Faulting February 9, 1971 Sylmar Earthquake </vt:lpstr>
      <vt:lpstr>EQ Hazards – Surface Faulting Oct 1 1999 Hector Mine Earthquake</vt:lpstr>
      <vt:lpstr>EQ Hazards – Fires </vt:lpstr>
      <vt:lpstr>EQ Hazards – tsunami</vt:lpstr>
      <vt:lpstr>EQ Hazards – tsunami</vt:lpstr>
      <vt:lpstr>EQ Hazards – tsunami</vt:lpstr>
      <vt:lpstr>EQ Hazards – tsunami</vt:lpstr>
      <vt:lpstr>EQ Hazards – tsunami</vt:lpstr>
      <vt:lpstr>Prepare, Respond, &amp; Recover</vt:lpstr>
      <vt:lpstr>Earthquake Preparedness</vt:lpstr>
      <vt:lpstr>Before the Next Earthquake: Prepare Your Home</vt:lpstr>
      <vt:lpstr>Prepare Your Home</vt:lpstr>
      <vt:lpstr>Prepare Yourself &amp; Your Family</vt:lpstr>
      <vt:lpstr>Respond: what to do during an earthquake</vt:lpstr>
      <vt:lpstr>Drop, cover &amp; hold on!</vt:lpstr>
      <vt:lpstr>recover: what to do after an earthquake</vt:lpstr>
      <vt:lpstr>Reducing the risk</vt:lpstr>
      <vt:lpstr>Reducing the risk</vt:lpstr>
      <vt:lpstr>Deck of Cards Analogy</vt:lpstr>
      <vt:lpstr>Cross Bracing</vt:lpstr>
      <vt:lpstr>EQ Hazards – Ground Shaking</vt:lpstr>
      <vt:lpstr>PowerPoint Presentation</vt:lpstr>
      <vt:lpstr>Isolation pads</vt:lpstr>
      <vt:lpstr>~ 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2015-07-11T02:31:25Z</dcterms:created>
  <dcterms:modified xsi:type="dcterms:W3CDTF">2015-09-23T16:02:03Z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TC028048919991</vt:lpwstr>
  </property>
</Properties>
</file>