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Lst>
  <p:notesMasterIdLst>
    <p:notesMasterId r:id="rId41"/>
  </p:notesMasterIdLst>
  <p:sldIdLst>
    <p:sldId id="288" r:id="rId7"/>
    <p:sldId id="257" r:id="rId8"/>
    <p:sldId id="258" r:id="rId9"/>
    <p:sldId id="271" r:id="rId10"/>
    <p:sldId id="272" r:id="rId11"/>
    <p:sldId id="273" r:id="rId12"/>
    <p:sldId id="274" r:id="rId13"/>
    <p:sldId id="275" r:id="rId14"/>
    <p:sldId id="276" r:id="rId15"/>
    <p:sldId id="277" r:id="rId16"/>
    <p:sldId id="289" r:id="rId17"/>
    <p:sldId id="290" r:id="rId18"/>
    <p:sldId id="259" r:id="rId19"/>
    <p:sldId id="260" r:id="rId20"/>
    <p:sldId id="286" r:id="rId21"/>
    <p:sldId id="268" r:id="rId22"/>
    <p:sldId id="270" r:id="rId23"/>
    <p:sldId id="285" r:id="rId24"/>
    <p:sldId id="280" r:id="rId25"/>
    <p:sldId id="261" r:id="rId26"/>
    <p:sldId id="262" r:id="rId27"/>
    <p:sldId id="263" r:id="rId28"/>
    <p:sldId id="264" r:id="rId29"/>
    <p:sldId id="265" r:id="rId30"/>
    <p:sldId id="266" r:id="rId31"/>
    <p:sldId id="267" r:id="rId32"/>
    <p:sldId id="269" r:id="rId33"/>
    <p:sldId id="278" r:id="rId34"/>
    <p:sldId id="284" r:id="rId35"/>
    <p:sldId id="291" r:id="rId36"/>
    <p:sldId id="282" r:id="rId37"/>
    <p:sldId id="281" r:id="rId38"/>
    <p:sldId id="283" r:id="rId39"/>
    <p:sldId id="279" r:id="rId40"/>
  </p:sldIdLst>
  <p:sldSz cx="13004800" cy="9753600"/>
  <p:notesSz cx="6858000" cy="9144000"/>
  <p:defaultTextStyle>
    <a:defPPr>
      <a:defRPr lang="en-US"/>
    </a:defPPr>
    <a:lvl1pPr algn="l" rtl="0" fontAlgn="base">
      <a:spcBef>
        <a:spcPct val="0"/>
      </a:spcBef>
      <a:spcAft>
        <a:spcPct val="0"/>
      </a:spcAft>
      <a:defRPr sz="2800" kern="1200">
        <a:solidFill>
          <a:srgbClr val="4D4D4D"/>
        </a:solidFill>
        <a:latin typeface="American Typewriter" pitchFamily="16" charset="0"/>
        <a:ea typeface="ヒラギノ明朝 ProN W3" pitchFamily="16" charset="-128"/>
        <a:cs typeface="+mn-cs"/>
        <a:sym typeface="American Typewriter" pitchFamily="16" charset="0"/>
      </a:defRPr>
    </a:lvl1pPr>
    <a:lvl2pPr marL="457200" algn="l" rtl="0" fontAlgn="base">
      <a:spcBef>
        <a:spcPct val="0"/>
      </a:spcBef>
      <a:spcAft>
        <a:spcPct val="0"/>
      </a:spcAft>
      <a:defRPr sz="2800" kern="1200">
        <a:solidFill>
          <a:srgbClr val="4D4D4D"/>
        </a:solidFill>
        <a:latin typeface="American Typewriter" pitchFamily="16" charset="0"/>
        <a:ea typeface="ヒラギノ明朝 ProN W3" pitchFamily="16" charset="-128"/>
        <a:cs typeface="+mn-cs"/>
        <a:sym typeface="American Typewriter" pitchFamily="16" charset="0"/>
      </a:defRPr>
    </a:lvl2pPr>
    <a:lvl3pPr marL="914400" algn="l" rtl="0" fontAlgn="base">
      <a:spcBef>
        <a:spcPct val="0"/>
      </a:spcBef>
      <a:spcAft>
        <a:spcPct val="0"/>
      </a:spcAft>
      <a:defRPr sz="2800" kern="1200">
        <a:solidFill>
          <a:srgbClr val="4D4D4D"/>
        </a:solidFill>
        <a:latin typeface="American Typewriter" pitchFamily="16" charset="0"/>
        <a:ea typeface="ヒラギノ明朝 ProN W3" pitchFamily="16" charset="-128"/>
        <a:cs typeface="+mn-cs"/>
        <a:sym typeface="American Typewriter" pitchFamily="16" charset="0"/>
      </a:defRPr>
    </a:lvl3pPr>
    <a:lvl4pPr marL="1371600" algn="l" rtl="0" fontAlgn="base">
      <a:spcBef>
        <a:spcPct val="0"/>
      </a:spcBef>
      <a:spcAft>
        <a:spcPct val="0"/>
      </a:spcAft>
      <a:defRPr sz="2800" kern="1200">
        <a:solidFill>
          <a:srgbClr val="4D4D4D"/>
        </a:solidFill>
        <a:latin typeface="American Typewriter" pitchFamily="16" charset="0"/>
        <a:ea typeface="ヒラギノ明朝 ProN W3" pitchFamily="16" charset="-128"/>
        <a:cs typeface="+mn-cs"/>
        <a:sym typeface="American Typewriter" pitchFamily="16" charset="0"/>
      </a:defRPr>
    </a:lvl4pPr>
    <a:lvl5pPr marL="1828800" algn="l" rtl="0" fontAlgn="base">
      <a:spcBef>
        <a:spcPct val="0"/>
      </a:spcBef>
      <a:spcAft>
        <a:spcPct val="0"/>
      </a:spcAft>
      <a:defRPr sz="2800" kern="1200">
        <a:solidFill>
          <a:srgbClr val="4D4D4D"/>
        </a:solidFill>
        <a:latin typeface="American Typewriter" pitchFamily="16" charset="0"/>
        <a:ea typeface="ヒラギノ明朝 ProN W3" pitchFamily="16" charset="-128"/>
        <a:cs typeface="+mn-cs"/>
        <a:sym typeface="American Typewriter" pitchFamily="16" charset="0"/>
      </a:defRPr>
    </a:lvl5pPr>
    <a:lvl6pPr marL="2286000" algn="l" defTabSz="914400" rtl="0" eaLnBrk="1" latinLnBrk="0" hangingPunct="1">
      <a:defRPr sz="2800" kern="1200">
        <a:solidFill>
          <a:srgbClr val="4D4D4D"/>
        </a:solidFill>
        <a:latin typeface="American Typewriter" pitchFamily="16" charset="0"/>
        <a:ea typeface="ヒラギノ明朝 ProN W3" pitchFamily="16" charset="-128"/>
        <a:cs typeface="+mn-cs"/>
        <a:sym typeface="American Typewriter" pitchFamily="16" charset="0"/>
      </a:defRPr>
    </a:lvl6pPr>
    <a:lvl7pPr marL="2743200" algn="l" defTabSz="914400" rtl="0" eaLnBrk="1" latinLnBrk="0" hangingPunct="1">
      <a:defRPr sz="2800" kern="1200">
        <a:solidFill>
          <a:srgbClr val="4D4D4D"/>
        </a:solidFill>
        <a:latin typeface="American Typewriter" pitchFamily="16" charset="0"/>
        <a:ea typeface="ヒラギノ明朝 ProN W3" pitchFamily="16" charset="-128"/>
        <a:cs typeface="+mn-cs"/>
        <a:sym typeface="American Typewriter" pitchFamily="16" charset="0"/>
      </a:defRPr>
    </a:lvl7pPr>
    <a:lvl8pPr marL="3200400" algn="l" defTabSz="914400" rtl="0" eaLnBrk="1" latinLnBrk="0" hangingPunct="1">
      <a:defRPr sz="2800" kern="1200">
        <a:solidFill>
          <a:srgbClr val="4D4D4D"/>
        </a:solidFill>
        <a:latin typeface="American Typewriter" pitchFamily="16" charset="0"/>
        <a:ea typeface="ヒラギノ明朝 ProN W3" pitchFamily="16" charset="-128"/>
        <a:cs typeface="+mn-cs"/>
        <a:sym typeface="American Typewriter" pitchFamily="16" charset="0"/>
      </a:defRPr>
    </a:lvl8pPr>
    <a:lvl9pPr marL="3657600" algn="l" defTabSz="914400" rtl="0" eaLnBrk="1" latinLnBrk="0" hangingPunct="1">
      <a:defRPr sz="2800" kern="1200">
        <a:solidFill>
          <a:srgbClr val="4D4D4D"/>
        </a:solidFill>
        <a:latin typeface="American Typewriter" pitchFamily="16" charset="0"/>
        <a:ea typeface="ヒラギノ明朝 ProN W3" pitchFamily="16" charset="-128"/>
        <a:cs typeface="+mn-cs"/>
        <a:sym typeface="American Typewriter" pitchFamily="16"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2" d="100"/>
          <a:sy n="52" d="100"/>
        </p:scale>
        <p:origin x="-960" y="-90"/>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CD5B49-C0C9-46A7-AD81-C12A6DB2A54E}" type="datetimeFigureOut">
              <a:rPr lang="en-US" smtClean="0"/>
              <a:t>4/8/2011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6CD3BD-CDFB-437F-A79C-0B3C230C959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6CD3BD-CDFB-437F-A79C-0B3C230C9599}"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merican Typewriter"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E65535BC-6C00-45A5-94E9-5E6D363E55D6}" type="slidenum">
              <a:rPr lang="en-US"/>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DF4CCBBD-E777-49ED-A415-08A172ADCA96}" type="slidenum">
              <a:rPr lang="en-US"/>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AF1D6A46-10F0-4173-809C-8DA17B87BEF7}"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287A3022-584D-40C0-88B7-FEBA0EF582ED}"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296DE07B-2A7A-44EB-A3AF-90F44C0E3629}" type="slidenum">
              <a:rPr lang="en-US"/>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3DAF5D0A-D63C-4531-A288-FEC5BD1AD178}" type="slidenum">
              <a:rPr lang="en-US"/>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CDF5423D-D384-4696-86B5-A27E579742F4}"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95E20B1E-EFCC-43DD-B0DA-2FED1CE74585}" type="slidenum">
              <a:rPr lang="en-US"/>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alibri"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BB7397BE-49C7-4424-AEAC-4F3917D0B9A6}" type="slidenum">
              <a:rPr lang="en-US"/>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866FA448-4EBA-4BB2-99FE-EB9B32E00160}" type="slidenum">
              <a:rPr lang="en-US"/>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37A9B1E1-F3B6-41A2-AAE2-562E082769AB}" type="slidenum">
              <a:rPr lang="en-US"/>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2EA83A1F-A007-47B9-90D8-83D1672C3538}" type="slidenum">
              <a:rPr lang="en-US"/>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11985C00-F8FA-4F44-B5F1-9D2DD7FFFB93}" type="slidenum">
              <a:rPr lang="en-US"/>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65805855-07FC-4A9C-A01F-E16F7509EE72}" type="slidenum">
              <a:rPr lang="en-US"/>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A7146CA5-EE7D-4B52-AA2A-82BE518E9AD7}" type="slidenum">
              <a:rPr lang="en-US"/>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59B6B5CB-1A3C-4ACB-9427-745368E5441A}" type="slidenum">
              <a:rPr lang="en-US"/>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1C8848F0-5C7A-4D53-81DF-DC05C452D7C9}"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2CE2CE8E-0FC7-412A-93CD-B549D36B9E56}" type="slidenum">
              <a:rPr lang="en-US"/>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F4339C27-3218-4715-84F2-8B7DCF664426}" type="slidenum">
              <a:rPr lang="en-US"/>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alibri"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BE78286F-9C2A-4C92-9AC9-B67208414B57}" type="slidenum">
              <a:rPr lang="en-US"/>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C17A2B93-59D5-444F-BB2A-A8F2057AEEA7}" type="slidenum">
              <a:rPr lang="en-US"/>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5D994AF9-B534-48EC-8164-2195AE2220D5}" type="slidenum">
              <a:rPr lang="en-US"/>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7613"/>
            <a:ext cx="5156200" cy="4725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7613"/>
            <a:ext cx="5156200" cy="4725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0"/>
            <a:ext cx="261620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0"/>
            <a:ext cx="769620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B1CECC33-F8C5-4CD4-9D66-5392F2DA874F}" type="slidenum">
              <a:rPr lang="en-US"/>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30C96E5A-2DB4-4B73-A899-A857FD038F64}" type="slidenum">
              <a:rPr lang="en-US"/>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75509ADD-D858-455B-ACBF-A48BEFCA5992}" type="slidenum">
              <a:rPr lang="en-US"/>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0293F6E2-CD8E-4DD8-BD4C-80B24EED53E8}"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B60066A3-AD7D-4C46-9258-4B49716DE3F6}" type="slidenum">
              <a:rPr lang="en-US"/>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060E64AE-B5CF-4507-B7EB-1AF112362233}" type="slidenum">
              <a:rPr lang="en-US"/>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C7AE8683-618D-4427-8978-D1D8003323CC}" type="slidenum">
              <a:rPr lang="en-US"/>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5625AA44-8DB1-4C8B-B5CB-BF36448F8CBB}" type="slidenum">
              <a:rPr lang="en-US"/>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alibri"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EEFC1DDE-CE64-4FE5-B6E0-D71F44C15C2A}" type="slidenum">
              <a:rPr lang="en-US"/>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56D819B2-FD24-4EA6-B1B5-B262CF3F16F9}" type="slidenum">
              <a:rPr lang="en-US"/>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23E26829-72BD-4731-9D79-93A493B5551C}"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merican Typewriter"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American Typewriter" pitchFamily="16" charset="0"/>
        </a:defRPr>
      </a:lvl1pPr>
      <a:lvl2pPr algn="ctr" rtl="0" eaLnBrk="0" fontAlgn="base" hangingPunct="0">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pitchFamily="16" charset="0"/>
        </a:defRPr>
      </a:lvl2pPr>
      <a:lvl3pPr algn="ctr" rtl="0" eaLnBrk="0" fontAlgn="base" hangingPunct="0">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pitchFamily="16" charset="0"/>
        </a:defRPr>
      </a:lvl3pPr>
      <a:lvl4pPr algn="ctr" rtl="0" eaLnBrk="0" fontAlgn="base" hangingPunct="0">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pitchFamily="16" charset="0"/>
        </a:defRPr>
      </a:lvl4pPr>
      <a:lvl5pPr algn="ctr" rtl="0" eaLnBrk="0" fontAlgn="base" hangingPunct="0">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pitchFamily="16" charset="0"/>
        </a:defRPr>
      </a:lvl5pPr>
      <a:lvl6pPr marL="457200" algn="ctr" rtl="0" fontAlgn="base">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American Typewriter" pitchFamily="16"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American Typewriter" pitchFamily="16"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American Typewriter" pitchFamily="16"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American Typewriter" pitchFamily="16"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American Typewriter" pitchFamily="16" charset="0"/>
        </a:defRPr>
      </a:lvl5pPr>
      <a:lvl6pPr marL="457200" algn="ctr" rtl="0" fontAlgn="base">
        <a:spcBef>
          <a:spcPct val="0"/>
        </a:spcBef>
        <a:spcAft>
          <a:spcPct val="0"/>
        </a:spcAft>
        <a:defRPr sz="3600">
          <a:solidFill>
            <a:schemeClr val="tx1"/>
          </a:solidFill>
          <a:latin typeface="+mn-lt"/>
          <a:ea typeface="+mn-ea"/>
          <a:cs typeface="+mn-cs"/>
          <a:sym typeface="American Typewriter" charset="0"/>
        </a:defRPr>
      </a:lvl6pPr>
      <a:lvl7pPr marL="914400" algn="ctr" rtl="0" fontAlgn="base">
        <a:spcBef>
          <a:spcPct val="0"/>
        </a:spcBef>
        <a:spcAft>
          <a:spcPct val="0"/>
        </a:spcAft>
        <a:defRPr sz="3600">
          <a:solidFill>
            <a:schemeClr val="tx1"/>
          </a:solidFill>
          <a:latin typeface="+mn-lt"/>
          <a:ea typeface="+mn-ea"/>
          <a:cs typeface="+mn-cs"/>
          <a:sym typeface="American Typewriter" charset="0"/>
        </a:defRPr>
      </a:lvl7pPr>
      <a:lvl8pPr marL="1371600" algn="ctr" rtl="0" fontAlgn="base">
        <a:spcBef>
          <a:spcPct val="0"/>
        </a:spcBef>
        <a:spcAft>
          <a:spcPct val="0"/>
        </a:spcAft>
        <a:defRPr sz="3600">
          <a:solidFill>
            <a:schemeClr val="tx1"/>
          </a:solidFill>
          <a:latin typeface="+mn-lt"/>
          <a:ea typeface="+mn-ea"/>
          <a:cs typeface="+mn-cs"/>
          <a:sym typeface="American Typewriter" charset="0"/>
        </a:defRPr>
      </a:lvl8pPr>
      <a:lvl9pPr marL="1828800" algn="ctr" rtl="0" fontAlgn="base">
        <a:spcBef>
          <a:spcPct val="0"/>
        </a:spcBef>
        <a:spcAft>
          <a:spcPct val="0"/>
        </a:spcAft>
        <a:defRPr sz="36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American Typewriter" pitchFamily="16" charset="0"/>
        </a:defRPr>
      </a:lvl1pPr>
      <a:lvl2pPr algn="ctr" rtl="0" eaLnBrk="0" fontAlgn="base" hangingPunct="0">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pitchFamily="16" charset="0"/>
        </a:defRPr>
      </a:lvl2pPr>
      <a:lvl3pPr algn="ctr" rtl="0" eaLnBrk="0" fontAlgn="base" hangingPunct="0">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pitchFamily="16" charset="0"/>
        </a:defRPr>
      </a:lvl3pPr>
      <a:lvl4pPr algn="ctr" rtl="0" eaLnBrk="0" fontAlgn="base" hangingPunct="0">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pitchFamily="16" charset="0"/>
        </a:defRPr>
      </a:lvl4pPr>
      <a:lvl5pPr algn="ctr" rtl="0" eaLnBrk="0" fontAlgn="base" hangingPunct="0">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pitchFamily="16" charset="0"/>
        </a:defRPr>
      </a:lvl5pPr>
      <a:lvl6pPr marL="457200" algn="ctr" rtl="0" fontAlgn="base">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ct val="0"/>
        </a:spcBef>
        <a:spcAft>
          <a:spcPct val="0"/>
        </a:spcAft>
        <a:defRPr sz="8400">
          <a:solidFill>
            <a:schemeClr val="tx1"/>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ct val="0"/>
        </a:spcBef>
        <a:spcAft>
          <a:spcPct val="0"/>
        </a:spcAft>
        <a:defRPr sz="3600">
          <a:solidFill>
            <a:schemeClr val="tx1"/>
          </a:solidFill>
          <a:latin typeface="+mn-lt"/>
          <a:ea typeface="+mn-ea"/>
          <a:cs typeface="+mn-cs"/>
          <a:sym typeface="American Typewriter" pitchFamily="16" charset="0"/>
        </a:defRPr>
      </a:lvl1pPr>
      <a:lvl2pPr marL="742950" indent="-285750" algn="l" rtl="0" eaLnBrk="0" fontAlgn="base" hangingPunct="0">
        <a:spcBef>
          <a:spcPct val="0"/>
        </a:spcBef>
        <a:spcAft>
          <a:spcPct val="0"/>
        </a:spcAft>
        <a:defRPr sz="3600">
          <a:solidFill>
            <a:schemeClr val="tx1"/>
          </a:solidFill>
          <a:latin typeface="+mn-lt"/>
          <a:ea typeface="+mn-ea"/>
          <a:cs typeface="+mn-cs"/>
          <a:sym typeface="American Typewriter" pitchFamily="16" charset="0"/>
        </a:defRPr>
      </a:lvl2pPr>
      <a:lvl3pPr marL="1143000" indent="-228600" algn="l" rtl="0" eaLnBrk="0" fontAlgn="base" hangingPunct="0">
        <a:spcBef>
          <a:spcPct val="0"/>
        </a:spcBef>
        <a:spcAft>
          <a:spcPct val="0"/>
        </a:spcAft>
        <a:defRPr sz="3600">
          <a:solidFill>
            <a:schemeClr val="tx1"/>
          </a:solidFill>
          <a:latin typeface="+mn-lt"/>
          <a:ea typeface="+mn-ea"/>
          <a:cs typeface="+mn-cs"/>
          <a:sym typeface="American Typewriter" pitchFamily="16" charset="0"/>
        </a:defRPr>
      </a:lvl3pPr>
      <a:lvl4pPr marL="1600200" indent="-228600" algn="l" rtl="0" eaLnBrk="0" fontAlgn="base" hangingPunct="0">
        <a:spcBef>
          <a:spcPct val="0"/>
        </a:spcBef>
        <a:spcAft>
          <a:spcPct val="0"/>
        </a:spcAft>
        <a:defRPr sz="3600">
          <a:solidFill>
            <a:schemeClr val="tx1"/>
          </a:solidFill>
          <a:latin typeface="+mn-lt"/>
          <a:ea typeface="+mn-ea"/>
          <a:cs typeface="+mn-cs"/>
          <a:sym typeface="American Typewriter" pitchFamily="16" charset="0"/>
        </a:defRPr>
      </a:lvl4pPr>
      <a:lvl5pPr marL="2057400" indent="-228600" algn="l" rtl="0" eaLnBrk="0" fontAlgn="base" hangingPunct="0">
        <a:spcBef>
          <a:spcPct val="0"/>
        </a:spcBef>
        <a:spcAft>
          <a:spcPct val="0"/>
        </a:spcAft>
        <a:defRPr sz="3600">
          <a:solidFill>
            <a:schemeClr val="tx1"/>
          </a:solidFill>
          <a:latin typeface="+mn-lt"/>
          <a:ea typeface="+mn-ea"/>
          <a:cs typeface="+mn-cs"/>
          <a:sym typeface="American Typewriter" pitchFamily="16" charset="0"/>
        </a:defRPr>
      </a:lvl5pPr>
      <a:lvl6pPr marL="457200" algn="l" rtl="0" fontAlgn="base">
        <a:spcBef>
          <a:spcPct val="0"/>
        </a:spcBef>
        <a:spcAft>
          <a:spcPct val="0"/>
        </a:spcAft>
        <a:defRPr sz="3600">
          <a:solidFill>
            <a:schemeClr val="tx1"/>
          </a:solidFill>
          <a:latin typeface="+mn-lt"/>
          <a:ea typeface="+mn-ea"/>
          <a:cs typeface="+mn-cs"/>
          <a:sym typeface="American Typewriter" charset="0"/>
        </a:defRPr>
      </a:lvl6pPr>
      <a:lvl7pPr marL="914400" algn="l" rtl="0" fontAlgn="base">
        <a:spcBef>
          <a:spcPct val="0"/>
        </a:spcBef>
        <a:spcAft>
          <a:spcPct val="0"/>
        </a:spcAft>
        <a:defRPr sz="3600">
          <a:solidFill>
            <a:schemeClr val="tx1"/>
          </a:solidFill>
          <a:latin typeface="+mn-lt"/>
          <a:ea typeface="+mn-ea"/>
          <a:cs typeface="+mn-cs"/>
          <a:sym typeface="American Typewriter" charset="0"/>
        </a:defRPr>
      </a:lvl7pPr>
      <a:lvl8pPr marL="1371600" algn="l" rtl="0" fontAlgn="base">
        <a:spcBef>
          <a:spcPct val="0"/>
        </a:spcBef>
        <a:spcAft>
          <a:spcPct val="0"/>
        </a:spcAft>
        <a:defRPr sz="3600">
          <a:solidFill>
            <a:schemeClr val="tx1"/>
          </a:solidFill>
          <a:latin typeface="+mn-lt"/>
          <a:ea typeface="+mn-ea"/>
          <a:cs typeface="+mn-cs"/>
          <a:sym typeface="American Typewriter" charset="0"/>
        </a:defRPr>
      </a:lvl8pPr>
      <a:lvl9pPr marL="1828800" algn="l" rtl="0" fontAlgn="base">
        <a:spcBef>
          <a:spcPct val="0"/>
        </a:spcBef>
        <a:spcAft>
          <a:spcPct val="0"/>
        </a:spcAft>
        <a:defRPr sz="3600">
          <a:solidFill>
            <a:schemeClr val="tx1"/>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108592" bIns="50800" numCol="1" anchor="ctr" anchorCtr="0" compatLnSpc="1">
            <a:prstTxWarp prst="textNoShape">
              <a:avLst/>
            </a:prstTxWarp>
          </a:bodyPr>
          <a:lstStyle/>
          <a:p>
            <a:pPr lvl="0"/>
            <a:r>
              <a:rPr lang="en-US">
                <a:sym typeface="Calibri" charset="0"/>
              </a:rPr>
              <a:t>Click to edit Master title style</a:t>
            </a:r>
          </a:p>
        </p:txBody>
      </p:sp>
      <p:sp>
        <p:nvSpPr>
          <p:cNvPr id="307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108592"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3075" name="Text Box 3"/>
          <p:cNvSpPr txBox="1">
            <a:spLocks noGrp="1" noChangeArrowheads="1"/>
          </p:cNvSpPr>
          <p:nvPr>
            <p:ph type="sldNum" sz="quarter" idx="4"/>
          </p:nvPr>
        </p:nvSpPr>
        <p:spPr bwMode="auto">
          <a:xfrm>
            <a:off x="10675938" y="9124950"/>
            <a:ext cx="320675"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600">
                <a:solidFill>
                  <a:srgbClr val="898989"/>
                </a:solidFill>
                <a:latin typeface="Calibri" pitchFamily="34" charset="0"/>
                <a:ea typeface="ＭＳ Ｐゴシック" pitchFamily="16" charset="-128"/>
                <a:sym typeface="Calibri" pitchFamily="34" charset="0"/>
              </a:defRPr>
            </a:lvl1pPr>
          </a:lstStyle>
          <a:p>
            <a:fld id="{AF19B833-F216-4644-A39B-193FB13F2FC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hf hdr="0" ftr="0" dt="0"/>
  <p:txStyles>
    <p:titleStyle>
      <a:lvl1pPr marL="6350" indent="-6350" algn="ctr" rtl="0" eaLnBrk="0" fontAlgn="base" hangingPunct="0">
        <a:spcBef>
          <a:spcPct val="0"/>
        </a:spcBef>
        <a:spcAft>
          <a:spcPct val="0"/>
        </a:spcAft>
        <a:defRPr sz="6200">
          <a:solidFill>
            <a:schemeClr val="tx1"/>
          </a:solidFill>
          <a:latin typeface="+mj-lt"/>
          <a:ea typeface="+mj-ea"/>
          <a:cs typeface="+mj-cs"/>
          <a:sym typeface="Calibri" pitchFamily="34" charset="0"/>
        </a:defRPr>
      </a:lvl1pPr>
      <a:lvl2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2pPr>
      <a:lvl3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3pPr>
      <a:lvl4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4pPr>
      <a:lvl5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5pPr>
      <a:lvl6pPr marL="4635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6pPr>
      <a:lvl7pPr marL="9207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7pPr>
      <a:lvl8pPr marL="13779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8pPr>
      <a:lvl9pPr marL="18351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9pPr>
    </p:titleStyle>
    <p:bodyStyle>
      <a:lvl1pPr marL="381000" indent="-341313" algn="l" rtl="0" eaLnBrk="0" fontAlgn="base" hangingPunct="0">
        <a:spcBef>
          <a:spcPts val="1100"/>
        </a:spcBef>
        <a:spcAft>
          <a:spcPct val="0"/>
        </a:spcAft>
        <a:buClr>
          <a:srgbClr val="000000"/>
        </a:buClr>
        <a:buSzPct val="100000"/>
        <a:buFont typeface="Arial" pitchFamily="34" charset="0"/>
        <a:buChar char="•"/>
        <a:defRPr sz="4400">
          <a:solidFill>
            <a:schemeClr val="tx1"/>
          </a:solidFill>
          <a:latin typeface="+mn-lt"/>
          <a:ea typeface="+mn-ea"/>
          <a:cs typeface="+mn-cs"/>
          <a:sym typeface="Calibri" pitchFamily="34" charset="0"/>
        </a:defRPr>
      </a:lvl1pPr>
      <a:lvl2pPr marL="730250" indent="-284163" algn="l" rtl="0" eaLnBrk="0" fontAlgn="base" hangingPunct="0">
        <a:spcBef>
          <a:spcPts val="1000"/>
        </a:spcBef>
        <a:spcAft>
          <a:spcPct val="0"/>
        </a:spcAft>
        <a:buClr>
          <a:srgbClr val="000000"/>
        </a:buClr>
        <a:buSzPct val="100000"/>
        <a:buFont typeface="Arial" pitchFamily="34" charset="0"/>
        <a:buChar char="–"/>
        <a:defRPr sz="3800">
          <a:solidFill>
            <a:schemeClr val="tx1"/>
          </a:solidFill>
          <a:latin typeface="+mn-lt"/>
          <a:ea typeface="+mn-ea"/>
          <a:cs typeface="+mn-cs"/>
          <a:sym typeface="Calibri" pitchFamily="34" charset="0"/>
        </a:defRPr>
      </a:lvl2pPr>
      <a:lvl3pPr marL="1130300" indent="-227013" algn="l" rtl="0" eaLnBrk="0" fontAlgn="base" hangingPunct="0">
        <a:spcBef>
          <a:spcPts val="800"/>
        </a:spcBef>
        <a:spcAft>
          <a:spcPct val="0"/>
        </a:spcAft>
        <a:buClr>
          <a:srgbClr val="000000"/>
        </a:buClr>
        <a:buSzPct val="100000"/>
        <a:buFont typeface="Arial" pitchFamily="34" charset="0"/>
        <a:buChar char="•"/>
        <a:defRPr sz="3400">
          <a:solidFill>
            <a:schemeClr val="tx1"/>
          </a:solidFill>
          <a:latin typeface="+mn-lt"/>
          <a:ea typeface="+mn-ea"/>
          <a:cs typeface="+mn-cs"/>
          <a:sym typeface="Calibri" pitchFamily="34" charset="0"/>
        </a:defRPr>
      </a:lvl3pPr>
      <a:lvl4pPr marL="1587500" indent="-227013" algn="l" rtl="0" eaLnBrk="0" fontAlgn="base" hangingPunct="0">
        <a:spcBef>
          <a:spcPts val="700"/>
        </a:spcBef>
        <a:spcAft>
          <a:spcPct val="0"/>
        </a:spcAft>
        <a:buClr>
          <a:srgbClr val="000000"/>
        </a:buClr>
        <a:buSzPct val="100000"/>
        <a:buFont typeface="Arial" pitchFamily="34" charset="0"/>
        <a:buChar char="–"/>
        <a:defRPr sz="2800">
          <a:solidFill>
            <a:schemeClr val="tx1"/>
          </a:solidFill>
          <a:latin typeface="+mn-lt"/>
          <a:ea typeface="+mn-ea"/>
          <a:cs typeface="+mn-cs"/>
          <a:sym typeface="Calibri" pitchFamily="34" charset="0"/>
        </a:defRPr>
      </a:lvl4pPr>
      <a:lvl5pPr marL="2044700" indent="-227013" algn="l" rtl="0" eaLnBrk="0" fontAlgn="base" hangingPunct="0">
        <a:spcBef>
          <a:spcPts val="700"/>
        </a:spcBef>
        <a:spcAft>
          <a:spcPct val="0"/>
        </a:spcAft>
        <a:buClr>
          <a:srgbClr val="000000"/>
        </a:buClr>
        <a:buSzPct val="100000"/>
        <a:buFont typeface="Arial" pitchFamily="34" charset="0"/>
        <a:buChar char="»"/>
        <a:defRPr sz="2800">
          <a:solidFill>
            <a:schemeClr val="tx1"/>
          </a:solidFill>
          <a:latin typeface="+mn-lt"/>
          <a:ea typeface="+mn-ea"/>
          <a:cs typeface="+mn-cs"/>
          <a:sym typeface="Calibri" pitchFamily="34" charset="0"/>
        </a:defRPr>
      </a:lvl5pPr>
      <a:lvl6pPr marL="25019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6pPr>
      <a:lvl7pPr marL="29591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7pPr>
      <a:lvl8pPr marL="34163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8pPr>
      <a:lvl9pPr marL="38735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108592" bIns="50800" numCol="1" anchor="ctr" anchorCtr="0" compatLnSpc="1">
            <a:prstTxWarp prst="textNoShape">
              <a:avLst/>
            </a:prstTxWarp>
          </a:bodyPr>
          <a:lstStyle/>
          <a:p>
            <a:pPr lvl="0"/>
            <a:r>
              <a:rPr lang="en-US">
                <a:sym typeface="Calibri" charset="0"/>
              </a:rPr>
              <a:t>Click to edit Master title style</a:t>
            </a:r>
          </a:p>
        </p:txBody>
      </p:sp>
      <p:sp>
        <p:nvSpPr>
          <p:cNvPr id="4098"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108592"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099" name="Text Box 3"/>
          <p:cNvSpPr txBox="1">
            <a:spLocks noGrp="1" noChangeArrowheads="1"/>
          </p:cNvSpPr>
          <p:nvPr>
            <p:ph type="sldNum" sz="quarter" idx="4"/>
          </p:nvPr>
        </p:nvSpPr>
        <p:spPr bwMode="auto">
          <a:xfrm>
            <a:off x="10675938" y="9124950"/>
            <a:ext cx="320675"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600">
                <a:solidFill>
                  <a:srgbClr val="898989"/>
                </a:solidFill>
                <a:latin typeface="Calibri" pitchFamily="34" charset="0"/>
                <a:ea typeface="ＭＳ Ｐゴシック" pitchFamily="16" charset="-128"/>
                <a:sym typeface="Calibri" pitchFamily="34" charset="0"/>
              </a:defRPr>
            </a:lvl1pPr>
          </a:lstStyle>
          <a:p>
            <a:fld id="{0A59BAF1-2010-4865-82E1-3418C37AD9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hdr="0" ftr="0" dt="0"/>
  <p:txStyles>
    <p:titleStyle>
      <a:lvl1pPr marL="6350" indent="-6350" algn="ctr" rtl="0" eaLnBrk="0" fontAlgn="base" hangingPunct="0">
        <a:spcBef>
          <a:spcPct val="0"/>
        </a:spcBef>
        <a:spcAft>
          <a:spcPct val="0"/>
        </a:spcAft>
        <a:defRPr sz="6200">
          <a:solidFill>
            <a:schemeClr val="tx1"/>
          </a:solidFill>
          <a:latin typeface="+mj-lt"/>
          <a:ea typeface="+mj-ea"/>
          <a:cs typeface="+mj-cs"/>
          <a:sym typeface="Calibri" pitchFamily="34" charset="0"/>
        </a:defRPr>
      </a:lvl1pPr>
      <a:lvl2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2pPr>
      <a:lvl3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3pPr>
      <a:lvl4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4pPr>
      <a:lvl5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5pPr>
      <a:lvl6pPr marL="4635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6pPr>
      <a:lvl7pPr marL="9207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7pPr>
      <a:lvl8pPr marL="13779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8pPr>
      <a:lvl9pPr marL="18351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9pPr>
    </p:titleStyle>
    <p:bodyStyle>
      <a:lvl1pPr marL="381000" indent="-341313" algn="l" rtl="0" eaLnBrk="0" fontAlgn="base" hangingPunct="0">
        <a:spcBef>
          <a:spcPts val="1100"/>
        </a:spcBef>
        <a:spcAft>
          <a:spcPct val="0"/>
        </a:spcAft>
        <a:buClr>
          <a:srgbClr val="000000"/>
        </a:buClr>
        <a:buSzPct val="100000"/>
        <a:buFont typeface="Arial" pitchFamily="34" charset="0"/>
        <a:buChar char="•"/>
        <a:defRPr sz="4400">
          <a:solidFill>
            <a:schemeClr val="tx1"/>
          </a:solidFill>
          <a:latin typeface="+mn-lt"/>
          <a:ea typeface="+mn-ea"/>
          <a:cs typeface="+mn-cs"/>
          <a:sym typeface="Calibri" pitchFamily="34" charset="0"/>
        </a:defRPr>
      </a:lvl1pPr>
      <a:lvl2pPr marL="730250" indent="-284163" algn="l" rtl="0" eaLnBrk="0" fontAlgn="base" hangingPunct="0">
        <a:spcBef>
          <a:spcPts val="1000"/>
        </a:spcBef>
        <a:spcAft>
          <a:spcPct val="0"/>
        </a:spcAft>
        <a:buClr>
          <a:srgbClr val="000000"/>
        </a:buClr>
        <a:buSzPct val="100000"/>
        <a:buFont typeface="Arial" pitchFamily="34" charset="0"/>
        <a:buChar char="–"/>
        <a:defRPr sz="3800">
          <a:solidFill>
            <a:schemeClr val="tx1"/>
          </a:solidFill>
          <a:latin typeface="+mn-lt"/>
          <a:ea typeface="+mn-ea"/>
          <a:cs typeface="+mn-cs"/>
          <a:sym typeface="Calibri" pitchFamily="34" charset="0"/>
        </a:defRPr>
      </a:lvl2pPr>
      <a:lvl3pPr marL="1130300" indent="-227013" algn="l" rtl="0" eaLnBrk="0" fontAlgn="base" hangingPunct="0">
        <a:spcBef>
          <a:spcPts val="800"/>
        </a:spcBef>
        <a:spcAft>
          <a:spcPct val="0"/>
        </a:spcAft>
        <a:buClr>
          <a:srgbClr val="000000"/>
        </a:buClr>
        <a:buSzPct val="100000"/>
        <a:buFont typeface="Arial" pitchFamily="34" charset="0"/>
        <a:buChar char="•"/>
        <a:defRPr sz="3400">
          <a:solidFill>
            <a:schemeClr val="tx1"/>
          </a:solidFill>
          <a:latin typeface="+mn-lt"/>
          <a:ea typeface="+mn-ea"/>
          <a:cs typeface="+mn-cs"/>
          <a:sym typeface="Calibri" pitchFamily="34" charset="0"/>
        </a:defRPr>
      </a:lvl3pPr>
      <a:lvl4pPr marL="1587500" indent="-227013" algn="l" rtl="0" eaLnBrk="0" fontAlgn="base" hangingPunct="0">
        <a:spcBef>
          <a:spcPts val="700"/>
        </a:spcBef>
        <a:spcAft>
          <a:spcPct val="0"/>
        </a:spcAft>
        <a:buClr>
          <a:srgbClr val="000000"/>
        </a:buClr>
        <a:buSzPct val="100000"/>
        <a:buFont typeface="Arial" pitchFamily="34" charset="0"/>
        <a:buChar char="–"/>
        <a:defRPr sz="2800">
          <a:solidFill>
            <a:schemeClr val="tx1"/>
          </a:solidFill>
          <a:latin typeface="+mn-lt"/>
          <a:ea typeface="+mn-ea"/>
          <a:cs typeface="+mn-cs"/>
          <a:sym typeface="Calibri" pitchFamily="34" charset="0"/>
        </a:defRPr>
      </a:lvl4pPr>
      <a:lvl5pPr marL="2044700" indent="-227013" algn="l" rtl="0" eaLnBrk="0" fontAlgn="base" hangingPunct="0">
        <a:spcBef>
          <a:spcPts val="700"/>
        </a:spcBef>
        <a:spcAft>
          <a:spcPct val="0"/>
        </a:spcAft>
        <a:buClr>
          <a:srgbClr val="000000"/>
        </a:buClr>
        <a:buSzPct val="100000"/>
        <a:buFont typeface="Arial" pitchFamily="34" charset="0"/>
        <a:buChar char="»"/>
        <a:defRPr sz="2800">
          <a:solidFill>
            <a:schemeClr val="tx1"/>
          </a:solidFill>
          <a:latin typeface="+mn-lt"/>
          <a:ea typeface="+mn-ea"/>
          <a:cs typeface="+mn-cs"/>
          <a:sym typeface="Calibri" pitchFamily="34" charset="0"/>
        </a:defRPr>
      </a:lvl5pPr>
      <a:lvl6pPr marL="25019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6pPr>
      <a:lvl7pPr marL="29591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7pPr>
      <a:lvl8pPr marL="34163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8pPr>
      <a:lvl9pPr marL="38735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0"/>
            <a:ext cx="10464800" cy="4938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Helvetica" charset="0"/>
              </a:rPr>
              <a:t>Click to edit Master title style</a:t>
            </a:r>
          </a:p>
        </p:txBody>
      </p:sp>
      <p:sp>
        <p:nvSpPr>
          <p:cNvPr id="5122" name="Rectangle 2"/>
          <p:cNvSpPr>
            <a:spLocks noGrp="1" noChangeArrowheads="1"/>
          </p:cNvSpPr>
          <p:nvPr>
            <p:ph type="body" idx="1"/>
          </p:nvPr>
        </p:nvSpPr>
        <p:spPr bwMode="auto">
          <a:xfrm>
            <a:off x="1270000" y="5027613"/>
            <a:ext cx="10464800" cy="4725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ctr" rtl="0" eaLnBrk="0" fontAlgn="base" hangingPunct="0">
        <a:spcBef>
          <a:spcPct val="0"/>
        </a:spcBef>
        <a:spcAft>
          <a:spcPct val="0"/>
        </a:spcAft>
        <a:defRPr sz="7200" b="1">
          <a:solidFill>
            <a:schemeClr val="tx1"/>
          </a:solidFill>
          <a:latin typeface="+mj-lt"/>
          <a:ea typeface="+mj-ea"/>
          <a:cs typeface="+mj-cs"/>
          <a:sym typeface="Helvetica" pitchFamily="16" charset="0"/>
        </a:defRPr>
      </a:lvl1pPr>
      <a:lvl2pPr algn="ctr" rtl="0" eaLnBrk="0" fontAlgn="base" hangingPunct="0">
        <a:spcBef>
          <a:spcPct val="0"/>
        </a:spcBef>
        <a:spcAft>
          <a:spcPct val="0"/>
        </a:spcAft>
        <a:defRPr sz="7200" b="1">
          <a:solidFill>
            <a:schemeClr val="tx1"/>
          </a:solidFill>
          <a:latin typeface="Helvetica" charset="0"/>
          <a:ea typeface="ヒラギノ角ゴ ProN W6" charset="0"/>
          <a:cs typeface="ヒラギノ角ゴ ProN W6" charset="0"/>
          <a:sym typeface="Helvetica" pitchFamily="16" charset="0"/>
        </a:defRPr>
      </a:lvl2pPr>
      <a:lvl3pPr algn="ctr" rtl="0" eaLnBrk="0" fontAlgn="base" hangingPunct="0">
        <a:spcBef>
          <a:spcPct val="0"/>
        </a:spcBef>
        <a:spcAft>
          <a:spcPct val="0"/>
        </a:spcAft>
        <a:defRPr sz="7200" b="1">
          <a:solidFill>
            <a:schemeClr val="tx1"/>
          </a:solidFill>
          <a:latin typeface="Helvetica" charset="0"/>
          <a:ea typeface="ヒラギノ角ゴ ProN W6" charset="0"/>
          <a:cs typeface="ヒラギノ角ゴ ProN W6" charset="0"/>
          <a:sym typeface="Helvetica" pitchFamily="16" charset="0"/>
        </a:defRPr>
      </a:lvl3pPr>
      <a:lvl4pPr algn="ctr" rtl="0" eaLnBrk="0" fontAlgn="base" hangingPunct="0">
        <a:spcBef>
          <a:spcPct val="0"/>
        </a:spcBef>
        <a:spcAft>
          <a:spcPct val="0"/>
        </a:spcAft>
        <a:defRPr sz="7200" b="1">
          <a:solidFill>
            <a:schemeClr val="tx1"/>
          </a:solidFill>
          <a:latin typeface="Helvetica" charset="0"/>
          <a:ea typeface="ヒラギノ角ゴ ProN W6" charset="0"/>
          <a:cs typeface="ヒラギノ角ゴ ProN W6" charset="0"/>
          <a:sym typeface="Helvetica" pitchFamily="16" charset="0"/>
        </a:defRPr>
      </a:lvl4pPr>
      <a:lvl5pPr algn="ctr" rtl="0" eaLnBrk="0" fontAlgn="base" hangingPunct="0">
        <a:spcBef>
          <a:spcPct val="0"/>
        </a:spcBef>
        <a:spcAft>
          <a:spcPct val="0"/>
        </a:spcAft>
        <a:defRPr sz="7200" b="1">
          <a:solidFill>
            <a:schemeClr val="tx1"/>
          </a:solidFill>
          <a:latin typeface="Helvetica" charset="0"/>
          <a:ea typeface="ヒラギノ角ゴ ProN W6" charset="0"/>
          <a:cs typeface="ヒラギノ角ゴ ProN W6" charset="0"/>
          <a:sym typeface="Helvetica" pitchFamily="16" charset="0"/>
        </a:defRPr>
      </a:lvl5pPr>
      <a:lvl6pPr marL="457200" algn="ctr" rtl="0" fontAlgn="base">
        <a:spcBef>
          <a:spcPct val="0"/>
        </a:spcBef>
        <a:spcAft>
          <a:spcPct val="0"/>
        </a:spcAft>
        <a:defRPr sz="7200" b="1">
          <a:solidFill>
            <a:schemeClr val="tx1"/>
          </a:solidFill>
          <a:latin typeface="Helvetica" charset="0"/>
          <a:ea typeface="ヒラギノ角ゴ ProN W6" charset="0"/>
          <a:cs typeface="ヒラギノ角ゴ ProN W6" charset="0"/>
          <a:sym typeface="Helvetica" charset="0"/>
        </a:defRPr>
      </a:lvl6pPr>
      <a:lvl7pPr marL="914400" algn="ctr" rtl="0" fontAlgn="base">
        <a:spcBef>
          <a:spcPct val="0"/>
        </a:spcBef>
        <a:spcAft>
          <a:spcPct val="0"/>
        </a:spcAft>
        <a:defRPr sz="7200" b="1">
          <a:solidFill>
            <a:schemeClr val="tx1"/>
          </a:solidFill>
          <a:latin typeface="Helvetica" charset="0"/>
          <a:ea typeface="ヒラギノ角ゴ ProN W6" charset="0"/>
          <a:cs typeface="ヒラギノ角ゴ ProN W6" charset="0"/>
          <a:sym typeface="Helvetica" charset="0"/>
        </a:defRPr>
      </a:lvl7pPr>
      <a:lvl8pPr marL="1371600" algn="ctr" rtl="0" fontAlgn="base">
        <a:spcBef>
          <a:spcPct val="0"/>
        </a:spcBef>
        <a:spcAft>
          <a:spcPct val="0"/>
        </a:spcAft>
        <a:defRPr sz="7200" b="1">
          <a:solidFill>
            <a:schemeClr val="tx1"/>
          </a:solidFill>
          <a:latin typeface="Helvetica" charset="0"/>
          <a:ea typeface="ヒラギノ角ゴ ProN W6" charset="0"/>
          <a:cs typeface="ヒラギノ角ゴ ProN W6" charset="0"/>
          <a:sym typeface="Helvetica" charset="0"/>
        </a:defRPr>
      </a:lvl8pPr>
      <a:lvl9pPr marL="1828800" algn="ctr" rtl="0" fontAlgn="base">
        <a:spcBef>
          <a:spcPct val="0"/>
        </a:spcBef>
        <a:spcAft>
          <a:spcPct val="0"/>
        </a:spcAft>
        <a:defRPr sz="7200" b="1">
          <a:solidFill>
            <a:schemeClr val="tx1"/>
          </a:solidFill>
          <a:latin typeface="Helvetica" charset="0"/>
          <a:ea typeface="ヒラギノ角ゴ ProN W6" charset="0"/>
          <a:cs typeface="ヒラギノ角ゴ ProN W6" charset="0"/>
          <a:sym typeface="Helvetica"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Helvetica" pitchFamily="16" charset="0"/>
        </a:defRPr>
      </a:lvl1pPr>
      <a:lvl2pPr marL="608013" indent="-150813" algn="ctr" rtl="0" eaLnBrk="0" fontAlgn="base" hangingPunct="0">
        <a:spcBef>
          <a:spcPct val="0"/>
        </a:spcBef>
        <a:spcAft>
          <a:spcPct val="0"/>
        </a:spcAft>
        <a:defRPr sz="3400">
          <a:solidFill>
            <a:schemeClr val="tx1"/>
          </a:solidFill>
          <a:latin typeface="+mn-lt"/>
          <a:ea typeface="+mn-ea"/>
          <a:cs typeface="+mn-cs"/>
          <a:sym typeface="Helvetica" pitchFamily="16" charset="0"/>
        </a:defRPr>
      </a:lvl2pPr>
      <a:lvl3pPr marL="1258888" indent="-344488" algn="ctr" rtl="0" eaLnBrk="0" fontAlgn="base" hangingPunct="0">
        <a:spcBef>
          <a:spcPct val="0"/>
        </a:spcBef>
        <a:spcAft>
          <a:spcPct val="0"/>
        </a:spcAft>
        <a:defRPr sz="3400">
          <a:solidFill>
            <a:schemeClr val="tx1"/>
          </a:solidFill>
          <a:latin typeface="Gill Sans" charset="0"/>
          <a:ea typeface="+mn-ea"/>
          <a:cs typeface="+mn-cs"/>
          <a:sym typeface="Gill Sans" pitchFamily="16" charset="0"/>
        </a:defRPr>
      </a:lvl3pPr>
      <a:lvl4pPr marL="1908175" indent="-536575" algn="ctr" rtl="0" eaLnBrk="0" fontAlgn="base" hangingPunct="0">
        <a:spcBef>
          <a:spcPct val="0"/>
        </a:spcBef>
        <a:spcAft>
          <a:spcPct val="0"/>
        </a:spcAft>
        <a:defRPr sz="3400">
          <a:solidFill>
            <a:schemeClr val="tx1"/>
          </a:solidFill>
          <a:latin typeface="Gill Sans" charset="0"/>
          <a:ea typeface="+mn-ea"/>
          <a:cs typeface="+mn-cs"/>
          <a:sym typeface="Gill Sans" pitchFamily="16" charset="0"/>
        </a:defRPr>
      </a:lvl4pPr>
      <a:lvl5pPr marL="2559050" indent="-730250" algn="ctr" rtl="0" eaLnBrk="0" fontAlgn="base" hangingPunct="0">
        <a:spcBef>
          <a:spcPct val="0"/>
        </a:spcBef>
        <a:spcAft>
          <a:spcPct val="0"/>
        </a:spcAft>
        <a:defRPr sz="3400">
          <a:solidFill>
            <a:schemeClr val="tx1"/>
          </a:solidFill>
          <a:latin typeface="Gill Sans" charset="0"/>
          <a:ea typeface="+mn-ea"/>
          <a:cs typeface="+mn-cs"/>
          <a:sym typeface="Gill Sans" pitchFamily="16" charset="0"/>
        </a:defRPr>
      </a:lvl5pPr>
      <a:lvl6pPr marL="3016250" algn="ctr" rtl="0" fontAlgn="base">
        <a:spcBef>
          <a:spcPct val="0"/>
        </a:spcBef>
        <a:spcAft>
          <a:spcPct val="0"/>
        </a:spcAft>
        <a:defRPr sz="3400">
          <a:solidFill>
            <a:schemeClr val="tx1"/>
          </a:solidFill>
          <a:latin typeface="Gill Sans" charset="0"/>
          <a:ea typeface="+mn-ea"/>
          <a:cs typeface="+mn-cs"/>
          <a:sym typeface="Gill Sans" charset="0"/>
        </a:defRPr>
      </a:lvl6pPr>
      <a:lvl7pPr marL="3473450" algn="ctr" rtl="0" fontAlgn="base">
        <a:spcBef>
          <a:spcPct val="0"/>
        </a:spcBef>
        <a:spcAft>
          <a:spcPct val="0"/>
        </a:spcAft>
        <a:defRPr sz="3400">
          <a:solidFill>
            <a:schemeClr val="tx1"/>
          </a:solidFill>
          <a:latin typeface="Gill Sans" charset="0"/>
          <a:ea typeface="+mn-ea"/>
          <a:cs typeface="+mn-cs"/>
          <a:sym typeface="Gill Sans" charset="0"/>
        </a:defRPr>
      </a:lvl7pPr>
      <a:lvl8pPr marL="3930650" algn="ctr" rtl="0" fontAlgn="base">
        <a:spcBef>
          <a:spcPct val="0"/>
        </a:spcBef>
        <a:spcAft>
          <a:spcPct val="0"/>
        </a:spcAft>
        <a:defRPr sz="3400">
          <a:solidFill>
            <a:schemeClr val="tx1"/>
          </a:solidFill>
          <a:latin typeface="Gill Sans" charset="0"/>
          <a:ea typeface="+mn-ea"/>
          <a:cs typeface="+mn-cs"/>
          <a:sym typeface="Gill Sans" charset="0"/>
        </a:defRPr>
      </a:lvl8pPr>
      <a:lvl9pPr marL="4387850" algn="ctr" rtl="0" fontAlgn="base">
        <a:spcBef>
          <a:spcPct val="0"/>
        </a:spcBef>
        <a:spcAft>
          <a:spcPct val="0"/>
        </a:spcAft>
        <a:defRPr sz="3400">
          <a:solidFill>
            <a:schemeClr val="tx1"/>
          </a:solidFill>
          <a:latin typeface="Gill Sans" charset="0"/>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108592" bIns="50800" numCol="1" anchor="ctr" anchorCtr="0" compatLnSpc="1">
            <a:prstTxWarp prst="textNoShape">
              <a:avLst/>
            </a:prstTxWarp>
          </a:bodyPr>
          <a:lstStyle/>
          <a:p>
            <a:pPr lvl="0"/>
            <a:r>
              <a:rPr lang="en-US">
                <a:sym typeface="Calibri" charset="0"/>
              </a:rPr>
              <a:t>Click to edit Master title style</a:t>
            </a:r>
          </a:p>
        </p:txBody>
      </p:sp>
      <p:sp>
        <p:nvSpPr>
          <p:cNvPr id="6146"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108592"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6147" name="Text Box 3"/>
          <p:cNvSpPr txBox="1">
            <a:spLocks noGrp="1" noChangeArrowheads="1"/>
          </p:cNvSpPr>
          <p:nvPr>
            <p:ph type="sldNum" sz="quarter" idx="4"/>
          </p:nvPr>
        </p:nvSpPr>
        <p:spPr bwMode="auto">
          <a:xfrm>
            <a:off x="10675938" y="9124950"/>
            <a:ext cx="320675"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600">
                <a:solidFill>
                  <a:srgbClr val="898989"/>
                </a:solidFill>
                <a:latin typeface="Calibri" pitchFamily="34" charset="0"/>
                <a:ea typeface="ＭＳ Ｐゴシック" pitchFamily="16" charset="-128"/>
                <a:sym typeface="Calibri" pitchFamily="34" charset="0"/>
              </a:defRPr>
            </a:lvl1pPr>
          </a:lstStyle>
          <a:p>
            <a:fld id="{17C6EA6C-5A80-4747-8879-3B0ED5FEF5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hf hdr="0" ftr="0" dt="0"/>
  <p:txStyles>
    <p:titleStyle>
      <a:lvl1pPr marL="6350" indent="-6350" algn="ctr" rtl="0" eaLnBrk="0" fontAlgn="base" hangingPunct="0">
        <a:spcBef>
          <a:spcPct val="0"/>
        </a:spcBef>
        <a:spcAft>
          <a:spcPct val="0"/>
        </a:spcAft>
        <a:defRPr sz="6200">
          <a:solidFill>
            <a:schemeClr val="tx1"/>
          </a:solidFill>
          <a:latin typeface="+mj-lt"/>
          <a:ea typeface="+mj-ea"/>
          <a:cs typeface="+mj-cs"/>
          <a:sym typeface="Calibri" pitchFamily="34" charset="0"/>
        </a:defRPr>
      </a:lvl1pPr>
      <a:lvl2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2pPr>
      <a:lvl3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3pPr>
      <a:lvl4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4pPr>
      <a:lvl5pPr marL="6350" indent="-6350" algn="ctr" rtl="0" eaLnBrk="0" fontAlgn="base" hangingPunct="0">
        <a:spcBef>
          <a:spcPct val="0"/>
        </a:spcBef>
        <a:spcAft>
          <a:spcPct val="0"/>
        </a:spcAft>
        <a:defRPr sz="6200">
          <a:solidFill>
            <a:schemeClr val="tx1"/>
          </a:solidFill>
          <a:latin typeface="Calibri" charset="0"/>
          <a:ea typeface="ヒラギノ角ゴ ProN W3" charset="0"/>
          <a:cs typeface="ヒラギノ角ゴ ProN W3" charset="0"/>
          <a:sym typeface="Calibri" pitchFamily="34" charset="0"/>
        </a:defRPr>
      </a:lvl5pPr>
      <a:lvl6pPr marL="4635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6pPr>
      <a:lvl7pPr marL="9207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7pPr>
      <a:lvl8pPr marL="13779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8pPr>
      <a:lvl9pPr marL="1835150" algn="ctr" rtl="0" fontAlgn="base">
        <a:spcBef>
          <a:spcPct val="0"/>
        </a:spcBef>
        <a:spcAft>
          <a:spcPct val="0"/>
        </a:spcAft>
        <a:defRPr sz="6200">
          <a:solidFill>
            <a:schemeClr val="tx1"/>
          </a:solidFill>
          <a:latin typeface="Calibri" charset="0"/>
          <a:ea typeface="ヒラギノ角ゴ ProN W3" charset="0"/>
          <a:cs typeface="ヒラギノ角ゴ ProN W3" charset="0"/>
          <a:sym typeface="Calibri" charset="0"/>
        </a:defRPr>
      </a:lvl9pPr>
    </p:titleStyle>
    <p:bodyStyle>
      <a:lvl1pPr marL="381000" indent="-341313" algn="l" rtl="0" eaLnBrk="0" fontAlgn="base" hangingPunct="0">
        <a:spcBef>
          <a:spcPts val="1100"/>
        </a:spcBef>
        <a:spcAft>
          <a:spcPct val="0"/>
        </a:spcAft>
        <a:buClr>
          <a:srgbClr val="000000"/>
        </a:buClr>
        <a:buSzPct val="100000"/>
        <a:buFont typeface="Arial" pitchFamily="34" charset="0"/>
        <a:buChar char="•"/>
        <a:defRPr sz="4400">
          <a:solidFill>
            <a:schemeClr val="tx1"/>
          </a:solidFill>
          <a:latin typeface="+mn-lt"/>
          <a:ea typeface="+mn-ea"/>
          <a:cs typeface="+mn-cs"/>
          <a:sym typeface="Calibri" pitchFamily="34" charset="0"/>
        </a:defRPr>
      </a:lvl1pPr>
      <a:lvl2pPr marL="730250" indent="-284163" algn="l" rtl="0" eaLnBrk="0" fontAlgn="base" hangingPunct="0">
        <a:spcBef>
          <a:spcPts val="1000"/>
        </a:spcBef>
        <a:spcAft>
          <a:spcPct val="0"/>
        </a:spcAft>
        <a:buClr>
          <a:srgbClr val="000000"/>
        </a:buClr>
        <a:buSzPct val="100000"/>
        <a:buFont typeface="Arial" pitchFamily="34" charset="0"/>
        <a:buChar char="–"/>
        <a:defRPr sz="3800">
          <a:solidFill>
            <a:schemeClr val="tx1"/>
          </a:solidFill>
          <a:latin typeface="+mn-lt"/>
          <a:ea typeface="+mn-ea"/>
          <a:cs typeface="+mn-cs"/>
          <a:sym typeface="Calibri" pitchFamily="34" charset="0"/>
        </a:defRPr>
      </a:lvl2pPr>
      <a:lvl3pPr marL="1130300" indent="-227013" algn="l" rtl="0" eaLnBrk="0" fontAlgn="base" hangingPunct="0">
        <a:spcBef>
          <a:spcPts val="800"/>
        </a:spcBef>
        <a:spcAft>
          <a:spcPct val="0"/>
        </a:spcAft>
        <a:buClr>
          <a:srgbClr val="000000"/>
        </a:buClr>
        <a:buSzPct val="100000"/>
        <a:buFont typeface="Arial" pitchFamily="34" charset="0"/>
        <a:buChar char="•"/>
        <a:defRPr sz="3400">
          <a:solidFill>
            <a:schemeClr val="tx1"/>
          </a:solidFill>
          <a:latin typeface="+mn-lt"/>
          <a:ea typeface="+mn-ea"/>
          <a:cs typeface="+mn-cs"/>
          <a:sym typeface="Calibri" pitchFamily="34" charset="0"/>
        </a:defRPr>
      </a:lvl3pPr>
      <a:lvl4pPr marL="1587500" indent="-227013" algn="l" rtl="0" eaLnBrk="0" fontAlgn="base" hangingPunct="0">
        <a:spcBef>
          <a:spcPts val="700"/>
        </a:spcBef>
        <a:spcAft>
          <a:spcPct val="0"/>
        </a:spcAft>
        <a:buClr>
          <a:srgbClr val="000000"/>
        </a:buClr>
        <a:buSzPct val="100000"/>
        <a:buFont typeface="Arial" pitchFamily="34" charset="0"/>
        <a:buChar char="–"/>
        <a:defRPr sz="2800">
          <a:solidFill>
            <a:schemeClr val="tx1"/>
          </a:solidFill>
          <a:latin typeface="+mn-lt"/>
          <a:ea typeface="+mn-ea"/>
          <a:cs typeface="+mn-cs"/>
          <a:sym typeface="Calibri" pitchFamily="34" charset="0"/>
        </a:defRPr>
      </a:lvl4pPr>
      <a:lvl5pPr marL="2044700" indent="-227013" algn="l" rtl="0" eaLnBrk="0" fontAlgn="base" hangingPunct="0">
        <a:spcBef>
          <a:spcPts val="700"/>
        </a:spcBef>
        <a:spcAft>
          <a:spcPct val="0"/>
        </a:spcAft>
        <a:buClr>
          <a:srgbClr val="000000"/>
        </a:buClr>
        <a:buSzPct val="100000"/>
        <a:buFont typeface="Arial" pitchFamily="34" charset="0"/>
        <a:buChar char="»"/>
        <a:defRPr sz="2800">
          <a:solidFill>
            <a:schemeClr val="tx1"/>
          </a:solidFill>
          <a:latin typeface="+mn-lt"/>
          <a:ea typeface="+mn-ea"/>
          <a:cs typeface="+mn-cs"/>
          <a:sym typeface="Calibri" pitchFamily="34" charset="0"/>
        </a:defRPr>
      </a:lvl5pPr>
      <a:lvl6pPr marL="25019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6pPr>
      <a:lvl7pPr marL="29591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7pPr>
      <a:lvl8pPr marL="34163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8pPr>
      <a:lvl9pPr marL="3873500" indent="-227013"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pubs.usgs.gov/gip/dynamic/slab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gsi.go.jp/cais/topic110315.2-index-e.html" TargetMode="External"/><Relationship Id="rId7" Type="http://schemas.openxmlformats.org/officeDocument/2006/relationships/hyperlink" Target="http://www.iris.edu/news/events/japan2011/"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hyperlink" Target="http://www.geol.tsukuba.ac.jp/~yagi-y/EQ/Tohoku/" TargetMode="External"/><Relationship Id="rId5" Type="http://schemas.openxmlformats.org/officeDocument/2006/relationships/hyperlink" Target="http://tectonics.caltech.edu/slip_history/" TargetMode="External"/><Relationship Id="rId4" Type="http://schemas.openxmlformats.org/officeDocument/2006/relationships/hyperlink" Target="http://eqseis.geosc.psu.edu/~cammon/Japan2011EQ/"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ph type="title"/>
          </p:nvPr>
        </p:nvSpPr>
        <p:spPr bwMode="auto">
          <a:xfrm>
            <a:off x="1270000" y="2908300"/>
            <a:ext cx="10464800" cy="1625600"/>
          </a:xfrm>
          <a:noFill/>
          <a:ln>
            <a:miter lim="800000"/>
            <a:headEnd/>
            <a:tailEnd/>
          </a:ln>
        </p:spPr>
        <p:txBody>
          <a:bodyPr wrap="square" lIns="91440" tIns="45720" rIns="91440" bIns="45720" numCol="1" anchor="t" anchorCtr="0" compatLnSpc="1">
            <a:prstTxWarp prst="textNoShape">
              <a:avLst/>
            </a:prstTxWarp>
          </a:bodyPr>
          <a:lstStyle/>
          <a:p>
            <a:pPr eaLnBrk="1" hangingPunct="1"/>
            <a:r>
              <a:rPr lang="en-US" sz="4800" smtClean="0"/>
              <a:t>The 03/11/2011 Mw9.0 Tohoku, Japan Earthquake</a:t>
            </a:r>
          </a:p>
        </p:txBody>
      </p:sp>
      <p:sp>
        <p:nvSpPr>
          <p:cNvPr id="1026" name="Rectangle 2"/>
          <p:cNvSpPr>
            <a:spLocks noChangeArrowheads="1"/>
          </p:cNvSpPr>
          <p:nvPr>
            <p:ph type="body" idx="1"/>
          </p:nvPr>
        </p:nvSpPr>
        <p:spPr bwMode="auto">
          <a:xfrm>
            <a:off x="292100" y="4902200"/>
            <a:ext cx="12573000" cy="1511300"/>
          </a:xfrm>
          <a:noFill/>
          <a:ln>
            <a:miter lim="800000"/>
            <a:headEnd/>
            <a:tailEnd/>
          </a:ln>
        </p:spPr>
        <p:txBody>
          <a:bodyPr wrap="square" lIns="91440" tIns="45720" rIns="91440" bIns="45720" numCol="1" anchor="t" anchorCtr="0" compatLnSpc="1">
            <a:prstTxWarp prst="textNoShape">
              <a:avLst/>
            </a:prstTxWarp>
          </a:bodyPr>
          <a:lstStyle/>
          <a:p>
            <a:pPr marL="0" indent="0" eaLnBrk="1" hangingPunct="1"/>
            <a:r>
              <a:rPr lang="en-US" b="1" smtClean="0"/>
              <a:t>Educational Slides</a:t>
            </a:r>
            <a:endParaRPr lang="en-US" b="1" smtClean="0">
              <a:ea typeface="ヒラギノ明朝 ProN W6" pitchFamily="16" charset="-128"/>
            </a:endParaRPr>
          </a:p>
          <a:p>
            <a:pPr marL="0" indent="0" eaLnBrk="1" hangingPunct="1"/>
            <a:r>
              <a:rPr lang="en-US" sz="2800" smtClean="0"/>
              <a:t>Created &amp; Compiled by Gavin Hayes &amp; David Wald</a:t>
            </a:r>
          </a:p>
          <a:p>
            <a:pPr marL="0" indent="0" eaLnBrk="1" hangingPunct="1"/>
            <a:r>
              <a:rPr lang="en-US" sz="2800" smtClean="0"/>
              <a:t>U.S. Geological Survey, National Earthquake Information Center</a:t>
            </a:r>
          </a:p>
        </p:txBody>
      </p:sp>
      <p:sp>
        <p:nvSpPr>
          <p:cNvPr id="1027" name="Rectangle 3"/>
          <p:cNvSpPr>
            <a:spLocks/>
          </p:cNvSpPr>
          <p:nvPr/>
        </p:nvSpPr>
        <p:spPr bwMode="auto">
          <a:xfrm>
            <a:off x="381000" y="6616700"/>
            <a:ext cx="5245100" cy="27432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Contributions from: </a:t>
            </a:r>
          </a:p>
          <a:p>
            <a:r>
              <a:rPr lang="en-US" sz="2400">
                <a:solidFill>
                  <a:schemeClr val="tx1"/>
                </a:solidFill>
                <a:ea typeface="ＭＳ Ｐゴシック" pitchFamily="16" charset="-128"/>
              </a:rPr>
              <a:t>Kuo-Wan Lin, USGS NEIC</a:t>
            </a:r>
          </a:p>
          <a:p>
            <a:r>
              <a:rPr lang="en-US" sz="2400">
                <a:solidFill>
                  <a:schemeClr val="tx1"/>
                </a:solidFill>
                <a:ea typeface="ＭＳ Ｐゴシック" pitchFamily="16" charset="-128"/>
              </a:rPr>
              <a:t>Mike Hearne, USGS NEIC</a:t>
            </a:r>
          </a:p>
          <a:p>
            <a:r>
              <a:rPr lang="en-US" sz="2400">
                <a:solidFill>
                  <a:schemeClr val="tx1"/>
                </a:solidFill>
                <a:ea typeface="ＭＳ Ｐゴシック" pitchFamily="16" charset="-128"/>
              </a:rPr>
              <a:t>Lisa Wald, USGS NEIC</a:t>
            </a:r>
          </a:p>
          <a:p>
            <a:r>
              <a:rPr lang="en-US" sz="2400">
                <a:solidFill>
                  <a:schemeClr val="tx1"/>
                </a:solidFill>
                <a:ea typeface="ＭＳ Ｐゴシック" pitchFamily="16" charset="-128"/>
              </a:rPr>
              <a:t>Harley Benz, USGS NEIC</a:t>
            </a:r>
          </a:p>
          <a:p>
            <a:r>
              <a:rPr lang="en-US" sz="2400">
                <a:solidFill>
                  <a:schemeClr val="tx1"/>
                </a:solidFill>
                <a:ea typeface="ＭＳ Ｐゴシック" pitchFamily="16" charset="-128"/>
              </a:rPr>
              <a:t>Erol Kalkan, USGS Menlo Park</a:t>
            </a:r>
          </a:p>
          <a:p>
            <a:r>
              <a:rPr lang="en-US" sz="2400">
                <a:solidFill>
                  <a:schemeClr val="tx1"/>
                </a:solidFill>
                <a:ea typeface="ＭＳ Ｐゴシック" pitchFamily="16" charset="-128"/>
              </a:rPr>
              <a:t>Volkan Sevilgen, USGS Menlo Park</a:t>
            </a:r>
          </a:p>
        </p:txBody>
      </p:sp>
      <p:sp>
        <p:nvSpPr>
          <p:cNvPr id="1028" name="Rectangle 4"/>
          <p:cNvSpPr>
            <a:spLocks/>
          </p:cNvSpPr>
          <p:nvPr/>
        </p:nvSpPr>
        <p:spPr bwMode="auto">
          <a:xfrm>
            <a:off x="3581400" y="9391650"/>
            <a:ext cx="9423400" cy="317500"/>
          </a:xfrm>
          <a:prstGeom prst="rect">
            <a:avLst/>
          </a:prstGeom>
          <a:noFill/>
          <a:ln w="12700">
            <a:noFill/>
            <a:miter lim="800000"/>
            <a:headEnd/>
            <a:tailEnd/>
          </a:ln>
        </p:spPr>
        <p:txBody>
          <a:bodyPr lIns="0" tIns="0" rIns="0" bIns="0" anchor="ctr"/>
          <a:lstStyle/>
          <a:p>
            <a:r>
              <a:rPr lang="en-US" sz="1400">
                <a:solidFill>
                  <a:srgbClr val="808080"/>
                </a:solidFill>
                <a:ea typeface="ＭＳ Ｐゴシック" pitchFamily="16" charset="-128"/>
              </a:rPr>
              <a:t>Gavin Hayes and Mike Hearne are contracted to work for the USGS NEIC by Synergetics Inc., Fort Collins, CO.</a:t>
            </a:r>
          </a:p>
        </p:txBody>
      </p:sp>
      <p:pic>
        <p:nvPicPr>
          <p:cNvPr id="1029" name="Picture 5"/>
          <p:cNvPicPr>
            <a:picLocks noChangeArrowheads="1"/>
          </p:cNvPicPr>
          <p:nvPr/>
        </p:nvPicPr>
        <p:blipFill>
          <a:blip r:embed="rId3"/>
          <a:srcRect/>
          <a:stretch>
            <a:fillRect/>
          </a:stretch>
        </p:blipFill>
        <p:spPr bwMode="auto">
          <a:xfrm>
            <a:off x="10566400" y="38100"/>
            <a:ext cx="2374900" cy="876300"/>
          </a:xfrm>
          <a:prstGeom prst="rect">
            <a:avLst/>
          </a:prstGeom>
          <a:noFill/>
          <a:ln w="9525">
            <a:noFill/>
            <a:miter lim="800000"/>
            <a:headEnd/>
            <a:tailEnd/>
          </a:ln>
        </p:spPr>
      </p:pic>
      <p:sp>
        <p:nvSpPr>
          <p:cNvPr id="1030" name="Rectangle 6"/>
          <p:cNvSpPr>
            <a:spLocks/>
          </p:cNvSpPr>
          <p:nvPr/>
        </p:nvSpPr>
        <p:spPr bwMode="auto">
          <a:xfrm>
            <a:off x="6200775" y="6959600"/>
            <a:ext cx="6381750" cy="1168400"/>
          </a:xfrm>
          <a:prstGeom prst="rect">
            <a:avLst/>
          </a:prstGeom>
          <a:noFill/>
          <a:ln w="12700">
            <a:noFill/>
            <a:miter lim="800000"/>
            <a:headEnd/>
            <a:tailEnd/>
          </a:ln>
        </p:spPr>
        <p:txBody>
          <a:bodyPr wrap="none" lIns="0" tIns="0" rIns="0" bIns="0" anchor="ctr">
            <a:spAutoFit/>
          </a:bodyPr>
          <a:lstStyle/>
          <a:p>
            <a:r>
              <a:rPr lang="en-US" sz="2400">
                <a:solidFill>
                  <a:schemeClr val="tx1"/>
                </a:solidFill>
                <a:ea typeface="ＭＳ Ｐゴシック" pitchFamily="16" charset="-128"/>
              </a:rPr>
              <a:t>Jascha Polet, Cal Poly Pomona</a:t>
            </a:r>
          </a:p>
          <a:p>
            <a:r>
              <a:rPr lang="en-US" sz="2400">
                <a:solidFill>
                  <a:schemeClr val="tx1"/>
                </a:solidFill>
                <a:ea typeface="ＭＳ Ｐゴシック" pitchFamily="16" charset="-128"/>
              </a:rPr>
              <a:t>Charles Ammon, Penn State University</a:t>
            </a:r>
          </a:p>
          <a:p>
            <a:r>
              <a:rPr lang="en-US" sz="2400">
                <a:solidFill>
                  <a:schemeClr val="tx1"/>
                </a:solidFill>
                <a:ea typeface="ＭＳ Ｐゴシック" pitchFamily="16" charset="-128"/>
              </a:rPr>
              <a:t>Guangfu Shao, U. California, Santa Barbara</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rrowheads="1"/>
          </p:cNvPicPr>
          <p:nvPr/>
        </p:nvPicPr>
        <p:blipFill>
          <a:blip r:embed="rId3"/>
          <a:srcRect/>
          <a:stretch>
            <a:fillRect/>
          </a:stretch>
        </p:blipFill>
        <p:spPr bwMode="auto">
          <a:xfrm>
            <a:off x="0" y="571500"/>
            <a:ext cx="13004800" cy="9177338"/>
          </a:xfrm>
          <a:prstGeom prst="rect">
            <a:avLst/>
          </a:prstGeom>
          <a:noFill/>
          <a:ln w="9525">
            <a:noFill/>
            <a:miter lim="800000"/>
            <a:headEnd/>
            <a:tailEnd/>
          </a:ln>
        </p:spPr>
      </p:pic>
      <p:sp>
        <p:nvSpPr>
          <p:cNvPr id="16386" name="Freeform 2"/>
          <p:cNvSpPr>
            <a:spLocks/>
          </p:cNvSpPr>
          <p:nvPr/>
        </p:nvSpPr>
        <p:spPr bwMode="auto">
          <a:xfrm rot="5400000" flipH="1">
            <a:off x="6497638" y="2905125"/>
            <a:ext cx="809625" cy="6613525"/>
          </a:xfrm>
          <a:custGeom>
            <a:avLst/>
            <a:gdLst>
              <a:gd name="T0" fmla="*/ 809625 w 21600"/>
              <a:gd name="T1" fmla="*/ 0 h 21600"/>
              <a:gd name="T2" fmla="*/ 404812 w 21600"/>
              <a:gd name="T3" fmla="*/ 331595 h 21600"/>
              <a:gd name="T4" fmla="*/ 404812 w 21600"/>
              <a:gd name="T5" fmla="*/ 2992314 h 21600"/>
              <a:gd name="T6" fmla="*/ 0 w 21600"/>
              <a:gd name="T7" fmla="*/ 3323909 h 21600"/>
              <a:gd name="T8" fmla="*/ 404812 w 21600"/>
              <a:gd name="T9" fmla="*/ 3655503 h 21600"/>
              <a:gd name="T10" fmla="*/ 404812 w 21600"/>
              <a:gd name="T11" fmla="*/ 6281930 h 21600"/>
              <a:gd name="T12" fmla="*/ 809625 w 21600"/>
              <a:gd name="T13" fmla="*/ 6613525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21600" y="0"/>
                </a:moveTo>
                <a:cubicBezTo>
                  <a:pt x="15635" y="0"/>
                  <a:pt x="10800" y="485"/>
                  <a:pt x="10800" y="1083"/>
                </a:cubicBezTo>
                <a:lnTo>
                  <a:pt x="10800" y="9773"/>
                </a:lnTo>
                <a:cubicBezTo>
                  <a:pt x="10800" y="10371"/>
                  <a:pt x="5965" y="10856"/>
                  <a:pt x="0" y="10856"/>
                </a:cubicBezTo>
                <a:cubicBezTo>
                  <a:pt x="5965" y="10856"/>
                  <a:pt x="10800" y="11341"/>
                  <a:pt x="10800" y="11939"/>
                </a:cubicBezTo>
                <a:lnTo>
                  <a:pt x="10800" y="20517"/>
                </a:lnTo>
                <a:cubicBezTo>
                  <a:pt x="10800" y="21115"/>
                  <a:pt x="15635" y="21600"/>
                  <a:pt x="21600" y="21600"/>
                </a:cubicBezTo>
              </a:path>
            </a:pathLst>
          </a:custGeom>
          <a:noFill/>
          <a:ln w="25400" cap="flat">
            <a:solidFill>
              <a:srgbClr val="4F81BD"/>
            </a:solidFill>
            <a:prstDash val="solid"/>
            <a:round/>
            <a:headEnd type="none" w="med" len="med"/>
            <a:tailEnd type="none" w="med" len="med"/>
          </a:ln>
          <a:effectLst>
            <a:outerShdw dist="25399" dir="5400000" algn="ctr" rotWithShape="0">
              <a:schemeClr val="bg2">
                <a:alpha val="37996"/>
              </a:schemeClr>
            </a:outerShdw>
          </a:effectLst>
        </p:spPr>
        <p:txBody>
          <a:bodyPr lIns="0" tIns="0" rIns="0" bIns="0"/>
          <a:lstStyle/>
          <a:p>
            <a:endParaRPr lang="en-US"/>
          </a:p>
        </p:txBody>
      </p:sp>
      <p:sp>
        <p:nvSpPr>
          <p:cNvPr id="19459" name="Rectangle 3"/>
          <p:cNvSpPr>
            <a:spLocks/>
          </p:cNvSpPr>
          <p:nvPr/>
        </p:nvSpPr>
        <p:spPr bwMode="auto">
          <a:xfrm>
            <a:off x="6146800" y="6537325"/>
            <a:ext cx="1398588" cy="469900"/>
          </a:xfrm>
          <a:prstGeom prst="rect">
            <a:avLst/>
          </a:prstGeom>
          <a:noFill/>
          <a:ln w="12700">
            <a:noFill/>
            <a:miter lim="800000"/>
            <a:headEnd/>
            <a:tailEnd/>
          </a:ln>
        </p:spPr>
        <p:txBody>
          <a:bodyPr wrap="none" lIns="0" tIns="0" rIns="57799" bIns="0">
            <a:spAutoFit/>
          </a:bodyPr>
          <a:lstStyle/>
          <a:p>
            <a:pPr marL="57150"/>
            <a:r>
              <a:rPr lang="en-US" sz="2400">
                <a:solidFill>
                  <a:srgbClr val="FF0000"/>
                </a:solidFill>
                <a:latin typeface="Calibri" pitchFamily="34" charset="0"/>
                <a:ea typeface="ＭＳ Ｐゴシック" pitchFamily="16" charset="-128"/>
                <a:sym typeface="Calibri" pitchFamily="34" charset="0"/>
              </a:rPr>
              <a:t>6 minutes</a:t>
            </a:r>
          </a:p>
        </p:txBody>
      </p:sp>
      <p:sp>
        <p:nvSpPr>
          <p:cNvPr id="19460" name="Rectangle 4"/>
          <p:cNvSpPr>
            <a:spLocks/>
          </p:cNvSpPr>
          <p:nvPr/>
        </p:nvSpPr>
        <p:spPr bwMode="auto">
          <a:xfrm>
            <a:off x="330200" y="165100"/>
            <a:ext cx="10134600" cy="914400"/>
          </a:xfrm>
          <a:prstGeom prst="rect">
            <a:avLst/>
          </a:prstGeom>
          <a:noFill/>
          <a:ln w="12700">
            <a:noFill/>
            <a:miter lim="800000"/>
            <a:headEnd/>
            <a:tailEnd/>
          </a:ln>
        </p:spPr>
        <p:txBody>
          <a:bodyPr lIns="0" tIns="0" rIns="0" bIns="0"/>
          <a:lstStyle/>
          <a:p>
            <a:r>
              <a:rPr lang="en-US">
                <a:ea typeface="ＭＳ Ｐゴシック" pitchFamily="16" charset="-128"/>
              </a:rPr>
              <a:t>Tohoku, Japan Earthquake: Shaking Duration in Tokyo, Ground Velocity</a:t>
            </a:r>
          </a:p>
        </p:txBody>
      </p:sp>
      <p:pic>
        <p:nvPicPr>
          <p:cNvPr id="19461" name="Picture 5"/>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3"/>
          <a:srcRect/>
          <a:stretch>
            <a:fillRect/>
          </a:stretch>
        </p:blipFill>
        <p:spPr bwMode="auto">
          <a:xfrm>
            <a:off x="-211138" y="-12700"/>
            <a:ext cx="12982576" cy="10033000"/>
          </a:xfrm>
          <a:prstGeom prst="rect">
            <a:avLst/>
          </a:prstGeom>
          <a:noFill/>
          <a:ln w="12700">
            <a:noFill/>
            <a:miter lim="800000"/>
            <a:headEnd/>
            <a:tailEnd/>
          </a:ln>
        </p:spPr>
      </p:pic>
      <p:pic>
        <p:nvPicPr>
          <p:cNvPr id="2050" name="Picture 2"/>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srcRect/>
          <a:stretch>
            <a:fillRect/>
          </a:stretch>
        </p:blipFill>
        <p:spPr bwMode="auto">
          <a:xfrm>
            <a:off x="100013" y="368300"/>
            <a:ext cx="12801600" cy="9012238"/>
          </a:xfrm>
          <a:prstGeom prst="rect">
            <a:avLst/>
          </a:prstGeom>
          <a:noFill/>
          <a:ln w="12700">
            <a:noFill/>
            <a:miter lim="800000"/>
            <a:headEnd/>
            <a:tailEnd/>
          </a:ln>
        </p:spPr>
      </p:pic>
      <p:pic>
        <p:nvPicPr>
          <p:cNvPr id="3074" name="Picture 2"/>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330200" y="165100"/>
            <a:ext cx="105918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Aftershock (and Foreshock) Sequence, 03/08/11 - 03/16/11</a:t>
            </a:r>
          </a:p>
        </p:txBody>
      </p:sp>
      <p:pic>
        <p:nvPicPr>
          <p:cNvPr id="20482" name="Picture 2"/>
          <p:cNvPicPr>
            <a:picLocks noChangeArrowheads="1"/>
          </p:cNvPicPr>
          <p:nvPr/>
        </p:nvPicPr>
        <p:blipFill>
          <a:blip r:embed="rId2"/>
          <a:srcRect/>
          <a:stretch>
            <a:fillRect/>
          </a:stretch>
        </p:blipFill>
        <p:spPr bwMode="auto">
          <a:xfrm>
            <a:off x="11798300" y="38100"/>
            <a:ext cx="1143000" cy="420688"/>
          </a:xfrm>
          <a:prstGeom prst="rect">
            <a:avLst/>
          </a:prstGeom>
          <a:noFill/>
          <a:ln w="9525">
            <a:noFill/>
            <a:miter lim="800000"/>
            <a:headEnd/>
            <a:tailEnd/>
          </a:ln>
        </p:spPr>
      </p:pic>
      <p:pic>
        <p:nvPicPr>
          <p:cNvPr id="20483" name="Picture 3"/>
          <p:cNvPicPr>
            <a:picLocks noChangeAspect="1" noChangeArrowheads="1"/>
          </p:cNvPicPr>
          <p:nvPr/>
        </p:nvPicPr>
        <p:blipFill>
          <a:blip r:embed="rId3"/>
          <a:srcRect/>
          <a:stretch>
            <a:fillRect/>
          </a:stretch>
        </p:blipFill>
        <p:spPr bwMode="auto">
          <a:xfrm>
            <a:off x="317500" y="1130300"/>
            <a:ext cx="11352213" cy="7708900"/>
          </a:xfrm>
          <a:prstGeom prst="rect">
            <a:avLst/>
          </a:prstGeom>
          <a:noFill/>
          <a:ln w="12700">
            <a:noFill/>
            <a:miter lim="800000"/>
            <a:headEnd/>
            <a:tailEnd/>
          </a:ln>
        </p:spPr>
      </p:pic>
      <p:sp>
        <p:nvSpPr>
          <p:cNvPr id="20484" name="Rectangle 4"/>
          <p:cNvSpPr>
            <a:spLocks/>
          </p:cNvSpPr>
          <p:nvPr/>
        </p:nvSpPr>
        <p:spPr bwMode="auto">
          <a:xfrm>
            <a:off x="457200" y="8940800"/>
            <a:ext cx="12547600" cy="635000"/>
          </a:xfrm>
          <a:prstGeom prst="rect">
            <a:avLst/>
          </a:prstGeom>
          <a:noFill/>
          <a:ln w="12700">
            <a:noFill/>
            <a:miter lim="800000"/>
            <a:headEnd/>
            <a:tailEnd/>
          </a:ln>
        </p:spPr>
        <p:txBody>
          <a:bodyPr lIns="0" tIns="0" rIns="0" bIns="0"/>
          <a:lstStyle/>
          <a:p>
            <a:r>
              <a:rPr lang="en-US" sz="1800">
                <a:solidFill>
                  <a:schemeClr val="tx1"/>
                </a:solidFill>
                <a:ea typeface="ＭＳ Ｐゴシック" pitchFamily="16" charset="-128"/>
              </a:rPr>
              <a:t>Note that the magnitudes of the 2011/03/11 06:15 (Mw 7.9) and 2011/03/11 06:25 (Mw 7.7) aftershocks were updated from earlier, lower estimates. Updates occurred on 03/16 and 03/18, respectively.</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Aftershock (and Foreshock) Sequence, M:Time History</a:t>
            </a:r>
          </a:p>
        </p:txBody>
      </p:sp>
      <p:pic>
        <p:nvPicPr>
          <p:cNvPr id="21506" name="Picture 2"/>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pic>
        <p:nvPicPr>
          <p:cNvPr id="21507" name="Picture 3"/>
          <p:cNvPicPr>
            <a:picLocks noChangeAspect="1" noChangeArrowheads="1"/>
          </p:cNvPicPr>
          <p:nvPr/>
        </p:nvPicPr>
        <p:blipFill>
          <a:blip r:embed="rId4"/>
          <a:srcRect/>
          <a:stretch>
            <a:fillRect/>
          </a:stretch>
        </p:blipFill>
        <p:spPr bwMode="auto">
          <a:xfrm>
            <a:off x="482600" y="1498600"/>
            <a:ext cx="11290300" cy="7610475"/>
          </a:xfrm>
          <a:prstGeom prst="rect">
            <a:avLst/>
          </a:prstGeom>
          <a:noFill/>
          <a:ln w="12700">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330200" y="165100"/>
            <a:ext cx="10223500" cy="5080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Tectonic Summary</a:t>
            </a:r>
          </a:p>
        </p:txBody>
      </p:sp>
      <p:pic>
        <p:nvPicPr>
          <p:cNvPr id="22530" name="Picture 2"/>
          <p:cNvPicPr>
            <a:picLocks noChangeAspect="1" noChangeArrowheads="1"/>
          </p:cNvPicPr>
          <p:nvPr/>
        </p:nvPicPr>
        <p:blipFill>
          <a:blip r:embed="rId3"/>
          <a:srcRect/>
          <a:stretch>
            <a:fillRect/>
          </a:stretch>
        </p:blipFill>
        <p:spPr bwMode="auto">
          <a:xfrm>
            <a:off x="6523038" y="1060450"/>
            <a:ext cx="6405562" cy="8229600"/>
          </a:xfrm>
          <a:prstGeom prst="rect">
            <a:avLst/>
          </a:prstGeom>
          <a:noFill/>
          <a:ln w="12700">
            <a:noFill/>
            <a:miter lim="800000"/>
            <a:headEnd/>
            <a:tailEnd/>
          </a:ln>
        </p:spPr>
      </p:pic>
      <p:sp>
        <p:nvSpPr>
          <p:cNvPr id="22531" name="Rectangle 3"/>
          <p:cNvSpPr>
            <a:spLocks/>
          </p:cNvSpPr>
          <p:nvPr/>
        </p:nvSpPr>
        <p:spPr bwMode="auto">
          <a:xfrm>
            <a:off x="152400" y="1092200"/>
            <a:ext cx="6134100" cy="8178800"/>
          </a:xfrm>
          <a:prstGeom prst="rect">
            <a:avLst/>
          </a:prstGeom>
          <a:noFill/>
          <a:ln w="12700">
            <a:noFill/>
            <a:miter lim="800000"/>
            <a:headEnd/>
            <a:tailEnd/>
          </a:ln>
        </p:spPr>
        <p:txBody>
          <a:bodyPr lIns="0" tIns="0" rIns="0" bIns="0"/>
          <a:lstStyle/>
          <a:p>
            <a:pPr>
              <a:spcBef>
                <a:spcPts val="1200"/>
              </a:spcBef>
            </a:pPr>
            <a:r>
              <a:rPr lang="en-US" sz="1800">
                <a:solidFill>
                  <a:schemeClr val="tx1"/>
                </a:solidFill>
                <a:ea typeface="ＭＳ Ｐゴシック" pitchFamily="16" charset="-128"/>
              </a:rPr>
              <a:t>The magnitude 9.0 Tohoku earthquake on March 11, 2011, which occurred near the northeast coast of Honshu, Japan, resulted from thrust faulting on or near the subduction zone plate boundary between the Pacific and </a:t>
            </a:r>
            <a:r>
              <a:rPr lang="en-US" sz="1800">
                <a:solidFill>
                  <a:schemeClr val="tx1"/>
                </a:solidFill>
                <a:ea typeface="ＭＳ Ｐゴシック" pitchFamily="16" charset="-128"/>
                <a:hlinkClick r:id="rId4"/>
              </a:rPr>
              <a:t>North America</a:t>
            </a:r>
            <a:r>
              <a:rPr lang="en-US" sz="1800">
                <a:solidFill>
                  <a:schemeClr val="tx1"/>
                </a:solidFill>
                <a:ea typeface="ＭＳ Ｐゴシック" pitchFamily="16" charset="-128"/>
              </a:rPr>
              <a:t> plates. At the latitude of this earthquake, the Pacific plate moves approximately westwards with respect to the North America plate at a rate of 83 mm/yr, and begins its westward descent beneath Japan at the Japan Trench. </a:t>
            </a:r>
          </a:p>
          <a:p>
            <a:pPr>
              <a:spcBef>
                <a:spcPts val="1200"/>
              </a:spcBef>
            </a:pPr>
            <a:endParaRPr lang="en-US" sz="1800">
              <a:solidFill>
                <a:schemeClr val="tx1"/>
              </a:solidFill>
              <a:ea typeface="ＭＳ Ｐゴシック" pitchFamily="16" charset="-128"/>
            </a:endParaRPr>
          </a:p>
          <a:p>
            <a:pPr>
              <a:spcBef>
                <a:spcPts val="1200"/>
              </a:spcBef>
            </a:pPr>
            <a:r>
              <a:rPr lang="en-US" sz="1800">
                <a:solidFill>
                  <a:schemeClr val="tx1"/>
                </a:solidFill>
                <a:ea typeface="ＭＳ Ｐゴシック" pitchFamily="16" charset="-128"/>
              </a:rPr>
              <a:t>The location, depth, and focal mechanism of the March 11 earthquake are consistent with the event having occurred on the subduction zone plate boundary. </a:t>
            </a:r>
          </a:p>
          <a:p>
            <a:pPr>
              <a:spcBef>
                <a:spcPts val="1200"/>
              </a:spcBef>
            </a:pPr>
            <a:endParaRPr lang="en-US" sz="1800">
              <a:solidFill>
                <a:schemeClr val="tx1"/>
              </a:solidFill>
              <a:ea typeface="ＭＳ Ｐゴシック" pitchFamily="16" charset="-128"/>
            </a:endParaRPr>
          </a:p>
          <a:p>
            <a:pPr>
              <a:spcBef>
                <a:spcPts val="1200"/>
              </a:spcBef>
            </a:pPr>
            <a:r>
              <a:rPr lang="en-US" sz="1800">
                <a:solidFill>
                  <a:schemeClr val="tx1"/>
                </a:solidFill>
                <a:ea typeface="ＭＳ Ｐゴシック" pitchFamily="16" charset="-128"/>
              </a:rPr>
              <a:t>Modeling of the rupture of this earthquake (</a:t>
            </a:r>
            <a:r>
              <a:rPr lang="en-US" sz="1800">
                <a:solidFill>
                  <a:srgbClr val="FF2712"/>
                </a:solidFill>
                <a:ea typeface="ＭＳ Ｐゴシック" pitchFamily="16" charset="-128"/>
              </a:rPr>
              <a:t>red shading, </a:t>
            </a:r>
            <a:r>
              <a:rPr lang="en-US" sz="1800">
                <a:solidFill>
                  <a:schemeClr val="tx1"/>
                </a:solidFill>
                <a:ea typeface="ＭＳ Ｐゴシック" pitchFamily="16" charset="-128"/>
              </a:rPr>
              <a:t>approx.) indicate that the fault moved upwards of 30-40 m, and slipped over an area approximately 300 km long (along-strike) by 150 km wide (in the down-dip direction). The rupture zone is roughly centered on the earthquake epicenter along-strike, while peak slips were up-dip of the hypocenter, towards the Japan Trench axis. The March 11 earthquake was preceded by a series of large foreshocks over the previous two days, beginning on March 9th with a M 7.2 event approximately 40 km from the epicenter of the March 11 earthquake, and continuing with another three earthquakes greater than M 6 on the same day.</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Japan Regional Seismicity, 1900-2007</a:t>
            </a:r>
          </a:p>
          <a:p>
            <a:r>
              <a:rPr lang="en-US">
                <a:solidFill>
                  <a:schemeClr val="tx1"/>
                </a:solidFill>
                <a:ea typeface="ＭＳ Ｐゴシック" pitchFamily="16" charset="-128"/>
              </a:rPr>
              <a:t>USGS Poster/Open File Report 2010-1083-D</a:t>
            </a:r>
          </a:p>
        </p:txBody>
      </p:sp>
      <p:pic>
        <p:nvPicPr>
          <p:cNvPr id="23554" name="Picture 2"/>
          <p:cNvPicPr>
            <a:picLocks noChangeAspect="1" noChangeArrowheads="1"/>
          </p:cNvPicPr>
          <p:nvPr/>
        </p:nvPicPr>
        <p:blipFill>
          <a:blip r:embed="rId3"/>
          <a:srcRect/>
          <a:stretch>
            <a:fillRect/>
          </a:stretch>
        </p:blipFill>
        <p:spPr bwMode="auto">
          <a:xfrm>
            <a:off x="0" y="990600"/>
            <a:ext cx="12800013" cy="8529638"/>
          </a:xfrm>
          <a:prstGeom prst="rect">
            <a:avLst/>
          </a:prstGeom>
          <a:noFill/>
          <a:ln w="12700">
            <a:no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Summary Poster</a:t>
            </a:r>
          </a:p>
          <a:p>
            <a:r>
              <a:rPr lang="en-US">
                <a:solidFill>
                  <a:schemeClr val="tx1"/>
                </a:solidFill>
                <a:ea typeface="ＭＳ Ｐゴシック" pitchFamily="16" charset="-128"/>
              </a:rPr>
              <a:t>USGS V1 - 4.5 hrs after OT</a:t>
            </a:r>
          </a:p>
        </p:txBody>
      </p:sp>
      <p:pic>
        <p:nvPicPr>
          <p:cNvPr id="24578" name="Picture 2"/>
          <p:cNvPicPr>
            <a:picLocks noChangeAspect="1" noChangeArrowheads="1"/>
          </p:cNvPicPr>
          <p:nvPr/>
        </p:nvPicPr>
        <p:blipFill>
          <a:blip r:embed="rId3"/>
          <a:srcRect/>
          <a:stretch>
            <a:fillRect/>
          </a:stretch>
        </p:blipFill>
        <p:spPr bwMode="auto">
          <a:xfrm>
            <a:off x="-190500" y="1011238"/>
            <a:ext cx="13131800" cy="8755062"/>
          </a:xfrm>
          <a:prstGeom prst="rect">
            <a:avLst/>
          </a:prstGeom>
          <a:noFill/>
          <a:ln w="12700">
            <a:noFill/>
            <a:miter lim="800000"/>
            <a:headEnd/>
            <a:tailEnd/>
          </a:ln>
        </p:spPr>
      </p:pic>
      <p:pic>
        <p:nvPicPr>
          <p:cNvPr id="24579" name="Picture 3"/>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srcRect/>
          <a:stretch>
            <a:fillRect/>
          </a:stretch>
        </p:blipFill>
        <p:spPr bwMode="auto">
          <a:xfrm>
            <a:off x="-190500" y="1014413"/>
            <a:ext cx="13125450" cy="8759825"/>
          </a:xfrm>
          <a:prstGeom prst="rect">
            <a:avLst/>
          </a:prstGeom>
          <a:noFill/>
          <a:ln w="12700">
            <a:noFill/>
            <a:miter lim="800000"/>
            <a:headEnd/>
            <a:tailEnd/>
          </a:ln>
        </p:spPr>
      </p:pic>
      <p:sp>
        <p:nvSpPr>
          <p:cNvPr id="25602" name="Rectangle 2"/>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Summary Poster</a:t>
            </a:r>
          </a:p>
          <a:p>
            <a:r>
              <a:rPr lang="en-US">
                <a:solidFill>
                  <a:schemeClr val="tx1"/>
                </a:solidFill>
                <a:ea typeface="ＭＳ Ｐゴシック" pitchFamily="16" charset="-128"/>
              </a:rPr>
              <a:t>USGS Current Version</a:t>
            </a:r>
          </a:p>
        </p:txBody>
      </p:sp>
      <p:pic>
        <p:nvPicPr>
          <p:cNvPr id="25603" name="Picture 3"/>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a:srcRect r="59062" b="52556"/>
          <a:stretch>
            <a:fillRect/>
          </a:stretch>
        </p:blipFill>
        <p:spPr bwMode="auto">
          <a:xfrm>
            <a:off x="2449513" y="98425"/>
            <a:ext cx="8204200" cy="828675"/>
          </a:xfrm>
          <a:prstGeom prst="rect">
            <a:avLst/>
          </a:prstGeom>
          <a:noFill/>
          <a:ln w="12700">
            <a:noFill/>
            <a:miter lim="800000"/>
            <a:headEnd/>
            <a:tailEnd/>
          </a:ln>
        </p:spPr>
      </p:pic>
      <p:pic>
        <p:nvPicPr>
          <p:cNvPr id="26626" name="Picture 2"/>
          <p:cNvPicPr>
            <a:picLocks noChangeArrowheads="1"/>
          </p:cNvPicPr>
          <p:nvPr/>
        </p:nvPicPr>
        <p:blipFill>
          <a:blip r:embed="rId4"/>
          <a:srcRect/>
          <a:stretch>
            <a:fillRect/>
          </a:stretch>
        </p:blipFill>
        <p:spPr bwMode="auto">
          <a:xfrm>
            <a:off x="114300" y="114300"/>
            <a:ext cx="2208213" cy="812800"/>
          </a:xfrm>
          <a:prstGeom prst="rect">
            <a:avLst/>
          </a:prstGeom>
          <a:noFill/>
          <a:ln w="12700">
            <a:noFill/>
            <a:miter lim="800000"/>
            <a:headEnd/>
            <a:tailEnd/>
          </a:ln>
        </p:spPr>
      </p:pic>
      <p:sp>
        <p:nvSpPr>
          <p:cNvPr id="26627" name="Rectangle 3"/>
          <p:cNvSpPr>
            <a:spLocks/>
          </p:cNvSpPr>
          <p:nvPr/>
        </p:nvSpPr>
        <p:spPr bwMode="auto">
          <a:xfrm>
            <a:off x="127000" y="1143000"/>
            <a:ext cx="3719513" cy="482600"/>
          </a:xfrm>
          <a:prstGeom prst="rect">
            <a:avLst/>
          </a:prstGeom>
          <a:noFill/>
          <a:ln w="9525">
            <a:noFill/>
            <a:miter lim="800000"/>
            <a:headEnd/>
            <a:tailEnd/>
          </a:ln>
        </p:spPr>
        <p:txBody>
          <a:bodyPr wrap="none" lIns="38100" tIns="38100" rIns="75339" bIns="38100">
            <a:spAutoFit/>
          </a:bodyPr>
          <a:lstStyle/>
          <a:p>
            <a:r>
              <a:rPr lang="en-US">
                <a:solidFill>
                  <a:schemeClr val="tx1"/>
                </a:solidFill>
                <a:ea typeface="ＭＳ Ｐゴシック" pitchFamily="16" charset="-128"/>
              </a:rPr>
              <a:t>Web Traffic Statistics</a:t>
            </a:r>
          </a:p>
        </p:txBody>
      </p:sp>
      <p:pic>
        <p:nvPicPr>
          <p:cNvPr id="26628" name="Picture 4"/>
          <p:cNvPicPr>
            <a:picLocks noChangeArrowheads="1"/>
          </p:cNvPicPr>
          <p:nvPr/>
        </p:nvPicPr>
        <p:blipFill>
          <a:blip r:embed="rId5"/>
          <a:srcRect/>
          <a:stretch>
            <a:fillRect/>
          </a:stretch>
        </p:blipFill>
        <p:spPr bwMode="auto">
          <a:xfrm>
            <a:off x="557213" y="1812925"/>
            <a:ext cx="11888787" cy="7788275"/>
          </a:xfrm>
          <a:prstGeom prst="rect">
            <a:avLst/>
          </a:prstGeom>
          <a:noFill/>
          <a:ln w="9525">
            <a:noFill/>
            <a:miter lim="800000"/>
            <a:headEnd/>
            <a:tailEnd/>
          </a:ln>
        </p:spPr>
      </p:pic>
      <p:sp>
        <p:nvSpPr>
          <p:cNvPr id="26629" name="Rectangle 5"/>
          <p:cNvSpPr>
            <a:spLocks/>
          </p:cNvSpPr>
          <p:nvPr/>
        </p:nvSpPr>
        <p:spPr bwMode="auto">
          <a:xfrm>
            <a:off x="3263900" y="3352800"/>
            <a:ext cx="8658225" cy="787400"/>
          </a:xfrm>
          <a:prstGeom prst="rect">
            <a:avLst/>
          </a:prstGeom>
          <a:noFill/>
          <a:ln w="9525">
            <a:noFill/>
            <a:miter lim="800000"/>
            <a:headEnd/>
            <a:tailEnd/>
          </a:ln>
        </p:spPr>
        <p:txBody>
          <a:bodyPr wrap="none" lIns="38100" tIns="38100" rIns="75339" bIns="38100">
            <a:spAutoFit/>
          </a:bodyPr>
          <a:lstStyle/>
          <a:p>
            <a:r>
              <a:rPr lang="en-US" sz="2400">
                <a:solidFill>
                  <a:srgbClr val="BB1414"/>
                </a:solidFill>
                <a:ea typeface="ＭＳ Ｐゴシック" pitchFamily="16" charset="-128"/>
              </a:rPr>
              <a:t>Average – 400,000 visits/day &amp; 1.5 million page views/day</a:t>
            </a:r>
          </a:p>
          <a:p>
            <a:r>
              <a:rPr lang="en-US" sz="2400">
                <a:solidFill>
                  <a:srgbClr val="BB1414"/>
                </a:solidFill>
                <a:ea typeface="ＭＳ Ｐゴシック" pitchFamily="16" charset="-128"/>
              </a:rPr>
              <a:t>Peak – 900,000 visits/day &amp; 2.5 million page views/day</a:t>
            </a:r>
          </a:p>
        </p:txBody>
      </p:sp>
      <p:pic>
        <p:nvPicPr>
          <p:cNvPr id="26630" name="Picture 6"/>
          <p:cNvPicPr>
            <a:picLocks noChangeArrowheads="1"/>
          </p:cNvPicPr>
          <p:nvPr/>
        </p:nvPicPr>
        <p:blipFill>
          <a:blip r:embed="rId6"/>
          <a:srcRect/>
          <a:stretch>
            <a:fillRect/>
          </a:stretch>
        </p:blipFill>
        <p:spPr bwMode="auto">
          <a:xfrm>
            <a:off x="10007600" y="134938"/>
            <a:ext cx="2895600" cy="855662"/>
          </a:xfrm>
          <a:prstGeom prst="rect">
            <a:avLst/>
          </a:prstGeom>
          <a:noFill/>
          <a:ln w="9525">
            <a:noFill/>
            <a:miter lim="800000"/>
            <a:headEnd/>
            <a:tailEnd/>
          </a:ln>
        </p:spPr>
      </p:pic>
      <p:sp>
        <p:nvSpPr>
          <p:cNvPr id="26631" name="Rectangle 7"/>
          <p:cNvSpPr>
            <a:spLocks/>
          </p:cNvSpPr>
          <p:nvPr/>
        </p:nvSpPr>
        <p:spPr bwMode="auto">
          <a:xfrm>
            <a:off x="4295775" y="4738688"/>
            <a:ext cx="2044700" cy="762000"/>
          </a:xfrm>
          <a:prstGeom prst="rect">
            <a:avLst/>
          </a:prstGeom>
          <a:noFill/>
          <a:ln w="9525">
            <a:noFill/>
            <a:miter lim="800000"/>
            <a:headEnd/>
            <a:tailEnd/>
          </a:ln>
        </p:spPr>
        <p:txBody>
          <a:bodyPr lIns="0" tIns="0" rIns="57799" bIns="0"/>
          <a:lstStyle/>
          <a:p>
            <a:pPr marL="57150"/>
            <a:r>
              <a:rPr lang="en-US" sz="2200">
                <a:solidFill>
                  <a:srgbClr val="000000"/>
                </a:solidFill>
                <a:ea typeface="ＭＳ Ｐゴシック" pitchFamily="16" charset="-128"/>
              </a:rPr>
              <a:t>Christchurch</a:t>
            </a:r>
          </a:p>
          <a:p>
            <a:pPr marL="57150"/>
            <a:r>
              <a:rPr lang="en-US" sz="2200">
                <a:solidFill>
                  <a:srgbClr val="000000"/>
                </a:solidFill>
                <a:ea typeface="ＭＳ Ｐゴシック" pitchFamily="16" charset="-128"/>
              </a:rPr>
              <a:t> (M6.1) NZ</a:t>
            </a:r>
          </a:p>
        </p:txBody>
      </p:sp>
      <p:sp>
        <p:nvSpPr>
          <p:cNvPr id="26632" name="Rectangle 8"/>
          <p:cNvSpPr>
            <a:spLocks/>
          </p:cNvSpPr>
          <p:nvPr/>
        </p:nvSpPr>
        <p:spPr bwMode="auto">
          <a:xfrm>
            <a:off x="10731500" y="4446588"/>
            <a:ext cx="1625600" cy="762000"/>
          </a:xfrm>
          <a:prstGeom prst="rect">
            <a:avLst/>
          </a:prstGeom>
          <a:noFill/>
          <a:ln w="9525">
            <a:noFill/>
            <a:miter lim="800000"/>
            <a:headEnd/>
            <a:tailEnd/>
          </a:ln>
        </p:spPr>
        <p:txBody>
          <a:bodyPr lIns="0" tIns="0" rIns="57799" bIns="0"/>
          <a:lstStyle/>
          <a:p>
            <a:pPr marL="57150"/>
            <a:r>
              <a:rPr lang="en-US" sz="2200">
                <a:solidFill>
                  <a:srgbClr val="000000"/>
                </a:solidFill>
                <a:ea typeface="ＭＳ Ｐゴシック" pitchFamily="16" charset="-128"/>
              </a:rPr>
              <a:t>Tohoku </a:t>
            </a:r>
          </a:p>
          <a:p>
            <a:pPr marL="57150"/>
            <a:r>
              <a:rPr lang="en-US" sz="2200">
                <a:solidFill>
                  <a:srgbClr val="000000"/>
                </a:solidFill>
                <a:ea typeface="ＭＳ Ｐゴシック" pitchFamily="16" charset="-128"/>
              </a:rPr>
              <a:t>(M9.0) JP</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330200" y="165100"/>
            <a:ext cx="10134600" cy="5080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Offshore Honshu, Japan Earthquake, 03/09/2011, Mw 7.2</a:t>
            </a:r>
          </a:p>
        </p:txBody>
      </p:sp>
      <p:pic>
        <p:nvPicPr>
          <p:cNvPr id="11266" name="Picture 2"/>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pic>
        <p:nvPicPr>
          <p:cNvPr id="11267" name="Picture 3"/>
          <p:cNvPicPr>
            <a:picLocks noChangeAspect="1" noChangeArrowheads="1"/>
          </p:cNvPicPr>
          <p:nvPr/>
        </p:nvPicPr>
        <p:blipFill>
          <a:blip r:embed="rId4"/>
          <a:srcRect/>
          <a:stretch>
            <a:fillRect/>
          </a:stretch>
        </p:blipFill>
        <p:spPr bwMode="auto">
          <a:xfrm>
            <a:off x="-365125" y="-365125"/>
            <a:ext cx="7313613" cy="9464675"/>
          </a:xfrm>
          <a:prstGeom prst="rect">
            <a:avLst/>
          </a:prstGeom>
          <a:noFill/>
          <a:ln w="12700">
            <a:noFill/>
            <a:miter lim="800000"/>
            <a:headEnd/>
            <a:tailEnd/>
          </a:ln>
        </p:spPr>
      </p:pic>
      <p:pic>
        <p:nvPicPr>
          <p:cNvPr id="11268" name="Picture 4"/>
          <p:cNvPicPr>
            <a:picLocks noChangeAspect="1" noChangeArrowheads="1"/>
          </p:cNvPicPr>
          <p:nvPr/>
        </p:nvPicPr>
        <p:blipFill>
          <a:blip r:embed="rId5"/>
          <a:srcRect/>
          <a:stretch>
            <a:fillRect/>
          </a:stretch>
        </p:blipFill>
        <p:spPr bwMode="auto">
          <a:xfrm>
            <a:off x="6583363" y="730250"/>
            <a:ext cx="6299200" cy="8153400"/>
          </a:xfrm>
          <a:prstGeom prst="rect">
            <a:avLst/>
          </a:prstGeom>
          <a:noFill/>
          <a:ln w="12700">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p:cNvSpPr>
          <p:nvPr/>
        </p:nvSpPr>
        <p:spPr bwMode="auto">
          <a:xfrm>
            <a:off x="330200" y="165100"/>
            <a:ext cx="65786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Source Region Slab Geometry</a:t>
            </a:r>
          </a:p>
        </p:txBody>
      </p:sp>
      <p:pic>
        <p:nvPicPr>
          <p:cNvPr id="27650" name="Picture 2"/>
          <p:cNvPicPr>
            <a:picLocks noChangeAspect="1" noChangeArrowheads="1"/>
          </p:cNvPicPr>
          <p:nvPr/>
        </p:nvPicPr>
        <p:blipFill>
          <a:blip r:embed="rId3"/>
          <a:srcRect/>
          <a:stretch>
            <a:fillRect/>
          </a:stretch>
        </p:blipFill>
        <p:spPr bwMode="auto">
          <a:xfrm>
            <a:off x="6927850" y="165100"/>
            <a:ext cx="5975350" cy="5702300"/>
          </a:xfrm>
          <a:prstGeom prst="rect">
            <a:avLst/>
          </a:prstGeom>
          <a:noFill/>
          <a:ln w="12700">
            <a:noFill/>
            <a:miter lim="800000"/>
            <a:headEnd/>
            <a:tailEnd/>
          </a:ln>
        </p:spPr>
      </p:pic>
      <p:sp>
        <p:nvSpPr>
          <p:cNvPr id="27651" name="Rectangle 3"/>
          <p:cNvSpPr>
            <a:spLocks/>
          </p:cNvSpPr>
          <p:nvPr/>
        </p:nvSpPr>
        <p:spPr bwMode="auto">
          <a:xfrm>
            <a:off x="342900" y="4191000"/>
            <a:ext cx="10198100" cy="5207000"/>
          </a:xfrm>
          <a:prstGeom prst="rect">
            <a:avLst/>
          </a:prstGeom>
          <a:solidFill>
            <a:schemeClr val="accent1"/>
          </a:solidFill>
          <a:ln w="25400">
            <a:solidFill>
              <a:srgbClr val="000000"/>
            </a:solidFill>
            <a:miter lim="800000"/>
            <a:headEnd/>
            <a:tailEnd/>
          </a:ln>
        </p:spPr>
        <p:txBody>
          <a:bodyPr lIns="0" tIns="0" rIns="0" bIns="0"/>
          <a:lstStyle/>
          <a:p>
            <a:pPr algn="ctr"/>
            <a:endParaRPr lang="en-US"/>
          </a:p>
        </p:txBody>
      </p:sp>
      <p:pic>
        <p:nvPicPr>
          <p:cNvPr id="27652" name="Picture 4"/>
          <p:cNvPicPr>
            <a:picLocks noChangeAspect="1" noChangeArrowheads="1"/>
          </p:cNvPicPr>
          <p:nvPr/>
        </p:nvPicPr>
        <p:blipFill>
          <a:blip r:embed="rId4"/>
          <a:srcRect/>
          <a:stretch>
            <a:fillRect/>
          </a:stretch>
        </p:blipFill>
        <p:spPr bwMode="auto">
          <a:xfrm>
            <a:off x="685800" y="4076700"/>
            <a:ext cx="9601200" cy="5181600"/>
          </a:xfrm>
          <a:prstGeom prst="rect">
            <a:avLst/>
          </a:prstGeom>
          <a:noFill/>
          <a:ln w="12700">
            <a:noFill/>
            <a:miter lim="800000"/>
            <a:headEnd/>
            <a:tailEnd/>
          </a:ln>
        </p:spPr>
      </p:pic>
      <p:pic>
        <p:nvPicPr>
          <p:cNvPr id="27653" name="Picture 5"/>
          <p:cNvPicPr>
            <a:picLocks noChangeArrowheads="1"/>
          </p:cNvPicPr>
          <p:nvPr/>
        </p:nvPicPr>
        <p:blipFill>
          <a:blip r:embed="rId5"/>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p:cNvSpPr>
          <p:nvPr/>
        </p:nvSpPr>
        <p:spPr bwMode="auto">
          <a:xfrm>
            <a:off x="330200" y="165100"/>
            <a:ext cx="72898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Source Region Slab Geometry</a:t>
            </a:r>
          </a:p>
        </p:txBody>
      </p:sp>
      <p:pic>
        <p:nvPicPr>
          <p:cNvPr id="28674" name="Picture 2"/>
          <p:cNvPicPr>
            <a:picLocks noChangeAspect="1" noChangeArrowheads="1"/>
          </p:cNvPicPr>
          <p:nvPr/>
        </p:nvPicPr>
        <p:blipFill>
          <a:blip r:embed="rId3"/>
          <a:srcRect/>
          <a:stretch>
            <a:fillRect/>
          </a:stretch>
        </p:blipFill>
        <p:spPr bwMode="auto">
          <a:xfrm>
            <a:off x="228600" y="1828800"/>
            <a:ext cx="12344400" cy="6661150"/>
          </a:xfrm>
          <a:prstGeom prst="rect">
            <a:avLst/>
          </a:prstGeom>
          <a:noFill/>
          <a:ln w="12700">
            <a:noFill/>
            <a:miter lim="800000"/>
            <a:headEnd/>
            <a:tailEnd/>
          </a:ln>
        </p:spPr>
      </p:pic>
      <p:pic>
        <p:nvPicPr>
          <p:cNvPr id="28675" name="Picture 3"/>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Moment Tensor Solutions </a:t>
            </a:r>
          </a:p>
          <a:p>
            <a:r>
              <a:rPr lang="en-US">
                <a:solidFill>
                  <a:schemeClr val="tx1"/>
                </a:solidFill>
                <a:ea typeface="ＭＳ Ｐゴシック" pitchFamily="16" charset="-128"/>
              </a:rPr>
              <a:t>(Faulting Mechanisms)</a:t>
            </a:r>
          </a:p>
        </p:txBody>
      </p:sp>
      <p:pic>
        <p:nvPicPr>
          <p:cNvPr id="29698" name="Picture 2"/>
          <p:cNvPicPr>
            <a:picLocks noChangeAspect="1" noChangeArrowheads="1"/>
          </p:cNvPicPr>
          <p:nvPr/>
        </p:nvPicPr>
        <p:blipFill>
          <a:blip r:embed="rId3"/>
          <a:srcRect/>
          <a:stretch>
            <a:fillRect/>
          </a:stretch>
        </p:blipFill>
        <p:spPr bwMode="auto">
          <a:xfrm>
            <a:off x="6642100" y="1346200"/>
            <a:ext cx="2324100" cy="2413000"/>
          </a:xfrm>
          <a:prstGeom prst="rect">
            <a:avLst/>
          </a:prstGeom>
          <a:noFill/>
          <a:ln w="12700">
            <a:noFill/>
            <a:miter lim="800000"/>
            <a:headEnd/>
            <a:tailEnd/>
          </a:ln>
        </p:spPr>
      </p:pic>
      <p:pic>
        <p:nvPicPr>
          <p:cNvPr id="29699" name="Picture 3"/>
          <p:cNvPicPr>
            <a:picLocks noChangeAspect="1" noChangeArrowheads="1"/>
          </p:cNvPicPr>
          <p:nvPr/>
        </p:nvPicPr>
        <p:blipFill>
          <a:blip r:embed="rId4"/>
          <a:srcRect/>
          <a:stretch>
            <a:fillRect/>
          </a:stretch>
        </p:blipFill>
        <p:spPr bwMode="auto">
          <a:xfrm>
            <a:off x="6629400" y="3860800"/>
            <a:ext cx="2336800" cy="2463800"/>
          </a:xfrm>
          <a:prstGeom prst="rect">
            <a:avLst/>
          </a:prstGeom>
          <a:noFill/>
          <a:ln w="12700">
            <a:noFill/>
            <a:miter lim="800000"/>
            <a:headEnd/>
            <a:tailEnd/>
          </a:ln>
        </p:spPr>
      </p:pic>
      <p:pic>
        <p:nvPicPr>
          <p:cNvPr id="29700" name="Picture 4"/>
          <p:cNvPicPr>
            <a:picLocks noChangeAspect="1" noChangeArrowheads="1"/>
          </p:cNvPicPr>
          <p:nvPr/>
        </p:nvPicPr>
        <p:blipFill>
          <a:blip r:embed="rId5"/>
          <a:srcRect/>
          <a:stretch>
            <a:fillRect/>
          </a:stretch>
        </p:blipFill>
        <p:spPr bwMode="auto">
          <a:xfrm>
            <a:off x="177800" y="4013200"/>
            <a:ext cx="2260600" cy="2387600"/>
          </a:xfrm>
          <a:prstGeom prst="rect">
            <a:avLst/>
          </a:prstGeom>
          <a:noFill/>
          <a:ln w="12700">
            <a:noFill/>
            <a:miter lim="800000"/>
            <a:headEnd/>
            <a:tailEnd/>
          </a:ln>
        </p:spPr>
      </p:pic>
      <p:pic>
        <p:nvPicPr>
          <p:cNvPr id="29701" name="Picture 5"/>
          <p:cNvPicPr>
            <a:picLocks noChangeAspect="1" noChangeArrowheads="1"/>
          </p:cNvPicPr>
          <p:nvPr/>
        </p:nvPicPr>
        <p:blipFill>
          <a:blip r:embed="rId6"/>
          <a:srcRect/>
          <a:stretch>
            <a:fillRect/>
          </a:stretch>
        </p:blipFill>
        <p:spPr bwMode="auto">
          <a:xfrm>
            <a:off x="165100" y="6756400"/>
            <a:ext cx="2286000" cy="2425700"/>
          </a:xfrm>
          <a:prstGeom prst="rect">
            <a:avLst/>
          </a:prstGeom>
          <a:noFill/>
          <a:ln w="12700">
            <a:noFill/>
            <a:miter lim="800000"/>
            <a:headEnd/>
            <a:tailEnd/>
          </a:ln>
        </p:spPr>
      </p:pic>
      <p:sp>
        <p:nvSpPr>
          <p:cNvPr id="29702" name="Rectangle 6"/>
          <p:cNvSpPr>
            <a:spLocks/>
          </p:cNvSpPr>
          <p:nvPr/>
        </p:nvSpPr>
        <p:spPr bwMode="auto">
          <a:xfrm>
            <a:off x="2794000" y="4368800"/>
            <a:ext cx="3376613" cy="1168400"/>
          </a:xfrm>
          <a:prstGeom prst="rect">
            <a:avLst/>
          </a:prstGeom>
          <a:noFill/>
          <a:ln w="12700">
            <a:noFill/>
            <a:miter lim="800000"/>
            <a:headEnd/>
            <a:tailEnd/>
          </a:ln>
        </p:spPr>
        <p:txBody>
          <a:bodyPr wrap="none" lIns="0" tIns="0" rIns="0" bIns="0">
            <a:spAutoFit/>
          </a:bodyPr>
          <a:lstStyle/>
          <a:p>
            <a:r>
              <a:rPr lang="en-US" sz="2400">
                <a:solidFill>
                  <a:schemeClr val="tx1"/>
                </a:solidFill>
                <a:ea typeface="ＭＳ Ｐゴシック" pitchFamily="16" charset="-128"/>
              </a:rPr>
              <a:t>USGS W-Phase V1</a:t>
            </a:r>
          </a:p>
          <a:p>
            <a:r>
              <a:rPr lang="en-US" sz="2400">
                <a:solidFill>
                  <a:schemeClr val="tx1"/>
                </a:solidFill>
                <a:ea typeface="ＭＳ Ｐゴシック" pitchFamily="16" charset="-128"/>
              </a:rPr>
              <a:t>Mw 8.9</a:t>
            </a:r>
          </a:p>
          <a:p>
            <a:r>
              <a:rPr lang="en-US" sz="2400">
                <a:solidFill>
                  <a:schemeClr val="tx1"/>
                </a:solidFill>
                <a:ea typeface="ＭＳ Ｐゴシック" pitchFamily="16" charset="-128"/>
              </a:rPr>
              <a:t>Released 1 hr after OT</a:t>
            </a:r>
          </a:p>
        </p:txBody>
      </p:sp>
      <p:sp>
        <p:nvSpPr>
          <p:cNvPr id="29703" name="Rectangle 7"/>
          <p:cNvSpPr>
            <a:spLocks/>
          </p:cNvSpPr>
          <p:nvPr/>
        </p:nvSpPr>
        <p:spPr bwMode="auto">
          <a:xfrm>
            <a:off x="2730500" y="6985000"/>
            <a:ext cx="3525838" cy="1168400"/>
          </a:xfrm>
          <a:prstGeom prst="rect">
            <a:avLst/>
          </a:prstGeom>
          <a:noFill/>
          <a:ln w="12700">
            <a:noFill/>
            <a:miter lim="800000"/>
            <a:headEnd/>
            <a:tailEnd/>
          </a:ln>
        </p:spPr>
        <p:txBody>
          <a:bodyPr wrap="none" lIns="0" tIns="0" rIns="0" bIns="0">
            <a:spAutoFit/>
          </a:bodyPr>
          <a:lstStyle/>
          <a:p>
            <a:r>
              <a:rPr lang="en-US" sz="2400">
                <a:solidFill>
                  <a:schemeClr val="tx1"/>
                </a:solidFill>
                <a:ea typeface="ＭＳ Ｐゴシック" pitchFamily="16" charset="-128"/>
              </a:rPr>
              <a:t>USGS W-Phase V2</a:t>
            </a:r>
          </a:p>
          <a:p>
            <a:r>
              <a:rPr lang="en-US" sz="2400">
                <a:solidFill>
                  <a:schemeClr val="tx1"/>
                </a:solidFill>
                <a:ea typeface="ＭＳ Ｐゴシック" pitchFamily="16" charset="-128"/>
              </a:rPr>
              <a:t>Mw 9.0</a:t>
            </a:r>
          </a:p>
          <a:p>
            <a:r>
              <a:rPr lang="en-US" sz="2400">
                <a:solidFill>
                  <a:schemeClr val="tx1"/>
                </a:solidFill>
                <a:ea typeface="ＭＳ Ｐゴシック" pitchFamily="16" charset="-128"/>
              </a:rPr>
              <a:t>Released 6 hrs after OT</a:t>
            </a:r>
          </a:p>
        </p:txBody>
      </p:sp>
      <p:sp>
        <p:nvSpPr>
          <p:cNvPr id="29704" name="Rectangle 8"/>
          <p:cNvSpPr>
            <a:spLocks/>
          </p:cNvSpPr>
          <p:nvPr/>
        </p:nvSpPr>
        <p:spPr bwMode="auto">
          <a:xfrm>
            <a:off x="9055100" y="1549400"/>
            <a:ext cx="3822700" cy="15240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global Centroid Moment Tensor V1</a:t>
            </a:r>
          </a:p>
          <a:p>
            <a:r>
              <a:rPr lang="en-US" sz="2400">
                <a:solidFill>
                  <a:schemeClr val="tx1"/>
                </a:solidFill>
                <a:ea typeface="ＭＳ Ｐゴシック" pitchFamily="16" charset="-128"/>
              </a:rPr>
              <a:t>Mw 9.1</a:t>
            </a:r>
          </a:p>
          <a:p>
            <a:r>
              <a:rPr lang="en-US" sz="2400">
                <a:solidFill>
                  <a:schemeClr val="tx1"/>
                </a:solidFill>
                <a:ea typeface="ＭＳ Ｐゴシック" pitchFamily="16" charset="-128"/>
              </a:rPr>
              <a:t>Released 7 hrs after OT</a:t>
            </a:r>
          </a:p>
        </p:txBody>
      </p:sp>
      <p:sp>
        <p:nvSpPr>
          <p:cNvPr id="29705" name="Rectangle 9"/>
          <p:cNvSpPr>
            <a:spLocks/>
          </p:cNvSpPr>
          <p:nvPr/>
        </p:nvSpPr>
        <p:spPr bwMode="auto">
          <a:xfrm>
            <a:off x="9055100" y="4292600"/>
            <a:ext cx="4025900" cy="15240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global Centroid Moment Tensor V2</a:t>
            </a:r>
          </a:p>
          <a:p>
            <a:r>
              <a:rPr lang="en-US" sz="2400">
                <a:solidFill>
                  <a:schemeClr val="tx1"/>
                </a:solidFill>
                <a:ea typeface="ＭＳ Ｐゴシック" pitchFamily="16" charset="-128"/>
              </a:rPr>
              <a:t>Mw 9.1</a:t>
            </a:r>
          </a:p>
          <a:p>
            <a:r>
              <a:rPr lang="en-US" sz="2400">
                <a:solidFill>
                  <a:schemeClr val="tx1"/>
                </a:solidFill>
                <a:ea typeface="ＭＳ Ｐゴシック" pitchFamily="16" charset="-128"/>
              </a:rPr>
              <a:t>Released </a:t>
            </a:r>
            <a:r>
              <a:rPr lang="en-US" sz="2400" baseline="-6000">
                <a:solidFill>
                  <a:schemeClr val="tx1"/>
                </a:solidFill>
                <a:ea typeface="ＭＳ Ｐゴシック" pitchFamily="16" charset="-128"/>
              </a:rPr>
              <a:t>~</a:t>
            </a:r>
            <a:r>
              <a:rPr lang="en-US" sz="2400">
                <a:solidFill>
                  <a:schemeClr val="tx1"/>
                </a:solidFill>
                <a:ea typeface="ＭＳ Ｐゴシック" pitchFamily="16" charset="-128"/>
              </a:rPr>
              <a:t> 3 days after OT</a:t>
            </a:r>
          </a:p>
        </p:txBody>
      </p:sp>
      <p:pic>
        <p:nvPicPr>
          <p:cNvPr id="29706" name="Picture 10"/>
          <p:cNvPicPr>
            <a:picLocks noChangeAspect="1" noChangeArrowheads="1"/>
          </p:cNvPicPr>
          <p:nvPr/>
        </p:nvPicPr>
        <p:blipFill>
          <a:blip r:embed="rId7"/>
          <a:srcRect/>
          <a:stretch>
            <a:fillRect/>
          </a:stretch>
        </p:blipFill>
        <p:spPr bwMode="auto">
          <a:xfrm>
            <a:off x="6642100" y="6781800"/>
            <a:ext cx="2298700" cy="2438400"/>
          </a:xfrm>
          <a:prstGeom prst="rect">
            <a:avLst/>
          </a:prstGeom>
          <a:noFill/>
          <a:ln w="12700">
            <a:noFill/>
            <a:miter lim="800000"/>
            <a:headEnd/>
            <a:tailEnd/>
          </a:ln>
        </p:spPr>
      </p:pic>
      <p:sp>
        <p:nvSpPr>
          <p:cNvPr id="29707" name="Rectangle 11"/>
          <p:cNvSpPr>
            <a:spLocks/>
          </p:cNvSpPr>
          <p:nvPr/>
        </p:nvSpPr>
        <p:spPr bwMode="auto">
          <a:xfrm>
            <a:off x="9055100" y="7048500"/>
            <a:ext cx="4025900" cy="15240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Earthquake Research Institute, Japan, CMT V1</a:t>
            </a:r>
          </a:p>
          <a:p>
            <a:r>
              <a:rPr lang="en-US" sz="2400">
                <a:solidFill>
                  <a:schemeClr val="tx1"/>
                </a:solidFill>
                <a:ea typeface="ＭＳ Ｐゴシック" pitchFamily="16" charset="-128"/>
              </a:rPr>
              <a:t>Mw 9.0</a:t>
            </a:r>
          </a:p>
          <a:p>
            <a:endParaRPr lang="en-US" sz="2400">
              <a:solidFill>
                <a:schemeClr val="tx1"/>
              </a:solidFill>
              <a:ea typeface="ＭＳ Ｐゴシック" pitchFamily="16" charset="-128"/>
            </a:endParaRPr>
          </a:p>
        </p:txBody>
      </p:sp>
      <p:pic>
        <p:nvPicPr>
          <p:cNvPr id="29708" name="Picture 12"/>
          <p:cNvPicPr>
            <a:picLocks noChangeArrowheads="1"/>
          </p:cNvPicPr>
          <p:nvPr/>
        </p:nvPicPr>
        <p:blipFill>
          <a:blip r:embed="rId8"/>
          <a:srcRect/>
          <a:stretch>
            <a:fillRect/>
          </a:stretch>
        </p:blipFill>
        <p:spPr bwMode="auto">
          <a:xfrm>
            <a:off x="11798300" y="38100"/>
            <a:ext cx="1143000" cy="420688"/>
          </a:xfrm>
          <a:prstGeom prst="rect">
            <a:avLst/>
          </a:prstGeom>
          <a:noFill/>
          <a:ln w="9525">
            <a:noFill/>
            <a:miter lim="800000"/>
            <a:headEnd/>
            <a:tailEnd/>
          </a:ln>
        </p:spPr>
      </p:pic>
      <p:sp>
        <p:nvSpPr>
          <p:cNvPr id="29709" name="Rectangle 13"/>
          <p:cNvSpPr>
            <a:spLocks/>
          </p:cNvSpPr>
          <p:nvPr/>
        </p:nvSpPr>
        <p:spPr bwMode="auto">
          <a:xfrm>
            <a:off x="2794000" y="1612900"/>
            <a:ext cx="3949700" cy="18796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USGS Research Centroid Moment Tensor</a:t>
            </a:r>
          </a:p>
          <a:p>
            <a:r>
              <a:rPr lang="en-US" sz="2400">
                <a:solidFill>
                  <a:schemeClr val="tx1"/>
                </a:solidFill>
                <a:ea typeface="ＭＳ Ｐゴシック" pitchFamily="16" charset="-128"/>
              </a:rPr>
              <a:t>Mw 8.9</a:t>
            </a:r>
          </a:p>
          <a:p>
            <a:r>
              <a:rPr lang="en-US" sz="2400">
                <a:solidFill>
                  <a:schemeClr val="tx1"/>
                </a:solidFill>
                <a:ea typeface="ＭＳ Ｐゴシック" pitchFamily="16" charset="-128"/>
              </a:rPr>
              <a:t>Distributed </a:t>
            </a:r>
            <a:r>
              <a:rPr lang="en-US" sz="2400" baseline="-6000">
                <a:solidFill>
                  <a:schemeClr val="tx1"/>
                </a:solidFill>
                <a:ea typeface="ＭＳ Ｐゴシック" pitchFamily="16" charset="-128"/>
              </a:rPr>
              <a:t>~</a:t>
            </a:r>
            <a:r>
              <a:rPr lang="en-US" sz="2400">
                <a:solidFill>
                  <a:schemeClr val="tx1"/>
                </a:solidFill>
                <a:ea typeface="ＭＳ Ｐゴシック" pitchFamily="16" charset="-128"/>
              </a:rPr>
              <a:t>34 minutes </a:t>
            </a:r>
          </a:p>
          <a:p>
            <a:r>
              <a:rPr lang="en-US" sz="2400">
                <a:solidFill>
                  <a:schemeClr val="tx1"/>
                </a:solidFill>
                <a:ea typeface="ＭＳ Ｐゴシック" pitchFamily="16" charset="-128"/>
              </a:rPr>
              <a:t>after OT</a:t>
            </a:r>
          </a:p>
        </p:txBody>
      </p:sp>
      <p:pic>
        <p:nvPicPr>
          <p:cNvPr id="29710" name="Picture 14"/>
          <p:cNvPicPr>
            <a:picLocks noChangeAspect="1" noChangeArrowheads="1"/>
          </p:cNvPicPr>
          <p:nvPr/>
        </p:nvPicPr>
        <p:blipFill>
          <a:blip r:embed="rId9"/>
          <a:srcRect/>
          <a:stretch>
            <a:fillRect/>
          </a:stretch>
        </p:blipFill>
        <p:spPr bwMode="auto">
          <a:xfrm>
            <a:off x="149225" y="1358900"/>
            <a:ext cx="2316163" cy="2425700"/>
          </a:xfrm>
          <a:prstGeom prst="rect">
            <a:avLst/>
          </a:prstGeom>
          <a:noFill/>
          <a:ln w="12700">
            <a:noFill/>
            <a:miter lim="800000"/>
            <a:headEnd/>
            <a:tailEnd/>
          </a:ln>
        </p:spPr>
      </p:pic>
      <p:sp>
        <p:nvSpPr>
          <p:cNvPr id="29711" name="Rectangle 15"/>
          <p:cNvSpPr>
            <a:spLocks/>
          </p:cNvSpPr>
          <p:nvPr/>
        </p:nvSpPr>
        <p:spPr bwMode="auto">
          <a:xfrm>
            <a:off x="2733675" y="3448050"/>
            <a:ext cx="3627438" cy="368300"/>
          </a:xfrm>
          <a:prstGeom prst="rect">
            <a:avLst/>
          </a:prstGeom>
          <a:noFill/>
          <a:ln w="12700">
            <a:noFill/>
            <a:miter lim="800000"/>
            <a:headEnd/>
            <a:tailEnd/>
          </a:ln>
        </p:spPr>
        <p:txBody>
          <a:bodyPr wrap="none" lIns="0" tIns="0" rIns="0" bIns="0" anchor="ctr">
            <a:spAutoFit/>
          </a:bodyPr>
          <a:lstStyle/>
          <a:p>
            <a:pPr algn="ctr"/>
            <a:r>
              <a:rPr lang="en-US" sz="1800">
                <a:solidFill>
                  <a:schemeClr val="tx1"/>
                </a:solidFill>
                <a:ea typeface="ＭＳ Ｐゴシック" pitchFamily="16" charset="-128"/>
              </a:rPr>
              <a:t>(Jascha Polet, Cal Poly Pomona)</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330200" y="165100"/>
            <a:ext cx="73152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Source Region Slab Geometry</a:t>
            </a:r>
          </a:p>
        </p:txBody>
      </p:sp>
      <p:pic>
        <p:nvPicPr>
          <p:cNvPr id="30722" name="Picture 2"/>
          <p:cNvPicPr>
            <a:picLocks noChangeAspect="1" noChangeArrowheads="1"/>
          </p:cNvPicPr>
          <p:nvPr/>
        </p:nvPicPr>
        <p:blipFill>
          <a:blip r:embed="rId3"/>
          <a:srcRect/>
          <a:stretch>
            <a:fillRect/>
          </a:stretch>
        </p:blipFill>
        <p:spPr bwMode="auto">
          <a:xfrm>
            <a:off x="228600" y="1828800"/>
            <a:ext cx="12344400" cy="6661150"/>
          </a:xfrm>
          <a:prstGeom prst="rect">
            <a:avLst/>
          </a:prstGeom>
          <a:noFill/>
          <a:ln w="12700">
            <a:noFill/>
            <a:miter lim="800000"/>
            <a:headEnd/>
            <a:tailEnd/>
          </a:ln>
        </p:spPr>
      </p:pic>
      <p:pic>
        <p:nvPicPr>
          <p:cNvPr id="30723" name="Picture 3"/>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srcRect/>
          <a:stretch>
            <a:fillRect/>
          </a:stretch>
        </p:blipFill>
        <p:spPr bwMode="auto">
          <a:xfrm>
            <a:off x="230188" y="1827213"/>
            <a:ext cx="12347575" cy="5994400"/>
          </a:xfrm>
          <a:prstGeom prst="rect">
            <a:avLst/>
          </a:prstGeom>
          <a:noFill/>
          <a:ln w="12700">
            <a:noFill/>
            <a:miter lim="800000"/>
            <a:headEnd/>
            <a:tailEnd/>
          </a:ln>
        </p:spPr>
      </p:pic>
      <p:sp>
        <p:nvSpPr>
          <p:cNvPr id="31746" name="Rectangle 2"/>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Moment Tensor Analysis </a:t>
            </a:r>
          </a:p>
          <a:p>
            <a:r>
              <a:rPr lang="en-US">
                <a:solidFill>
                  <a:schemeClr val="tx1"/>
                </a:solidFill>
                <a:ea typeface="ＭＳ Ｐゴシック" pitchFamily="16" charset="-128"/>
              </a:rPr>
              <a:t>Dip/Depth Sensitivity</a:t>
            </a:r>
          </a:p>
        </p:txBody>
      </p:sp>
      <p:pic>
        <p:nvPicPr>
          <p:cNvPr id="31747" name="Picture 3"/>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Moment Tensor Analysis </a:t>
            </a:r>
          </a:p>
          <a:p>
            <a:r>
              <a:rPr lang="en-US">
                <a:solidFill>
                  <a:schemeClr val="tx1"/>
                </a:solidFill>
                <a:ea typeface="ＭＳ Ｐゴシック" pitchFamily="16" charset="-128"/>
              </a:rPr>
              <a:t>Dip/Depth Sensitivity</a:t>
            </a:r>
          </a:p>
        </p:txBody>
      </p:sp>
      <p:pic>
        <p:nvPicPr>
          <p:cNvPr id="32770" name="Picture 2"/>
          <p:cNvPicPr>
            <a:picLocks noChangeAspect="1" noChangeArrowheads="1"/>
          </p:cNvPicPr>
          <p:nvPr/>
        </p:nvPicPr>
        <p:blipFill>
          <a:blip r:embed="rId3"/>
          <a:srcRect/>
          <a:stretch>
            <a:fillRect/>
          </a:stretch>
        </p:blipFill>
        <p:spPr bwMode="auto">
          <a:xfrm>
            <a:off x="228600" y="1828800"/>
            <a:ext cx="12344400" cy="5991225"/>
          </a:xfrm>
          <a:prstGeom prst="rect">
            <a:avLst/>
          </a:prstGeom>
          <a:noFill/>
          <a:ln w="12700">
            <a:noFill/>
            <a:miter lim="800000"/>
            <a:headEnd/>
            <a:tailEnd/>
          </a:ln>
        </p:spPr>
      </p:pic>
      <p:pic>
        <p:nvPicPr>
          <p:cNvPr id="32771" name="Picture 3"/>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Moment Tensor Analysis </a:t>
            </a:r>
          </a:p>
          <a:p>
            <a:r>
              <a:rPr lang="en-US">
                <a:solidFill>
                  <a:schemeClr val="tx1"/>
                </a:solidFill>
                <a:ea typeface="ＭＳ Ｐゴシック" pitchFamily="16" charset="-128"/>
              </a:rPr>
              <a:t>Dip/Depth Sensitivity</a:t>
            </a:r>
          </a:p>
        </p:txBody>
      </p:sp>
      <p:pic>
        <p:nvPicPr>
          <p:cNvPr id="33794" name="Picture 2"/>
          <p:cNvPicPr>
            <a:picLocks noChangeAspect="1" noChangeArrowheads="1"/>
          </p:cNvPicPr>
          <p:nvPr/>
        </p:nvPicPr>
        <p:blipFill>
          <a:blip r:embed="rId3"/>
          <a:srcRect/>
          <a:stretch>
            <a:fillRect/>
          </a:stretch>
        </p:blipFill>
        <p:spPr bwMode="auto">
          <a:xfrm>
            <a:off x="228600" y="1866900"/>
            <a:ext cx="12344400" cy="5959475"/>
          </a:xfrm>
          <a:prstGeom prst="rect">
            <a:avLst/>
          </a:prstGeom>
          <a:noFill/>
          <a:ln w="12700">
            <a:noFill/>
            <a:miter lim="800000"/>
            <a:headEnd/>
            <a:tailEnd/>
          </a:ln>
        </p:spPr>
      </p:pic>
      <p:pic>
        <p:nvPicPr>
          <p:cNvPr id="33795" name="Picture 3"/>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srcRect/>
          <a:stretch>
            <a:fillRect/>
          </a:stretch>
        </p:blipFill>
        <p:spPr bwMode="auto">
          <a:xfrm>
            <a:off x="5694363" y="750888"/>
            <a:ext cx="7119937" cy="8953500"/>
          </a:xfrm>
          <a:prstGeom prst="rect">
            <a:avLst/>
          </a:prstGeom>
          <a:noFill/>
          <a:ln w="12700">
            <a:noFill/>
            <a:miter lim="800000"/>
            <a:headEnd/>
            <a:tailEnd/>
          </a:ln>
        </p:spPr>
      </p:pic>
      <p:sp>
        <p:nvSpPr>
          <p:cNvPr id="34818" name="Rectangle 2"/>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Finite Fault Model </a:t>
            </a:r>
          </a:p>
          <a:p>
            <a:r>
              <a:rPr lang="en-US">
                <a:solidFill>
                  <a:schemeClr val="tx1"/>
                </a:solidFill>
                <a:ea typeface="ＭＳ Ｐゴシック" pitchFamily="16" charset="-128"/>
              </a:rPr>
              <a:t>USGS V1 - 7 hrs after OT</a:t>
            </a:r>
          </a:p>
        </p:txBody>
      </p:sp>
      <p:pic>
        <p:nvPicPr>
          <p:cNvPr id="34819" name="Picture 3"/>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
        <p:nvSpPr>
          <p:cNvPr id="34820" name="Rectangle 4"/>
          <p:cNvSpPr>
            <a:spLocks/>
          </p:cNvSpPr>
          <p:nvPr/>
        </p:nvSpPr>
        <p:spPr bwMode="auto">
          <a:xfrm>
            <a:off x="482600" y="1511300"/>
            <a:ext cx="4610100" cy="47244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Compact rupture, mostly bilateral about epicenter, peak slip up dip of hypocenter.</a:t>
            </a:r>
          </a:p>
          <a:p>
            <a:endParaRPr lang="en-US" sz="2400">
              <a:solidFill>
                <a:schemeClr val="tx1"/>
              </a:solidFill>
              <a:ea typeface="ＭＳ Ｐゴシック" pitchFamily="16" charset="-128"/>
            </a:endParaRPr>
          </a:p>
          <a:p>
            <a:r>
              <a:rPr lang="en-US" sz="2400">
                <a:solidFill>
                  <a:schemeClr val="tx1"/>
                </a:solidFill>
                <a:ea typeface="ＭＳ Ｐゴシック" pitchFamily="16" charset="-128"/>
              </a:rPr>
              <a:t>Rupture was likely restricted to the shallow trench, and GPS vectors suggest slip did not reach the plate boundary beneath the coastline.</a:t>
            </a:r>
          </a:p>
          <a:p>
            <a:endParaRPr lang="en-US" sz="2400">
              <a:solidFill>
                <a:schemeClr val="tx1"/>
              </a:solidFill>
              <a:ea typeface="ＭＳ Ｐゴシック" pitchFamily="16" charset="-128"/>
            </a:endParaRPr>
          </a:p>
          <a:p>
            <a:r>
              <a:rPr lang="en-US" sz="2400">
                <a:solidFill>
                  <a:schemeClr val="tx1"/>
                </a:solidFill>
                <a:ea typeface="ＭＳ Ｐゴシック" pitchFamily="16" charset="-128"/>
              </a:rPr>
              <a:t>Peak slips closer to 30+ m, inferred from updated modeling. </a:t>
            </a:r>
          </a:p>
        </p:txBody>
      </p:sp>
      <p:sp>
        <p:nvSpPr>
          <p:cNvPr id="34821" name="Rectangle 5"/>
          <p:cNvSpPr>
            <a:spLocks/>
          </p:cNvSpPr>
          <p:nvPr/>
        </p:nvSpPr>
        <p:spPr bwMode="auto">
          <a:xfrm>
            <a:off x="12763500" y="9461500"/>
            <a:ext cx="152400" cy="254000"/>
          </a:xfrm>
          <a:prstGeom prst="rect">
            <a:avLst/>
          </a:prstGeom>
          <a:noFill/>
          <a:ln w="12700">
            <a:noFill/>
            <a:miter lim="800000"/>
            <a:headEnd/>
            <a:tailEnd/>
          </a:ln>
        </p:spPr>
        <p:txBody>
          <a:bodyPr lIns="0" tIns="0" rIns="0" bIns="0" anchor="ctr"/>
          <a:lstStyle/>
          <a:p>
            <a:pPr algn="ctr"/>
            <a:r>
              <a:rPr lang="en-US" sz="1000">
                <a:solidFill>
                  <a:srgbClr val="1A1A1A"/>
                </a:solidFill>
                <a:latin typeface="Helvetica" pitchFamily="16" charset="0"/>
                <a:ea typeface="ＭＳ Ｐゴシック" pitchFamily="16" charset="-128"/>
                <a:sym typeface="Helvetica" pitchFamily="16" charset="0"/>
              </a:rPr>
              <a:t>6</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rrowheads="1"/>
          </p:cNvPicPr>
          <p:nvPr/>
        </p:nvPicPr>
        <p:blipFill>
          <a:blip r:embed="rId3"/>
          <a:srcRect b="25044"/>
          <a:stretch>
            <a:fillRect/>
          </a:stretch>
        </p:blipFill>
        <p:spPr bwMode="auto">
          <a:xfrm>
            <a:off x="4824413" y="0"/>
            <a:ext cx="8180387" cy="7310438"/>
          </a:xfrm>
          <a:prstGeom prst="rect">
            <a:avLst/>
          </a:prstGeom>
          <a:noFill/>
          <a:ln w="9525">
            <a:noFill/>
            <a:miter lim="800000"/>
            <a:headEnd/>
            <a:tailEnd/>
          </a:ln>
        </p:spPr>
      </p:pic>
      <p:pic>
        <p:nvPicPr>
          <p:cNvPr id="35842" name="Picture 2"/>
          <p:cNvPicPr>
            <a:picLocks noChangeArrowheads="1"/>
          </p:cNvPicPr>
          <p:nvPr/>
        </p:nvPicPr>
        <p:blipFill>
          <a:blip r:embed="rId4"/>
          <a:srcRect/>
          <a:stretch>
            <a:fillRect/>
          </a:stretch>
        </p:blipFill>
        <p:spPr bwMode="auto">
          <a:xfrm>
            <a:off x="0" y="-152400"/>
            <a:ext cx="7258050" cy="9753600"/>
          </a:xfrm>
          <a:prstGeom prst="rect">
            <a:avLst/>
          </a:prstGeom>
          <a:noFill/>
          <a:ln w="9525">
            <a:noFill/>
            <a:miter lim="800000"/>
            <a:headEnd/>
            <a:tailEnd/>
          </a:ln>
        </p:spPr>
      </p:pic>
      <p:pic>
        <p:nvPicPr>
          <p:cNvPr id="35843" name="Picture 3"/>
          <p:cNvPicPr>
            <a:picLocks noChangeArrowheads="1"/>
          </p:cNvPicPr>
          <p:nvPr/>
        </p:nvPicPr>
        <p:blipFill>
          <a:blip r:embed="rId5"/>
          <a:srcRect/>
          <a:stretch>
            <a:fillRect/>
          </a:stretch>
        </p:blipFill>
        <p:spPr bwMode="auto">
          <a:xfrm>
            <a:off x="11798300" y="9296400"/>
            <a:ext cx="1143000" cy="420688"/>
          </a:xfrm>
          <a:prstGeom prst="rect">
            <a:avLst/>
          </a:prstGeom>
          <a:noFill/>
          <a:ln w="9525">
            <a:noFill/>
            <a:miter lim="800000"/>
            <a:headEnd/>
            <a:tailEnd/>
          </a:ln>
        </p:spPr>
      </p:pic>
      <p:sp>
        <p:nvSpPr>
          <p:cNvPr id="35844" name="Rectangle 4"/>
          <p:cNvSpPr>
            <a:spLocks/>
          </p:cNvSpPr>
          <p:nvPr/>
        </p:nvSpPr>
        <p:spPr bwMode="auto">
          <a:xfrm>
            <a:off x="7302500" y="7683500"/>
            <a:ext cx="5041900" cy="1524000"/>
          </a:xfrm>
          <a:prstGeom prst="rect">
            <a:avLst/>
          </a:prstGeom>
          <a:noFill/>
          <a:ln w="12700">
            <a:noFill/>
            <a:miter lim="800000"/>
            <a:headEnd/>
            <a:tailEnd/>
          </a:ln>
        </p:spPr>
        <p:txBody>
          <a:bodyPr lIns="0" tIns="0" rIns="0" bIns="0"/>
          <a:lstStyle/>
          <a:p>
            <a:r>
              <a:rPr lang="en-US" sz="2400">
                <a:ea typeface="ＭＳ Ｐゴシック" pitchFamily="16" charset="-128"/>
              </a:rPr>
              <a:t>Finite Fault Model USGS V1 - Comparison with locking estimates (Hashimoto et al. ,2009, Nat. Geo.)</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p:cNvSpPr>
          <p:nvPr/>
        </p:nvSpPr>
        <p:spPr bwMode="auto">
          <a:xfrm>
            <a:off x="330200" y="165100"/>
            <a:ext cx="101346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Population Exposure &amp; Shaking Intensities vs Slab Geometry &amp; Slip Extent</a:t>
            </a:r>
          </a:p>
        </p:txBody>
      </p:sp>
      <p:pic>
        <p:nvPicPr>
          <p:cNvPr id="36866" name="Picture 2"/>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pic>
        <p:nvPicPr>
          <p:cNvPr id="36867" name="Picture 3"/>
          <p:cNvPicPr>
            <a:picLocks noChangeAspect="1" noChangeArrowheads="1"/>
          </p:cNvPicPr>
          <p:nvPr/>
        </p:nvPicPr>
        <p:blipFill>
          <a:blip r:embed="rId4"/>
          <a:srcRect/>
          <a:stretch>
            <a:fillRect/>
          </a:stretch>
        </p:blipFill>
        <p:spPr bwMode="auto">
          <a:xfrm>
            <a:off x="241300" y="1308100"/>
            <a:ext cx="9664700" cy="7964488"/>
          </a:xfrm>
          <a:prstGeom prst="rect">
            <a:avLst/>
          </a:prstGeom>
          <a:noFill/>
          <a:ln w="12700">
            <a:noFill/>
            <a:miter lim="800000"/>
            <a:headEnd/>
            <a:tailEnd/>
          </a:ln>
        </p:spPr>
      </p:pic>
      <p:sp>
        <p:nvSpPr>
          <p:cNvPr id="36868" name="Rectangle 4"/>
          <p:cNvSpPr>
            <a:spLocks/>
          </p:cNvSpPr>
          <p:nvPr/>
        </p:nvSpPr>
        <p:spPr bwMode="auto">
          <a:xfrm>
            <a:off x="10186988" y="2197100"/>
            <a:ext cx="2730500" cy="3035300"/>
          </a:xfrm>
          <a:prstGeom prst="rect">
            <a:avLst/>
          </a:prstGeom>
          <a:noFill/>
          <a:ln w="12700">
            <a:noFill/>
            <a:miter lim="800000"/>
            <a:headEnd/>
            <a:tailEnd/>
          </a:ln>
        </p:spPr>
        <p:txBody>
          <a:bodyPr lIns="0" tIns="0" rIns="0" bIns="0"/>
          <a:lstStyle/>
          <a:p>
            <a:r>
              <a:rPr lang="en-US" sz="1800">
                <a:solidFill>
                  <a:schemeClr val="tx1"/>
                </a:solidFill>
                <a:ea typeface="ＭＳ Ｐゴシック" pitchFamily="16" charset="-128"/>
              </a:rPr>
              <a:t>Note that slip during the earthquake likely did not extend to the depths of the plate boundary directly under the Japan coastline as shown here, because GPS data indicate that the coastline moved down coseismically.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p:cNvSpPr>
          <p:nvPr/>
        </p:nvSpPr>
        <p:spPr bwMode="auto">
          <a:xfrm>
            <a:off x="330200" y="165100"/>
            <a:ext cx="10134600" cy="5080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03/11/2011, Mw 9.0</a:t>
            </a:r>
          </a:p>
        </p:txBody>
      </p:sp>
      <p:pic>
        <p:nvPicPr>
          <p:cNvPr id="12290" name="Picture 2"/>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pic>
        <p:nvPicPr>
          <p:cNvPr id="12291" name="Picture 3"/>
          <p:cNvPicPr>
            <a:picLocks noChangeAspect="1" noChangeArrowheads="1"/>
          </p:cNvPicPr>
          <p:nvPr/>
        </p:nvPicPr>
        <p:blipFill>
          <a:blip r:embed="rId4"/>
          <a:srcRect/>
          <a:stretch>
            <a:fillRect/>
          </a:stretch>
        </p:blipFill>
        <p:spPr bwMode="auto">
          <a:xfrm>
            <a:off x="-365125" y="-365125"/>
            <a:ext cx="7313613" cy="9464675"/>
          </a:xfrm>
          <a:prstGeom prst="rect">
            <a:avLst/>
          </a:prstGeom>
          <a:noFill/>
          <a:ln w="12700">
            <a:noFill/>
            <a:miter lim="800000"/>
            <a:headEnd/>
            <a:tailEnd/>
          </a:ln>
        </p:spPr>
      </p:pic>
      <p:pic>
        <p:nvPicPr>
          <p:cNvPr id="12292" name="Picture 4"/>
          <p:cNvPicPr>
            <a:picLocks noChangeAspect="1" noChangeArrowheads="1"/>
          </p:cNvPicPr>
          <p:nvPr/>
        </p:nvPicPr>
        <p:blipFill>
          <a:blip r:embed="rId5"/>
          <a:srcRect/>
          <a:stretch>
            <a:fillRect/>
          </a:stretch>
        </p:blipFill>
        <p:spPr bwMode="auto">
          <a:xfrm>
            <a:off x="6583363" y="730250"/>
            <a:ext cx="6299200" cy="8153400"/>
          </a:xfrm>
          <a:prstGeom prst="rect">
            <a:avLst/>
          </a:prstGeom>
          <a:noFill/>
          <a:ln w="12700">
            <a:noFill/>
            <a:miter lim="800000"/>
            <a:headEnd/>
            <a:tailEnd/>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Finite Fault Model </a:t>
            </a:r>
          </a:p>
          <a:p>
            <a:r>
              <a:rPr lang="en-US">
                <a:solidFill>
                  <a:schemeClr val="tx1"/>
                </a:solidFill>
                <a:ea typeface="ＭＳ Ｐゴシック" pitchFamily="16" charset="-128"/>
              </a:rPr>
              <a:t>USGS V2 - 2011/03/18</a:t>
            </a:r>
          </a:p>
        </p:txBody>
      </p:sp>
      <p:pic>
        <p:nvPicPr>
          <p:cNvPr id="4098" name="Picture 2"/>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sp>
        <p:nvSpPr>
          <p:cNvPr id="4099" name="Rectangle 3"/>
          <p:cNvSpPr>
            <a:spLocks/>
          </p:cNvSpPr>
          <p:nvPr/>
        </p:nvSpPr>
        <p:spPr bwMode="auto">
          <a:xfrm>
            <a:off x="482600" y="1511300"/>
            <a:ext cx="4610100" cy="65024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Updated modeling shows peak slips of 30+ m, depending on the parameterization of rupture velocity. This updated model shows peak slip of </a:t>
            </a:r>
            <a:r>
              <a:rPr lang="en-US" sz="2400" baseline="-6000">
                <a:solidFill>
                  <a:schemeClr val="tx1"/>
                </a:solidFill>
                <a:ea typeface="ＭＳ Ｐゴシック" pitchFamily="16" charset="-128"/>
              </a:rPr>
              <a:t>~</a:t>
            </a:r>
            <a:r>
              <a:rPr lang="en-US" sz="2400">
                <a:solidFill>
                  <a:schemeClr val="tx1"/>
                </a:solidFill>
                <a:ea typeface="ＭＳ Ｐゴシック" pitchFamily="16" charset="-128"/>
              </a:rPr>
              <a:t>32 m, using a range of rupture velocity from 1.25 - 3 km/s.</a:t>
            </a:r>
          </a:p>
          <a:p>
            <a:endParaRPr lang="en-US" sz="2400">
              <a:solidFill>
                <a:schemeClr val="tx1"/>
              </a:solidFill>
              <a:ea typeface="ＭＳ Ｐゴシック" pitchFamily="16" charset="-128"/>
            </a:endParaRPr>
          </a:p>
          <a:p>
            <a:r>
              <a:rPr lang="en-US" sz="2400">
                <a:solidFill>
                  <a:schemeClr val="tx1"/>
                </a:solidFill>
                <a:ea typeface="ＭＳ Ｐゴシック" pitchFamily="16" charset="-128"/>
              </a:rPr>
              <a:t>Models with constant rupture velocity show slips of 40-50 m, all at shallow depths. This may imply that the up-dip nature of rupture is well resolved, but peak slips are not.</a:t>
            </a:r>
          </a:p>
          <a:p>
            <a:endParaRPr lang="en-US" sz="2400">
              <a:solidFill>
                <a:schemeClr val="tx1"/>
              </a:solidFill>
              <a:ea typeface="ＭＳ Ｐゴシック" pitchFamily="16" charset="-128"/>
            </a:endParaRPr>
          </a:p>
          <a:p>
            <a:r>
              <a:rPr lang="ja-JP" altLang="en-US" sz="2400">
                <a:solidFill>
                  <a:schemeClr val="tx1"/>
                </a:solidFill>
                <a:latin typeface="Arial" pitchFamily="34" charset="0"/>
                <a:ea typeface="ＭＳ Ｐゴシック" pitchFamily="16" charset="-128"/>
              </a:rPr>
              <a:t>‘</a:t>
            </a:r>
            <a:r>
              <a:rPr lang="en-US" altLang="ja-JP" sz="2400">
                <a:solidFill>
                  <a:schemeClr val="tx1"/>
                </a:solidFill>
                <a:ea typeface="ＭＳ Ｐゴシック" pitchFamily="16" charset="-128"/>
              </a:rPr>
              <a:t>Low</a:t>
            </a:r>
            <a:r>
              <a:rPr lang="ja-JP" altLang="en-US" sz="2400">
                <a:solidFill>
                  <a:schemeClr val="tx1"/>
                </a:solidFill>
                <a:latin typeface="Arial" pitchFamily="34" charset="0"/>
                <a:ea typeface="ＭＳ Ｐゴシック" pitchFamily="16" charset="-128"/>
              </a:rPr>
              <a:t>’</a:t>
            </a:r>
            <a:r>
              <a:rPr lang="en-US" altLang="ja-JP" sz="2400">
                <a:solidFill>
                  <a:schemeClr val="tx1"/>
                </a:solidFill>
                <a:ea typeface="ＭＳ Ｐゴシック" pitchFamily="16" charset="-128"/>
              </a:rPr>
              <a:t> slip regions near the fault edges, and fault base, are also poorly resolved.</a:t>
            </a:r>
            <a:endParaRPr lang="en-US" sz="2400">
              <a:solidFill>
                <a:schemeClr val="tx1"/>
              </a:solidFill>
              <a:ea typeface="ＭＳ Ｐゴシック" pitchFamily="16" charset="-128"/>
            </a:endParaRPr>
          </a:p>
        </p:txBody>
      </p:sp>
      <p:pic>
        <p:nvPicPr>
          <p:cNvPr id="4100" name="Picture 4"/>
          <p:cNvPicPr>
            <a:picLocks noChangeAspect="1" noChangeArrowheads="1"/>
          </p:cNvPicPr>
          <p:nvPr/>
        </p:nvPicPr>
        <p:blipFill>
          <a:blip r:embed="rId4"/>
          <a:srcRect/>
          <a:stretch>
            <a:fillRect/>
          </a:stretch>
        </p:blipFill>
        <p:spPr bwMode="auto">
          <a:xfrm>
            <a:off x="5684838" y="752475"/>
            <a:ext cx="7232650" cy="8953500"/>
          </a:xfrm>
          <a:prstGeom prst="rect">
            <a:avLst/>
          </a:prstGeom>
          <a:noFill/>
          <a:ln w="12700">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Finite Fault Model </a:t>
            </a:r>
          </a:p>
          <a:p>
            <a:r>
              <a:rPr lang="en-US">
                <a:solidFill>
                  <a:schemeClr val="tx1"/>
                </a:solidFill>
                <a:ea typeface="ＭＳ Ｐゴシック" pitchFamily="16" charset="-128"/>
              </a:rPr>
              <a:t>U. California, Santa Barbara</a:t>
            </a:r>
          </a:p>
        </p:txBody>
      </p:sp>
      <p:pic>
        <p:nvPicPr>
          <p:cNvPr id="37890" name="Picture 2"/>
          <p:cNvPicPr>
            <a:picLocks noChangeAspect="1" noChangeArrowheads="1"/>
          </p:cNvPicPr>
          <p:nvPr/>
        </p:nvPicPr>
        <p:blipFill>
          <a:blip r:embed="rId3"/>
          <a:srcRect/>
          <a:stretch>
            <a:fillRect/>
          </a:stretch>
        </p:blipFill>
        <p:spPr bwMode="auto">
          <a:xfrm>
            <a:off x="184150" y="1279525"/>
            <a:ext cx="4114800" cy="5014913"/>
          </a:xfrm>
          <a:prstGeom prst="rect">
            <a:avLst/>
          </a:prstGeom>
          <a:noFill/>
          <a:ln w="12700">
            <a:noFill/>
            <a:miter lim="800000"/>
            <a:headEnd/>
            <a:tailEnd/>
          </a:ln>
        </p:spPr>
      </p:pic>
      <p:pic>
        <p:nvPicPr>
          <p:cNvPr id="37891" name="Picture 3"/>
          <p:cNvPicPr>
            <a:picLocks noChangeAspect="1" noChangeArrowheads="1"/>
          </p:cNvPicPr>
          <p:nvPr/>
        </p:nvPicPr>
        <p:blipFill>
          <a:blip r:embed="rId4"/>
          <a:srcRect/>
          <a:stretch>
            <a:fillRect/>
          </a:stretch>
        </p:blipFill>
        <p:spPr bwMode="auto">
          <a:xfrm>
            <a:off x="4470400" y="1292225"/>
            <a:ext cx="4110038" cy="4992688"/>
          </a:xfrm>
          <a:prstGeom prst="rect">
            <a:avLst/>
          </a:prstGeom>
          <a:noFill/>
          <a:ln w="12700">
            <a:noFill/>
            <a:miter lim="800000"/>
            <a:headEnd/>
            <a:tailEnd/>
          </a:ln>
        </p:spPr>
      </p:pic>
      <p:pic>
        <p:nvPicPr>
          <p:cNvPr id="37892" name="Picture 4"/>
          <p:cNvPicPr>
            <a:picLocks noChangeAspect="1" noChangeArrowheads="1"/>
          </p:cNvPicPr>
          <p:nvPr/>
        </p:nvPicPr>
        <p:blipFill>
          <a:blip r:embed="rId5"/>
          <a:srcRect/>
          <a:stretch>
            <a:fillRect/>
          </a:stretch>
        </p:blipFill>
        <p:spPr bwMode="auto">
          <a:xfrm>
            <a:off x="8686800" y="1279525"/>
            <a:ext cx="4114800" cy="4997450"/>
          </a:xfrm>
          <a:prstGeom prst="rect">
            <a:avLst/>
          </a:prstGeom>
          <a:noFill/>
          <a:ln w="12700">
            <a:noFill/>
            <a:miter lim="800000"/>
            <a:headEnd/>
            <a:tailEnd/>
          </a:ln>
        </p:spPr>
      </p:pic>
      <p:sp>
        <p:nvSpPr>
          <p:cNvPr id="37893" name="Rectangle 5"/>
          <p:cNvSpPr>
            <a:spLocks/>
          </p:cNvSpPr>
          <p:nvPr/>
        </p:nvSpPr>
        <p:spPr bwMode="auto">
          <a:xfrm>
            <a:off x="357188" y="6527800"/>
            <a:ext cx="3848100" cy="8128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Version 1</a:t>
            </a:r>
          </a:p>
          <a:p>
            <a:r>
              <a:rPr lang="en-US" sz="2400">
                <a:solidFill>
                  <a:schemeClr val="tx1"/>
                </a:solidFill>
                <a:ea typeface="ＭＳ Ｐゴシック" pitchFamily="16" charset="-128"/>
              </a:rPr>
              <a:t>NEIC Hypocenter</a:t>
            </a:r>
          </a:p>
        </p:txBody>
      </p:sp>
      <p:sp>
        <p:nvSpPr>
          <p:cNvPr id="37894" name="Rectangle 6"/>
          <p:cNvSpPr>
            <a:spLocks/>
          </p:cNvSpPr>
          <p:nvPr/>
        </p:nvSpPr>
        <p:spPr bwMode="auto">
          <a:xfrm>
            <a:off x="4762500" y="6527800"/>
            <a:ext cx="3733800" cy="11684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Version 2</a:t>
            </a:r>
          </a:p>
          <a:p>
            <a:r>
              <a:rPr lang="en-US" sz="2400">
                <a:solidFill>
                  <a:schemeClr val="tx1"/>
                </a:solidFill>
                <a:ea typeface="ＭＳ Ｐゴシック" pitchFamily="16" charset="-128"/>
              </a:rPr>
              <a:t>JMA Hypocenter </a:t>
            </a:r>
          </a:p>
          <a:p>
            <a:r>
              <a:rPr lang="en-US" sz="2400">
                <a:solidFill>
                  <a:schemeClr val="tx1"/>
                </a:solidFill>
                <a:ea typeface="ＭＳ Ｐゴシック" pitchFamily="16" charset="-128"/>
              </a:rPr>
              <a:t>(50 km ESE)</a:t>
            </a:r>
          </a:p>
        </p:txBody>
      </p:sp>
      <p:sp>
        <p:nvSpPr>
          <p:cNvPr id="37895" name="Rectangle 7"/>
          <p:cNvSpPr>
            <a:spLocks/>
          </p:cNvSpPr>
          <p:nvPr/>
        </p:nvSpPr>
        <p:spPr bwMode="auto">
          <a:xfrm>
            <a:off x="8877300" y="6527800"/>
            <a:ext cx="3848100" cy="18796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Version 3</a:t>
            </a:r>
          </a:p>
          <a:p>
            <a:r>
              <a:rPr lang="en-US" sz="2400">
                <a:solidFill>
                  <a:schemeClr val="tx1"/>
                </a:solidFill>
                <a:ea typeface="ＭＳ Ｐゴシック" pitchFamily="16" charset="-128"/>
              </a:rPr>
              <a:t>Body &amp; Surface Waves realigned using the 03/09/2011 Mw 7.3 foreshock.</a:t>
            </a:r>
          </a:p>
        </p:txBody>
      </p:sp>
      <p:pic>
        <p:nvPicPr>
          <p:cNvPr id="37896" name="Picture 8"/>
          <p:cNvPicPr>
            <a:picLocks noChangeArrowheads="1"/>
          </p:cNvPicPr>
          <p:nvPr/>
        </p:nvPicPr>
        <p:blipFill>
          <a:blip r:embed="rId6"/>
          <a:srcRect/>
          <a:stretch>
            <a:fillRect/>
          </a:stretch>
        </p:blipFill>
        <p:spPr bwMode="auto">
          <a:xfrm>
            <a:off x="11798300" y="38100"/>
            <a:ext cx="1143000" cy="420688"/>
          </a:xfrm>
          <a:prstGeom prst="rect">
            <a:avLst/>
          </a:prstGeom>
          <a:noFill/>
          <a:ln w="9525">
            <a:noFill/>
            <a:miter lim="800000"/>
            <a:headEnd/>
            <a:tailEnd/>
          </a:ln>
        </p:spPr>
      </p:pic>
      <p:sp>
        <p:nvSpPr>
          <p:cNvPr id="37897" name="Rectangle 9"/>
          <p:cNvSpPr>
            <a:spLocks/>
          </p:cNvSpPr>
          <p:nvPr/>
        </p:nvSpPr>
        <p:spPr bwMode="auto">
          <a:xfrm>
            <a:off x="5827713" y="9232900"/>
            <a:ext cx="6978650" cy="368300"/>
          </a:xfrm>
          <a:prstGeom prst="rect">
            <a:avLst/>
          </a:prstGeom>
          <a:noFill/>
          <a:ln w="12700">
            <a:noFill/>
            <a:miter lim="800000"/>
            <a:headEnd/>
            <a:tailEnd/>
          </a:ln>
        </p:spPr>
        <p:txBody>
          <a:bodyPr wrap="none" lIns="0" tIns="0" rIns="0" bIns="0" anchor="ctr">
            <a:spAutoFit/>
          </a:bodyPr>
          <a:lstStyle/>
          <a:p>
            <a:pPr algn="r"/>
            <a:r>
              <a:rPr lang="en-US" sz="1800">
                <a:solidFill>
                  <a:schemeClr val="tx1"/>
                </a:solidFill>
                <a:ea typeface="ＭＳ Ｐゴシック" pitchFamily="16" charset="-128"/>
              </a:rPr>
              <a:t>Figures courtesy of Guangfu Shao, U. California, Santa Barbara</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sp>
        <p:nvSpPr>
          <p:cNvPr id="38914" name="Rectangle 2"/>
          <p:cNvSpPr>
            <a:spLocks/>
          </p:cNvSpPr>
          <p:nvPr/>
        </p:nvSpPr>
        <p:spPr bwMode="auto">
          <a:xfrm>
            <a:off x="330200" y="165100"/>
            <a:ext cx="10223500" cy="9144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GPS Displacements</a:t>
            </a:r>
          </a:p>
          <a:p>
            <a:r>
              <a:rPr lang="en-US">
                <a:solidFill>
                  <a:schemeClr val="tx1"/>
                </a:solidFill>
                <a:ea typeface="ＭＳ Ｐゴシック" pitchFamily="16" charset="-128"/>
              </a:rPr>
              <a:t>Geospatial Information Authority of Japan</a:t>
            </a:r>
          </a:p>
        </p:txBody>
      </p:sp>
      <p:pic>
        <p:nvPicPr>
          <p:cNvPr id="38915" name="Picture 3"/>
          <p:cNvPicPr>
            <a:picLocks noChangeAspect="1" noChangeArrowheads="1"/>
          </p:cNvPicPr>
          <p:nvPr/>
        </p:nvPicPr>
        <p:blipFill>
          <a:blip r:embed="rId4"/>
          <a:srcRect/>
          <a:stretch>
            <a:fillRect/>
          </a:stretch>
        </p:blipFill>
        <p:spPr bwMode="auto">
          <a:xfrm>
            <a:off x="366713" y="1365250"/>
            <a:ext cx="5486400" cy="8377238"/>
          </a:xfrm>
          <a:prstGeom prst="rect">
            <a:avLst/>
          </a:prstGeom>
          <a:noFill/>
          <a:ln w="12700">
            <a:noFill/>
            <a:miter lim="800000"/>
            <a:headEnd/>
            <a:tailEnd/>
          </a:ln>
        </p:spPr>
      </p:pic>
      <p:pic>
        <p:nvPicPr>
          <p:cNvPr id="38916" name="Picture 4"/>
          <p:cNvPicPr>
            <a:picLocks noChangeAspect="1" noChangeArrowheads="1"/>
          </p:cNvPicPr>
          <p:nvPr/>
        </p:nvPicPr>
        <p:blipFill>
          <a:blip r:embed="rId5"/>
          <a:srcRect/>
          <a:stretch>
            <a:fillRect/>
          </a:stretch>
        </p:blipFill>
        <p:spPr bwMode="auto">
          <a:xfrm>
            <a:off x="6475413" y="1409700"/>
            <a:ext cx="5473700" cy="8323263"/>
          </a:xfrm>
          <a:prstGeom prst="rect">
            <a:avLst/>
          </a:prstGeom>
          <a:noFill/>
          <a:ln w="12700">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p:cNvSpPr>
          <p:nvPr/>
        </p:nvSpPr>
        <p:spPr bwMode="auto">
          <a:xfrm>
            <a:off x="330200" y="165100"/>
            <a:ext cx="10223500" cy="5080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Tohoku, Japan Earthquake: Other Groups</a:t>
            </a:r>
          </a:p>
        </p:txBody>
      </p:sp>
      <p:sp>
        <p:nvSpPr>
          <p:cNvPr id="39938" name="Rectangle 2"/>
          <p:cNvSpPr>
            <a:spLocks/>
          </p:cNvSpPr>
          <p:nvPr/>
        </p:nvSpPr>
        <p:spPr bwMode="auto">
          <a:xfrm>
            <a:off x="460375" y="1638300"/>
            <a:ext cx="12547600" cy="54356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Many groups have published (online) slip models for this earthquake; below is a list of some of these (note this is not complete):</a:t>
            </a:r>
          </a:p>
          <a:p>
            <a:endParaRPr lang="en-US" sz="2400">
              <a:solidFill>
                <a:schemeClr val="tx1"/>
              </a:solidFill>
              <a:ea typeface="ＭＳ Ｐゴシック" pitchFamily="16" charset="-128"/>
            </a:endParaRPr>
          </a:p>
          <a:p>
            <a:r>
              <a:rPr lang="en-US" sz="2400">
                <a:solidFill>
                  <a:schemeClr val="tx1"/>
                </a:solidFill>
                <a:ea typeface="ＭＳ Ｐゴシック" pitchFamily="16" charset="-128"/>
              </a:rPr>
              <a:t>Geospatial Information Authority, Japan (using regional GPS data):</a:t>
            </a:r>
          </a:p>
          <a:p>
            <a:r>
              <a:rPr lang="en-US" sz="2400" u="sng">
                <a:solidFill>
                  <a:srgbClr val="0000FF"/>
                </a:solidFill>
                <a:ea typeface="ＭＳ Ｐゴシック" pitchFamily="16" charset="-128"/>
                <a:hlinkClick r:id="rId3"/>
              </a:rPr>
              <a:t>http://www.gsi.go.jp/cais/topic110315-index-e.html</a:t>
            </a:r>
            <a:endParaRPr lang="en-US" sz="2400">
              <a:solidFill>
                <a:srgbClr val="0000FF"/>
              </a:solidFill>
              <a:ea typeface="ＭＳ Ｐゴシック" pitchFamily="16" charset="-128"/>
            </a:endParaRPr>
          </a:p>
          <a:p>
            <a:endParaRPr lang="en-US" sz="2400">
              <a:solidFill>
                <a:schemeClr val="tx1"/>
              </a:solidFill>
              <a:ea typeface="ＭＳ Ｐゴシック" pitchFamily="16" charset="-128"/>
            </a:endParaRPr>
          </a:p>
          <a:p>
            <a:r>
              <a:rPr lang="en-US" sz="2400">
                <a:solidFill>
                  <a:schemeClr val="tx1"/>
                </a:solidFill>
                <a:ea typeface="ＭＳ Ｐゴシック" pitchFamily="16" charset="-128"/>
              </a:rPr>
              <a:t>Charles Ammon, Penn State; Thorne Lay, UCSC; Hiroo Kanamori, Caltech: </a:t>
            </a:r>
          </a:p>
          <a:p>
            <a:r>
              <a:rPr lang="en-US" sz="2400" u="sng">
                <a:solidFill>
                  <a:srgbClr val="002D99"/>
                </a:solidFill>
                <a:ea typeface="ＭＳ Ｐゴシック" pitchFamily="16" charset="-128"/>
                <a:hlinkClick r:id="rId4"/>
              </a:rPr>
              <a:t>http://eqseis.geosc.psu.edu/~cammon/Japan2011EQ/</a:t>
            </a:r>
            <a:endParaRPr lang="en-US" sz="2400" u="sng">
              <a:solidFill>
                <a:srgbClr val="002D99"/>
              </a:solidFill>
              <a:ea typeface="ＭＳ Ｐゴシック" pitchFamily="16" charset="-128"/>
            </a:endParaRPr>
          </a:p>
          <a:p>
            <a:endParaRPr lang="en-US" sz="2400">
              <a:solidFill>
                <a:schemeClr val="tx1"/>
              </a:solidFill>
              <a:ea typeface="ＭＳ Ｐゴシック" pitchFamily="16" charset="-128"/>
            </a:endParaRPr>
          </a:p>
          <a:p>
            <a:r>
              <a:rPr lang="en-US" sz="2400">
                <a:solidFill>
                  <a:schemeClr val="tx1"/>
                </a:solidFill>
                <a:ea typeface="ＭＳ Ｐゴシック" pitchFamily="16" charset="-128"/>
              </a:rPr>
              <a:t>Caltech Tectonics Observatory:</a:t>
            </a:r>
            <a:endParaRPr lang="en-US" sz="2400">
              <a:solidFill>
                <a:schemeClr val="tx1"/>
              </a:solidFill>
              <a:ea typeface="ＭＳ Ｐゴシック" pitchFamily="16" charset="-128"/>
              <a:hlinkClick r:id="rId4"/>
            </a:endParaRPr>
          </a:p>
          <a:p>
            <a:r>
              <a:rPr lang="en-US" sz="2400" u="sng">
                <a:solidFill>
                  <a:srgbClr val="002D99"/>
                </a:solidFill>
                <a:ea typeface="ＭＳ Ｐゴシック" pitchFamily="16" charset="-128"/>
                <a:hlinkClick r:id="rId5"/>
              </a:rPr>
              <a:t>http://tectonics.caltech.edu/slip_history/</a:t>
            </a:r>
            <a:endParaRPr lang="en-US" sz="2400">
              <a:solidFill>
                <a:srgbClr val="002D99"/>
              </a:solidFill>
              <a:ea typeface="ＭＳ Ｐゴシック" pitchFamily="16" charset="-128"/>
            </a:endParaRPr>
          </a:p>
          <a:p>
            <a:endParaRPr lang="en-US" sz="2400">
              <a:solidFill>
                <a:schemeClr val="tx1"/>
              </a:solidFill>
              <a:ea typeface="ＭＳ Ｐゴシック" pitchFamily="16" charset="-128"/>
            </a:endParaRPr>
          </a:p>
          <a:p>
            <a:r>
              <a:rPr lang="en-US" sz="2400">
                <a:solidFill>
                  <a:schemeClr val="tx1"/>
                </a:solidFill>
                <a:ea typeface="ＭＳ Ｐゴシック" pitchFamily="16" charset="-128"/>
              </a:rPr>
              <a:t>Yuji Yagi, Naoki Nishimura, University of Tsukuba:</a:t>
            </a:r>
          </a:p>
          <a:p>
            <a:r>
              <a:rPr lang="en-US" sz="2400" u="sng">
                <a:solidFill>
                  <a:srgbClr val="002D99"/>
                </a:solidFill>
                <a:ea typeface="ＭＳ Ｐゴシック" pitchFamily="16" charset="-128"/>
                <a:hlinkClick r:id="rId6"/>
              </a:rPr>
              <a:t>http://www.geol.tsukuba.ac.jp/~yagi-y/EQ/Tohoku/</a:t>
            </a:r>
            <a:endParaRPr lang="en-US" sz="2400">
              <a:solidFill>
                <a:srgbClr val="002D99"/>
              </a:solidFill>
              <a:ea typeface="ＭＳ Ｐゴシック" pitchFamily="16" charset="-128"/>
            </a:endParaRPr>
          </a:p>
          <a:p>
            <a:endParaRPr lang="en-US" sz="2400">
              <a:solidFill>
                <a:srgbClr val="002D99"/>
              </a:solidFill>
              <a:ea typeface="ＭＳ Ｐゴシック" pitchFamily="16" charset="-128"/>
            </a:endParaRPr>
          </a:p>
        </p:txBody>
      </p:sp>
      <p:sp>
        <p:nvSpPr>
          <p:cNvPr id="39939" name="Rectangle 3"/>
          <p:cNvSpPr>
            <a:spLocks/>
          </p:cNvSpPr>
          <p:nvPr/>
        </p:nvSpPr>
        <p:spPr bwMode="auto">
          <a:xfrm>
            <a:off x="469900" y="7391400"/>
            <a:ext cx="12103100" cy="1168400"/>
          </a:xfrm>
          <a:prstGeom prst="rect">
            <a:avLst/>
          </a:prstGeom>
          <a:noFill/>
          <a:ln w="12700">
            <a:noFill/>
            <a:miter lim="800000"/>
            <a:headEnd/>
            <a:tailEnd/>
          </a:ln>
        </p:spPr>
        <p:txBody>
          <a:bodyPr lIns="0" tIns="0" rIns="0" bIns="0"/>
          <a:lstStyle/>
          <a:p>
            <a:r>
              <a:rPr lang="en-US" sz="2400">
                <a:solidFill>
                  <a:schemeClr val="tx1"/>
                </a:solidFill>
                <a:ea typeface="ＭＳ Ｐゴシック" pitchFamily="16" charset="-128"/>
              </a:rPr>
              <a:t>For a more comprehensive list of models, and results from other analyses, see the special IRIS website:</a:t>
            </a:r>
          </a:p>
          <a:p>
            <a:r>
              <a:rPr lang="en-US" sz="2400" u="sng">
                <a:solidFill>
                  <a:srgbClr val="002D99"/>
                </a:solidFill>
                <a:ea typeface="ＭＳ Ｐゴシック" pitchFamily="16" charset="-128"/>
                <a:hlinkClick r:id="rId7"/>
              </a:rPr>
              <a:t>http://www.iris.edu/news/events/japan2011/</a:t>
            </a:r>
            <a:endParaRPr lang="en-US" sz="2400" u="sng">
              <a:solidFill>
                <a:srgbClr val="002D99"/>
              </a:solidFill>
              <a:ea typeface="ＭＳ Ｐゴシック" pitchFamily="16" charset="-128"/>
            </a:endParaRPr>
          </a:p>
        </p:txBody>
      </p:sp>
      <p:pic>
        <p:nvPicPr>
          <p:cNvPr id="39940" name="Picture 4"/>
          <p:cNvPicPr>
            <a:picLocks noChangeArrowheads="1"/>
          </p:cNvPicPr>
          <p:nvPr/>
        </p:nvPicPr>
        <p:blipFill>
          <a:blip r:embed="rId8"/>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p:cNvSpPr>
          <p:nvPr/>
        </p:nvSpPr>
        <p:spPr bwMode="auto">
          <a:xfrm>
            <a:off x="330200" y="165100"/>
            <a:ext cx="10223500" cy="508000"/>
          </a:xfrm>
          <a:prstGeom prst="rect">
            <a:avLst/>
          </a:prstGeom>
          <a:noFill/>
          <a:ln w="12700">
            <a:noFill/>
            <a:miter lim="800000"/>
            <a:headEnd/>
            <a:tailEnd/>
          </a:ln>
        </p:spPr>
        <p:txBody>
          <a:bodyPr lIns="0" tIns="0" rIns="0" bIns="0"/>
          <a:lstStyle/>
          <a:p>
            <a:r>
              <a:rPr lang="en-US">
                <a:solidFill>
                  <a:schemeClr val="tx1"/>
                </a:solidFill>
                <a:ea typeface="ＭＳ Ｐゴシック" pitchFamily="16" charset="-128"/>
              </a:rPr>
              <a:t>A History Of Large Earthquakes</a:t>
            </a:r>
          </a:p>
        </p:txBody>
      </p:sp>
      <p:pic>
        <p:nvPicPr>
          <p:cNvPr id="40962" name="Picture 2"/>
          <p:cNvPicPr>
            <a:picLocks noChangeAspect="1" noChangeArrowheads="1"/>
          </p:cNvPicPr>
          <p:nvPr/>
        </p:nvPicPr>
        <p:blipFill>
          <a:blip r:embed="rId2"/>
          <a:srcRect/>
          <a:stretch>
            <a:fillRect/>
          </a:stretch>
        </p:blipFill>
        <p:spPr bwMode="auto">
          <a:xfrm>
            <a:off x="87313" y="1357313"/>
            <a:ext cx="12815887" cy="4551362"/>
          </a:xfrm>
          <a:prstGeom prst="rect">
            <a:avLst/>
          </a:prstGeom>
          <a:noFill/>
          <a:ln w="12700">
            <a:noFill/>
            <a:miter lim="800000"/>
            <a:headEnd/>
            <a:tailEnd/>
          </a:ln>
        </p:spPr>
      </p:pic>
      <p:sp>
        <p:nvSpPr>
          <p:cNvPr id="40963" name="Rectangle 3"/>
          <p:cNvSpPr>
            <a:spLocks/>
          </p:cNvSpPr>
          <p:nvPr/>
        </p:nvSpPr>
        <p:spPr bwMode="auto">
          <a:xfrm>
            <a:off x="5046663" y="6127750"/>
            <a:ext cx="7764462" cy="368300"/>
          </a:xfrm>
          <a:prstGeom prst="rect">
            <a:avLst/>
          </a:prstGeom>
          <a:noFill/>
          <a:ln w="12700">
            <a:noFill/>
            <a:miter lim="800000"/>
            <a:headEnd/>
            <a:tailEnd/>
          </a:ln>
        </p:spPr>
        <p:txBody>
          <a:bodyPr wrap="none" lIns="0" tIns="0" rIns="0" bIns="0" anchor="ctr">
            <a:spAutoFit/>
          </a:bodyPr>
          <a:lstStyle/>
          <a:p>
            <a:pPr algn="r"/>
            <a:r>
              <a:rPr lang="en-US" sz="1800">
                <a:solidFill>
                  <a:schemeClr val="tx1"/>
                </a:solidFill>
                <a:ea typeface="ＭＳ Ｐゴシック" pitchFamily="16" charset="-128"/>
              </a:rPr>
              <a:t>Data: USGS PAGERCAT 1900-2008, USGS-NEIC &amp; gCMT 2008-present</a:t>
            </a:r>
          </a:p>
        </p:txBody>
      </p:sp>
      <p:sp>
        <p:nvSpPr>
          <p:cNvPr id="40964" name="Rectangle 4"/>
          <p:cNvSpPr>
            <a:spLocks/>
          </p:cNvSpPr>
          <p:nvPr/>
        </p:nvSpPr>
        <p:spPr bwMode="auto">
          <a:xfrm>
            <a:off x="5476875" y="6591300"/>
            <a:ext cx="7329488" cy="368300"/>
          </a:xfrm>
          <a:prstGeom prst="rect">
            <a:avLst/>
          </a:prstGeom>
          <a:noFill/>
          <a:ln w="12700">
            <a:noFill/>
            <a:miter lim="800000"/>
            <a:headEnd/>
            <a:tailEnd/>
          </a:ln>
        </p:spPr>
        <p:txBody>
          <a:bodyPr wrap="none" lIns="0" tIns="0" rIns="0" bIns="0" anchor="ctr">
            <a:spAutoFit/>
          </a:bodyPr>
          <a:lstStyle/>
          <a:p>
            <a:pPr algn="r"/>
            <a:r>
              <a:rPr lang="en-US" sz="1800">
                <a:solidFill>
                  <a:schemeClr val="tx1"/>
                </a:solidFill>
                <a:ea typeface="ＭＳ Ｐゴシック" pitchFamily="16" charset="-128"/>
              </a:rPr>
              <a:t>Figure courtesy of Charles Ammon, after Ammon et al., SRL, 2010</a:t>
            </a:r>
          </a:p>
        </p:txBody>
      </p:sp>
      <p:pic>
        <p:nvPicPr>
          <p:cNvPr id="40965" name="Picture 5"/>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rrowheads="1"/>
          </p:cNvPicPr>
          <p:nvPr/>
        </p:nvPicPr>
        <p:blipFill>
          <a:blip r:embed="rId3"/>
          <a:srcRect/>
          <a:stretch>
            <a:fillRect/>
          </a:stretch>
        </p:blipFill>
        <p:spPr bwMode="auto">
          <a:xfrm>
            <a:off x="14288" y="1169988"/>
            <a:ext cx="6688137" cy="7797800"/>
          </a:xfrm>
          <a:prstGeom prst="rect">
            <a:avLst/>
          </a:prstGeom>
          <a:noFill/>
          <a:ln w="9525">
            <a:noFill/>
            <a:miter lim="800000"/>
            <a:headEnd/>
            <a:tailEnd/>
          </a:ln>
        </p:spPr>
      </p:pic>
      <p:pic>
        <p:nvPicPr>
          <p:cNvPr id="13314" name="Picture 2"/>
          <p:cNvPicPr>
            <a:picLocks noChangeArrowheads="1"/>
          </p:cNvPicPr>
          <p:nvPr/>
        </p:nvPicPr>
        <p:blipFill>
          <a:blip r:embed="rId4"/>
          <a:srcRect l="4530"/>
          <a:stretch>
            <a:fillRect/>
          </a:stretch>
        </p:blipFill>
        <p:spPr bwMode="auto">
          <a:xfrm>
            <a:off x="3878263" y="1169988"/>
            <a:ext cx="6384925" cy="7797800"/>
          </a:xfrm>
          <a:prstGeom prst="rect">
            <a:avLst/>
          </a:prstGeom>
          <a:noFill/>
          <a:ln w="9525">
            <a:noFill/>
            <a:miter lim="800000"/>
            <a:headEnd/>
            <a:tailEnd/>
          </a:ln>
        </p:spPr>
      </p:pic>
      <p:pic>
        <p:nvPicPr>
          <p:cNvPr id="13315" name="Picture 3"/>
          <p:cNvPicPr>
            <a:picLocks noChangeArrowheads="1"/>
          </p:cNvPicPr>
          <p:nvPr/>
        </p:nvPicPr>
        <p:blipFill>
          <a:blip r:embed="rId5"/>
          <a:srcRect l="6152" r="6380"/>
          <a:stretch>
            <a:fillRect/>
          </a:stretch>
        </p:blipFill>
        <p:spPr bwMode="auto">
          <a:xfrm>
            <a:off x="7173913" y="1155700"/>
            <a:ext cx="5849937" cy="7797800"/>
          </a:xfrm>
          <a:prstGeom prst="rect">
            <a:avLst/>
          </a:prstGeom>
          <a:noFill/>
          <a:ln w="9525">
            <a:noFill/>
            <a:miter lim="800000"/>
            <a:headEnd/>
            <a:tailEnd/>
          </a:ln>
        </p:spPr>
      </p:pic>
      <p:sp>
        <p:nvSpPr>
          <p:cNvPr id="13316" name="Rectangle 4"/>
          <p:cNvSpPr>
            <a:spLocks/>
          </p:cNvSpPr>
          <p:nvPr/>
        </p:nvSpPr>
        <p:spPr bwMode="auto">
          <a:xfrm>
            <a:off x="808038" y="914400"/>
            <a:ext cx="3746500" cy="431800"/>
          </a:xfrm>
          <a:prstGeom prst="rect">
            <a:avLst/>
          </a:prstGeom>
          <a:noFill/>
          <a:ln w="12700">
            <a:noFill/>
            <a:miter lim="800000"/>
            <a:headEnd/>
            <a:tailEnd/>
          </a:ln>
        </p:spPr>
        <p:txBody>
          <a:bodyPr lIns="0" tIns="0" rIns="57791" bIns="0"/>
          <a:lstStyle/>
          <a:p>
            <a:pPr marL="57150"/>
            <a:r>
              <a:rPr lang="en-US" sz="2200">
                <a:ea typeface="ＭＳ Ｐゴシック" pitchFamily="16" charset="-128"/>
              </a:rPr>
              <a:t>V1: O.T. +21 min M7.9 </a:t>
            </a:r>
          </a:p>
        </p:txBody>
      </p:sp>
      <p:sp>
        <p:nvSpPr>
          <p:cNvPr id="13317" name="Rectangle 5"/>
          <p:cNvSpPr>
            <a:spLocks/>
          </p:cNvSpPr>
          <p:nvPr/>
        </p:nvSpPr>
        <p:spPr bwMode="auto">
          <a:xfrm>
            <a:off x="4305300" y="912813"/>
            <a:ext cx="3746500" cy="431800"/>
          </a:xfrm>
          <a:prstGeom prst="rect">
            <a:avLst/>
          </a:prstGeom>
          <a:noFill/>
          <a:ln w="12700">
            <a:noFill/>
            <a:miter lim="800000"/>
            <a:headEnd/>
            <a:tailEnd/>
          </a:ln>
        </p:spPr>
        <p:txBody>
          <a:bodyPr lIns="0" tIns="0" rIns="57791" bIns="0"/>
          <a:lstStyle/>
          <a:p>
            <a:pPr marL="57150"/>
            <a:r>
              <a:rPr lang="en-US" sz="2200">
                <a:ea typeface="ＭＳ Ｐゴシック" pitchFamily="16" charset="-128"/>
              </a:rPr>
              <a:t>V2: O.T. +40 min M8.8</a:t>
            </a:r>
          </a:p>
        </p:txBody>
      </p:sp>
      <p:sp>
        <p:nvSpPr>
          <p:cNvPr id="13318" name="Rectangle 6"/>
          <p:cNvSpPr>
            <a:spLocks/>
          </p:cNvSpPr>
          <p:nvPr/>
        </p:nvSpPr>
        <p:spPr bwMode="auto">
          <a:xfrm>
            <a:off x="7920038" y="889000"/>
            <a:ext cx="3746500" cy="431800"/>
          </a:xfrm>
          <a:prstGeom prst="rect">
            <a:avLst/>
          </a:prstGeom>
          <a:noFill/>
          <a:ln w="12700">
            <a:noFill/>
            <a:miter lim="800000"/>
            <a:headEnd/>
            <a:tailEnd/>
          </a:ln>
        </p:spPr>
        <p:txBody>
          <a:bodyPr lIns="0" tIns="0" rIns="57791" bIns="0"/>
          <a:lstStyle/>
          <a:p>
            <a:pPr marL="57150"/>
            <a:r>
              <a:rPr lang="en-US" sz="2200">
                <a:ea typeface="ＭＳ Ｐゴシック" pitchFamily="16" charset="-128"/>
              </a:rPr>
              <a:t>V3: O.T. +1 hr 9 min M8.9</a:t>
            </a:r>
          </a:p>
        </p:txBody>
      </p:sp>
      <p:sp>
        <p:nvSpPr>
          <p:cNvPr id="13319" name="Rectangle 7"/>
          <p:cNvSpPr>
            <a:spLocks/>
          </p:cNvSpPr>
          <p:nvPr/>
        </p:nvSpPr>
        <p:spPr bwMode="auto">
          <a:xfrm>
            <a:off x="4057650" y="8731250"/>
            <a:ext cx="3746500" cy="774700"/>
          </a:xfrm>
          <a:prstGeom prst="rect">
            <a:avLst/>
          </a:prstGeom>
          <a:noFill/>
          <a:ln w="12700">
            <a:noFill/>
            <a:miter lim="800000"/>
            <a:headEnd/>
            <a:tailEnd/>
          </a:ln>
        </p:spPr>
        <p:txBody>
          <a:bodyPr lIns="0" tIns="0" rIns="57791" bIns="0"/>
          <a:lstStyle/>
          <a:p>
            <a:pPr marL="57150"/>
            <a:r>
              <a:rPr lang="en-US" sz="2200">
                <a:ea typeface="ＭＳ Ｐゴシック" pitchFamily="16" charset="-128"/>
              </a:rPr>
              <a:t>(Led to PAGER </a:t>
            </a:r>
            <a:r>
              <a:rPr lang="en-US" sz="2200" b="1">
                <a:solidFill>
                  <a:srgbClr val="D90B00"/>
                </a:solidFill>
                <a:ea typeface="ＭＳ Ｐゴシック" pitchFamily="16" charset="-128"/>
              </a:rPr>
              <a:t>RED</a:t>
            </a:r>
            <a:r>
              <a:rPr lang="en-US" sz="2200">
                <a:ea typeface="ＭＳ Ｐゴシック" pitchFamily="16" charset="-128"/>
              </a:rPr>
              <a:t> Alert</a:t>
            </a:r>
          </a:p>
          <a:p>
            <a:pPr marL="57150"/>
            <a:r>
              <a:rPr lang="en-US" sz="2200">
                <a:ea typeface="ＭＳ Ｐゴシック" pitchFamily="16" charset="-128"/>
              </a:rPr>
              <a:t>42.9 minutes after origin)</a:t>
            </a:r>
          </a:p>
        </p:txBody>
      </p:sp>
      <p:sp>
        <p:nvSpPr>
          <p:cNvPr id="13320" name="Rectangle 8"/>
          <p:cNvSpPr>
            <a:spLocks/>
          </p:cNvSpPr>
          <p:nvPr/>
        </p:nvSpPr>
        <p:spPr bwMode="auto">
          <a:xfrm>
            <a:off x="330200" y="165100"/>
            <a:ext cx="10134600" cy="508000"/>
          </a:xfrm>
          <a:prstGeom prst="rect">
            <a:avLst/>
          </a:prstGeom>
          <a:noFill/>
          <a:ln w="12700">
            <a:noFill/>
            <a:miter lim="800000"/>
            <a:headEnd/>
            <a:tailEnd/>
          </a:ln>
        </p:spPr>
        <p:txBody>
          <a:bodyPr lIns="0" tIns="0" rIns="0" bIns="0"/>
          <a:lstStyle/>
          <a:p>
            <a:r>
              <a:rPr lang="en-US">
                <a:ea typeface="ＭＳ Ｐゴシック" pitchFamily="16" charset="-128"/>
              </a:rPr>
              <a:t>Tohoku, Japan Earthquake: ShakeMap Evolution</a:t>
            </a:r>
          </a:p>
        </p:txBody>
      </p:sp>
      <p:pic>
        <p:nvPicPr>
          <p:cNvPr id="13321" name="Picture 9"/>
          <p:cNvPicPr>
            <a:picLocks noChangeArrowheads="1"/>
          </p:cNvPicPr>
          <p:nvPr/>
        </p:nvPicPr>
        <p:blipFill>
          <a:blip r:embed="rId6"/>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rrowheads="1"/>
          </p:cNvPicPr>
          <p:nvPr/>
        </p:nvPicPr>
        <p:blipFill>
          <a:blip r:embed="rId3"/>
          <a:srcRect l="12094" t="10579" r="16101" b="25777"/>
          <a:stretch>
            <a:fillRect/>
          </a:stretch>
        </p:blipFill>
        <p:spPr bwMode="auto">
          <a:xfrm>
            <a:off x="434975" y="939800"/>
            <a:ext cx="4597400" cy="4686300"/>
          </a:xfrm>
          <a:prstGeom prst="rect">
            <a:avLst/>
          </a:prstGeom>
          <a:noFill/>
          <a:ln w="12700" cap="sq">
            <a:solidFill>
              <a:schemeClr val="tx1"/>
            </a:solidFill>
            <a:miter lim="800000"/>
            <a:headEnd/>
            <a:tailEnd/>
          </a:ln>
          <a:effectLst>
            <a:outerShdw dist="35921" dir="2700000" algn="ctr" rotWithShape="0">
              <a:schemeClr val="bg2">
                <a:alpha val="42998"/>
              </a:schemeClr>
            </a:outerShdw>
          </a:effectLst>
        </p:spPr>
      </p:pic>
      <p:pic>
        <p:nvPicPr>
          <p:cNvPr id="14338" name="Picture 2"/>
          <p:cNvPicPr>
            <a:picLocks noChangeArrowheads="1"/>
          </p:cNvPicPr>
          <p:nvPr/>
        </p:nvPicPr>
        <p:blipFill>
          <a:blip r:embed="rId4"/>
          <a:srcRect r="5371" b="3516"/>
          <a:stretch>
            <a:fillRect/>
          </a:stretch>
        </p:blipFill>
        <p:spPr bwMode="auto">
          <a:xfrm>
            <a:off x="6896100" y="2513013"/>
            <a:ext cx="6108700" cy="7156450"/>
          </a:xfrm>
          <a:prstGeom prst="rect">
            <a:avLst/>
          </a:prstGeom>
          <a:noFill/>
          <a:ln w="9525">
            <a:noFill/>
            <a:miter lim="800000"/>
            <a:headEnd/>
            <a:tailEnd/>
          </a:ln>
        </p:spPr>
      </p:pic>
      <p:pic>
        <p:nvPicPr>
          <p:cNvPr id="11267" name="Picture 3"/>
          <p:cNvPicPr>
            <a:picLocks noChangeArrowheads="1"/>
          </p:cNvPicPr>
          <p:nvPr/>
        </p:nvPicPr>
        <p:blipFill>
          <a:blip r:embed="rId5"/>
          <a:srcRect l="14099" t="10962" r="22894" b="25540"/>
          <a:stretch>
            <a:fillRect/>
          </a:stretch>
        </p:blipFill>
        <p:spPr bwMode="auto">
          <a:xfrm>
            <a:off x="4133850" y="2346325"/>
            <a:ext cx="4051300" cy="4686300"/>
          </a:xfrm>
          <a:prstGeom prst="rect">
            <a:avLst/>
          </a:prstGeom>
          <a:noFill/>
          <a:ln w="12700" cap="sq">
            <a:solidFill>
              <a:schemeClr val="tx1"/>
            </a:solidFill>
            <a:miter lim="800000"/>
            <a:headEnd/>
            <a:tailEnd/>
          </a:ln>
          <a:effectLst>
            <a:outerShdw dist="35921" dir="2700000" algn="ctr" rotWithShape="0">
              <a:schemeClr val="bg2">
                <a:alpha val="42998"/>
              </a:schemeClr>
            </a:outerShdw>
          </a:effectLst>
        </p:spPr>
      </p:pic>
      <p:sp>
        <p:nvSpPr>
          <p:cNvPr id="14340" name="Rectangle 4"/>
          <p:cNvSpPr>
            <a:spLocks/>
          </p:cNvSpPr>
          <p:nvPr/>
        </p:nvSpPr>
        <p:spPr bwMode="auto">
          <a:xfrm>
            <a:off x="587375" y="5743575"/>
            <a:ext cx="3263900" cy="1765300"/>
          </a:xfrm>
          <a:prstGeom prst="rect">
            <a:avLst/>
          </a:prstGeom>
          <a:noFill/>
          <a:ln w="12700">
            <a:noFill/>
            <a:miter lim="800000"/>
            <a:headEnd/>
            <a:tailEnd/>
          </a:ln>
        </p:spPr>
        <p:txBody>
          <a:bodyPr lIns="0" tIns="0" rIns="57791" bIns="0"/>
          <a:lstStyle/>
          <a:p>
            <a:pPr marL="57150"/>
            <a:r>
              <a:rPr lang="en-US" sz="2200">
                <a:ea typeface="ＭＳ Ｐゴシック" pitchFamily="16" charset="-128"/>
              </a:rPr>
              <a:t>V4: O.T. +2 h 22 min </a:t>
            </a:r>
          </a:p>
          <a:p>
            <a:pPr marL="57150">
              <a:buClr>
                <a:srgbClr val="000000"/>
              </a:buClr>
              <a:buSzPct val="100000"/>
              <a:buFont typeface="Arial" pitchFamily="34" charset="0"/>
              <a:buChar char="•"/>
            </a:pPr>
            <a:r>
              <a:rPr lang="en-US" sz="2200">
                <a:ea typeface="ＭＳ Ｐゴシック" pitchFamily="16" charset="-128"/>
              </a:rPr>
              <a:t>M8.9 </a:t>
            </a:r>
          </a:p>
          <a:p>
            <a:pPr marL="57150">
              <a:buClr>
                <a:srgbClr val="000000"/>
              </a:buClr>
              <a:buSzPct val="100000"/>
              <a:buFont typeface="Arial" pitchFamily="34" charset="0"/>
              <a:buChar char="•"/>
            </a:pPr>
            <a:r>
              <a:rPr lang="en-US" sz="2200" b="1">
                <a:ea typeface="ＭＳ Ｐゴシック" pitchFamily="16" charset="-128"/>
              </a:rPr>
              <a:t>DYFI data</a:t>
            </a:r>
          </a:p>
          <a:p>
            <a:pPr marL="57150">
              <a:buClr>
                <a:srgbClr val="000000"/>
              </a:buClr>
              <a:buSzPct val="100000"/>
              <a:buFont typeface="Arial" pitchFamily="34" charset="0"/>
              <a:buChar char="•"/>
            </a:pPr>
            <a:r>
              <a:rPr lang="en-US" sz="2200">
                <a:ea typeface="ＭＳ Ｐゴシック" pitchFamily="16" charset="-128"/>
              </a:rPr>
              <a:t>Finite fault inferred from aftershocks</a:t>
            </a:r>
          </a:p>
        </p:txBody>
      </p:sp>
      <p:sp>
        <p:nvSpPr>
          <p:cNvPr id="14341" name="Rectangle 5"/>
          <p:cNvSpPr>
            <a:spLocks/>
          </p:cNvSpPr>
          <p:nvPr/>
        </p:nvSpPr>
        <p:spPr bwMode="auto">
          <a:xfrm>
            <a:off x="4219575" y="7148513"/>
            <a:ext cx="3263900" cy="2095500"/>
          </a:xfrm>
          <a:prstGeom prst="rect">
            <a:avLst/>
          </a:prstGeom>
          <a:noFill/>
          <a:ln w="12700">
            <a:noFill/>
            <a:miter lim="800000"/>
            <a:headEnd/>
            <a:tailEnd/>
          </a:ln>
        </p:spPr>
        <p:txBody>
          <a:bodyPr lIns="0" tIns="0" rIns="57791" bIns="0"/>
          <a:lstStyle/>
          <a:p>
            <a:pPr marL="57150"/>
            <a:r>
              <a:rPr lang="en-US" sz="2200">
                <a:ea typeface="ＭＳ Ｐゴシック" pitchFamily="16" charset="-128"/>
              </a:rPr>
              <a:t>V5: OT +2 d 11 hr </a:t>
            </a:r>
          </a:p>
          <a:p>
            <a:pPr marL="57150">
              <a:buClr>
                <a:srgbClr val="000000"/>
              </a:buClr>
              <a:buSzPct val="100000"/>
              <a:buFont typeface="Arial" pitchFamily="34" charset="0"/>
              <a:buChar char="•"/>
            </a:pPr>
            <a:r>
              <a:rPr lang="en-US" sz="2200">
                <a:ea typeface="ＭＳ Ｐゴシック" pitchFamily="16" charset="-128"/>
              </a:rPr>
              <a:t>M9.0 </a:t>
            </a:r>
          </a:p>
          <a:p>
            <a:pPr marL="57150">
              <a:buClr>
                <a:srgbClr val="000000"/>
              </a:buClr>
              <a:buSzPct val="100000"/>
              <a:buFont typeface="Arial" pitchFamily="34" charset="0"/>
              <a:buChar char="•"/>
            </a:pPr>
            <a:r>
              <a:rPr lang="en-US" sz="2200">
                <a:ea typeface="ＭＳ Ｐゴシック" pitchFamily="16" charset="-128"/>
              </a:rPr>
              <a:t>DYFI Data</a:t>
            </a:r>
          </a:p>
          <a:p>
            <a:pPr marL="57150">
              <a:buClr>
                <a:srgbClr val="000000"/>
              </a:buClr>
              <a:buSzPct val="100000"/>
              <a:buFont typeface="Arial" pitchFamily="34" charset="0"/>
              <a:buChar char="•"/>
            </a:pPr>
            <a:r>
              <a:rPr lang="en-US" sz="2200" b="1">
                <a:ea typeface="ＭＳ Ｐゴシック" pitchFamily="16" charset="-128"/>
              </a:rPr>
              <a:t>12 K-NET stations</a:t>
            </a:r>
          </a:p>
          <a:p>
            <a:pPr marL="57150">
              <a:buClr>
                <a:srgbClr val="000000"/>
              </a:buClr>
              <a:buSzPct val="100000"/>
              <a:buFont typeface="Arial" pitchFamily="34" charset="0"/>
              <a:buChar char="•"/>
            </a:pPr>
            <a:r>
              <a:rPr lang="en-US" sz="2200">
                <a:ea typeface="ＭＳ Ｐゴシック" pitchFamily="16" charset="-128"/>
              </a:rPr>
              <a:t>Finite fault inferred from aftershocks</a:t>
            </a:r>
          </a:p>
        </p:txBody>
      </p:sp>
      <p:sp>
        <p:nvSpPr>
          <p:cNvPr id="14342" name="Rectangle 6"/>
          <p:cNvSpPr>
            <a:spLocks/>
          </p:cNvSpPr>
          <p:nvPr/>
        </p:nvSpPr>
        <p:spPr bwMode="auto">
          <a:xfrm>
            <a:off x="9150350" y="508000"/>
            <a:ext cx="3263900" cy="2095500"/>
          </a:xfrm>
          <a:prstGeom prst="rect">
            <a:avLst/>
          </a:prstGeom>
          <a:noFill/>
          <a:ln w="12700">
            <a:noFill/>
            <a:miter lim="800000"/>
            <a:headEnd/>
            <a:tailEnd/>
          </a:ln>
        </p:spPr>
        <p:txBody>
          <a:bodyPr lIns="0" tIns="0" rIns="57791" bIns="0"/>
          <a:lstStyle/>
          <a:p>
            <a:pPr marL="57150"/>
            <a:r>
              <a:rPr lang="en-US" sz="2200">
                <a:ea typeface="ＭＳ Ｐゴシック" pitchFamily="16" charset="-128"/>
              </a:rPr>
              <a:t>V6: OT +3 d 9 hr </a:t>
            </a:r>
          </a:p>
          <a:p>
            <a:pPr marL="57150">
              <a:buClr>
                <a:srgbClr val="000000"/>
              </a:buClr>
              <a:buSzPct val="100000"/>
              <a:buFont typeface="Arial" pitchFamily="34" charset="0"/>
              <a:buChar char="•"/>
            </a:pPr>
            <a:r>
              <a:rPr lang="en-US" sz="2200">
                <a:ea typeface="ＭＳ Ｐゴシック" pitchFamily="16" charset="-128"/>
              </a:rPr>
              <a:t>M9.0 </a:t>
            </a:r>
          </a:p>
          <a:p>
            <a:pPr marL="57150">
              <a:buClr>
                <a:srgbClr val="000000"/>
              </a:buClr>
              <a:buSzPct val="100000"/>
              <a:buFont typeface="Arial" pitchFamily="34" charset="0"/>
              <a:buChar char="•"/>
            </a:pPr>
            <a:r>
              <a:rPr lang="en-US" sz="2200">
                <a:ea typeface="ＭＳ Ｐゴシック" pitchFamily="16" charset="-128"/>
              </a:rPr>
              <a:t>DYFI Data</a:t>
            </a:r>
          </a:p>
          <a:p>
            <a:pPr marL="57150">
              <a:buClr>
                <a:srgbClr val="000000"/>
              </a:buClr>
              <a:buSzPct val="100000"/>
              <a:buFont typeface="Arial" pitchFamily="34" charset="0"/>
              <a:buChar char="•"/>
            </a:pPr>
            <a:r>
              <a:rPr lang="en-US" sz="2200" b="1">
                <a:ea typeface="ＭＳ Ｐゴシック" pitchFamily="16" charset="-128"/>
              </a:rPr>
              <a:t>273 K-NET stations</a:t>
            </a:r>
          </a:p>
          <a:p>
            <a:pPr marL="57150">
              <a:buClr>
                <a:srgbClr val="000000"/>
              </a:buClr>
              <a:buSzPct val="100000"/>
              <a:buFont typeface="Arial" pitchFamily="34" charset="0"/>
              <a:buChar char="•"/>
            </a:pPr>
            <a:r>
              <a:rPr lang="en-US" sz="2200">
                <a:ea typeface="ＭＳ Ｐゴシック" pitchFamily="16" charset="-128"/>
              </a:rPr>
              <a:t>Finite fault from K-NET (NIED) inversion</a:t>
            </a:r>
          </a:p>
        </p:txBody>
      </p:sp>
      <p:sp>
        <p:nvSpPr>
          <p:cNvPr id="14343" name="Rectangle 7"/>
          <p:cNvSpPr>
            <a:spLocks/>
          </p:cNvSpPr>
          <p:nvPr/>
        </p:nvSpPr>
        <p:spPr bwMode="auto">
          <a:xfrm>
            <a:off x="330200" y="165100"/>
            <a:ext cx="10134600" cy="508000"/>
          </a:xfrm>
          <a:prstGeom prst="rect">
            <a:avLst/>
          </a:prstGeom>
          <a:noFill/>
          <a:ln w="12700">
            <a:noFill/>
            <a:miter lim="800000"/>
            <a:headEnd/>
            <a:tailEnd/>
          </a:ln>
        </p:spPr>
        <p:txBody>
          <a:bodyPr lIns="0" tIns="0" rIns="0" bIns="0"/>
          <a:lstStyle/>
          <a:p>
            <a:r>
              <a:rPr lang="en-US">
                <a:ea typeface="ＭＳ Ｐゴシック" pitchFamily="16" charset="-128"/>
              </a:rPr>
              <a:t>Tohoku, Japan Earthquake: ShakeMap Evolution</a:t>
            </a:r>
          </a:p>
        </p:txBody>
      </p:sp>
      <p:pic>
        <p:nvPicPr>
          <p:cNvPr id="14344" name="Picture 8"/>
          <p:cNvPicPr>
            <a:picLocks noChangeArrowheads="1"/>
          </p:cNvPicPr>
          <p:nvPr/>
        </p:nvPicPr>
        <p:blipFill>
          <a:blip r:embed="rId6"/>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8"/>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pic>
        <p:nvPicPr>
          <p:cNvPr id="15362" name="Picture 4"/>
          <p:cNvPicPr>
            <a:picLocks noChangeAspect="1"/>
          </p:cNvPicPr>
          <p:nvPr/>
        </p:nvPicPr>
        <p:blipFill>
          <a:blip r:embed="rId4"/>
          <a:srcRect/>
          <a:stretch>
            <a:fillRect/>
          </a:stretch>
        </p:blipFill>
        <p:spPr bwMode="auto">
          <a:xfrm>
            <a:off x="0" y="0"/>
            <a:ext cx="8407400" cy="9753600"/>
          </a:xfrm>
          <a:prstGeom prst="rect">
            <a:avLst/>
          </a:prstGeom>
          <a:noFill/>
          <a:ln w="9525">
            <a:noFill/>
            <a:miter lim="800000"/>
            <a:headEnd/>
            <a:tailEnd/>
          </a:ln>
        </p:spPr>
      </p:pic>
      <p:pic>
        <p:nvPicPr>
          <p:cNvPr id="15363" name="Picture 5"/>
          <p:cNvPicPr>
            <a:picLocks noChangeAspect="1"/>
          </p:cNvPicPr>
          <p:nvPr/>
        </p:nvPicPr>
        <p:blipFill>
          <a:blip r:embed="rId5"/>
          <a:srcRect/>
          <a:stretch>
            <a:fillRect/>
          </a:stretch>
        </p:blipFill>
        <p:spPr bwMode="auto">
          <a:xfrm>
            <a:off x="6350000" y="368300"/>
            <a:ext cx="6273800" cy="8089900"/>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rrowheads="1"/>
          </p:cNvPicPr>
          <p:nvPr/>
        </p:nvPicPr>
        <p:blipFill>
          <a:blip r:embed="rId3"/>
          <a:srcRect l="22386"/>
          <a:stretch>
            <a:fillRect/>
          </a:stretch>
        </p:blipFill>
        <p:spPr bwMode="auto">
          <a:xfrm>
            <a:off x="-25400" y="0"/>
            <a:ext cx="8408988" cy="9753600"/>
          </a:xfrm>
          <a:prstGeom prst="rect">
            <a:avLst/>
          </a:prstGeom>
          <a:noFill/>
          <a:ln w="9525">
            <a:noFill/>
            <a:miter lim="800000"/>
            <a:headEnd/>
            <a:tailEnd/>
          </a:ln>
        </p:spPr>
      </p:pic>
      <p:sp>
        <p:nvSpPr>
          <p:cNvPr id="16386" name="Rectangle 2"/>
          <p:cNvSpPr>
            <a:spLocks/>
          </p:cNvSpPr>
          <p:nvPr/>
        </p:nvSpPr>
        <p:spPr bwMode="auto">
          <a:xfrm>
            <a:off x="5710238" y="0"/>
            <a:ext cx="7302500" cy="9753600"/>
          </a:xfrm>
          <a:prstGeom prst="rect">
            <a:avLst/>
          </a:prstGeom>
          <a:solidFill>
            <a:srgbClr val="FFFFFF"/>
          </a:solidFill>
          <a:ln w="9525">
            <a:noFill/>
            <a:round/>
            <a:headEnd/>
            <a:tailEnd/>
          </a:ln>
        </p:spPr>
        <p:txBody>
          <a:bodyPr lIns="0" tIns="0" rIns="0" bIns="0"/>
          <a:lstStyle/>
          <a:p>
            <a:pPr algn="ctr"/>
            <a:endParaRPr lang="en-US"/>
          </a:p>
        </p:txBody>
      </p:sp>
      <p:pic>
        <p:nvPicPr>
          <p:cNvPr id="16387" name="Picture 3"/>
          <p:cNvPicPr>
            <a:picLocks noChangeAspect="1" noChangeArrowheads="1"/>
          </p:cNvPicPr>
          <p:nvPr/>
        </p:nvPicPr>
        <p:blipFill>
          <a:blip r:embed="rId4"/>
          <a:srcRect/>
          <a:stretch>
            <a:fillRect/>
          </a:stretch>
        </p:blipFill>
        <p:spPr bwMode="auto">
          <a:xfrm>
            <a:off x="5607050" y="0"/>
            <a:ext cx="7532688" cy="9747250"/>
          </a:xfrm>
          <a:prstGeom prst="rect">
            <a:avLst/>
          </a:prstGeom>
          <a:noFill/>
          <a:ln w="9525">
            <a:noFill/>
            <a:round/>
            <a:headEnd/>
            <a:tailEnd/>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rrowheads="1"/>
          </p:cNvPicPr>
          <p:nvPr/>
        </p:nvPicPr>
        <p:blipFill>
          <a:blip r:embed="rId3"/>
          <a:srcRect r="8224"/>
          <a:stretch>
            <a:fillRect/>
          </a:stretch>
        </p:blipFill>
        <p:spPr bwMode="auto">
          <a:xfrm>
            <a:off x="0" y="0"/>
            <a:ext cx="13004800" cy="9901238"/>
          </a:xfrm>
          <a:prstGeom prst="rect">
            <a:avLst/>
          </a:prstGeom>
          <a:noFill/>
          <a:ln w="9525">
            <a:noFill/>
            <a:miter lim="800000"/>
            <a:headEnd/>
            <a:tailEnd/>
          </a:ln>
        </p:spPr>
      </p:pic>
      <p:sp>
        <p:nvSpPr>
          <p:cNvPr id="17410" name="Rectangle 2"/>
          <p:cNvSpPr>
            <a:spLocks/>
          </p:cNvSpPr>
          <p:nvPr/>
        </p:nvSpPr>
        <p:spPr bwMode="auto">
          <a:xfrm>
            <a:off x="1435100" y="1663700"/>
            <a:ext cx="3670300" cy="838200"/>
          </a:xfrm>
          <a:prstGeom prst="rect">
            <a:avLst/>
          </a:prstGeom>
          <a:solidFill>
            <a:srgbClr val="FFFFFF"/>
          </a:solidFill>
          <a:ln w="25400">
            <a:solidFill>
              <a:schemeClr val="tx1"/>
            </a:solidFill>
            <a:miter lim="800000"/>
            <a:headEnd/>
            <a:tailEnd/>
          </a:ln>
        </p:spPr>
        <p:txBody>
          <a:bodyPr lIns="0" tIns="0" rIns="57791" bIns="0"/>
          <a:lstStyle/>
          <a:p>
            <a:pPr marL="57150"/>
            <a:r>
              <a:rPr lang="en-US" sz="2400">
                <a:ea typeface="ＭＳ Ｐゴシック" pitchFamily="16" charset="-128"/>
              </a:rPr>
              <a:t>Shaking &amp; Aftershocks (as of March 13</a:t>
            </a:r>
            <a:r>
              <a:rPr lang="en-US" sz="2400" baseline="30000">
                <a:ea typeface="ＭＳ Ｐゴシック" pitchFamily="16" charset="-128"/>
              </a:rPr>
              <a:t>th</a:t>
            </a:r>
            <a:r>
              <a:rPr lang="en-US" sz="2400">
                <a:ea typeface="ＭＳ Ｐゴシック" pitchFamily="16" charset="-128"/>
              </a:rPr>
              <a:t>)</a:t>
            </a:r>
          </a:p>
        </p:txBody>
      </p:sp>
      <p:pic>
        <p:nvPicPr>
          <p:cNvPr id="17411" name="Picture 3"/>
          <p:cNvPicPr>
            <a:picLocks noChangeArrowheads="1"/>
          </p:cNvPicPr>
          <p:nvPr/>
        </p:nvPicPr>
        <p:blipFill>
          <a:blip r:embed="rId4"/>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rrowheads="1"/>
          </p:cNvPicPr>
          <p:nvPr/>
        </p:nvPicPr>
        <p:blipFill>
          <a:blip r:embed="rId2"/>
          <a:srcRect/>
          <a:stretch>
            <a:fillRect/>
          </a:stretch>
        </p:blipFill>
        <p:spPr bwMode="auto">
          <a:xfrm>
            <a:off x="-12700" y="603250"/>
            <a:ext cx="13004800" cy="9047163"/>
          </a:xfrm>
          <a:prstGeom prst="rect">
            <a:avLst/>
          </a:prstGeom>
          <a:noFill/>
          <a:ln w="9525">
            <a:noFill/>
            <a:miter lim="800000"/>
            <a:headEnd/>
            <a:tailEnd/>
          </a:ln>
        </p:spPr>
      </p:pic>
      <p:sp>
        <p:nvSpPr>
          <p:cNvPr id="18434" name="Rectangle 2"/>
          <p:cNvSpPr>
            <a:spLocks/>
          </p:cNvSpPr>
          <p:nvPr/>
        </p:nvSpPr>
        <p:spPr bwMode="auto">
          <a:xfrm>
            <a:off x="330200" y="165100"/>
            <a:ext cx="10134600" cy="914400"/>
          </a:xfrm>
          <a:prstGeom prst="rect">
            <a:avLst/>
          </a:prstGeom>
          <a:noFill/>
          <a:ln w="12700">
            <a:noFill/>
            <a:miter lim="800000"/>
            <a:headEnd/>
            <a:tailEnd/>
          </a:ln>
        </p:spPr>
        <p:txBody>
          <a:bodyPr lIns="0" tIns="0" rIns="0" bIns="0"/>
          <a:lstStyle/>
          <a:p>
            <a:r>
              <a:rPr lang="en-US">
                <a:ea typeface="ＭＳ Ｐゴシック" pitchFamily="16" charset="-128"/>
              </a:rPr>
              <a:t>Tohoku, Japan Earthquake: Shaking Duration in Tokyo, Ground Acceleration</a:t>
            </a:r>
          </a:p>
        </p:txBody>
      </p:sp>
      <p:pic>
        <p:nvPicPr>
          <p:cNvPr id="18435" name="Picture 3"/>
          <p:cNvPicPr>
            <a:picLocks noChangeArrowheads="1"/>
          </p:cNvPicPr>
          <p:nvPr/>
        </p:nvPicPr>
        <p:blipFill>
          <a:blip r:embed="rId3"/>
          <a:srcRect/>
          <a:stretch>
            <a:fillRect/>
          </a:stretch>
        </p:blipFill>
        <p:spPr bwMode="auto">
          <a:xfrm>
            <a:off x="11798300" y="38100"/>
            <a:ext cx="1143000" cy="420688"/>
          </a:xfrm>
          <a:prstGeom prst="rect">
            <a:avLst/>
          </a:prstGeom>
          <a:noFill/>
          <a:ln w="9525">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4D4D4D"/>
      </a:dk1>
      <a:lt1>
        <a:srgbClr val="FFFFFF"/>
      </a:lt1>
      <a:dk2>
        <a:srgbClr val="000000"/>
      </a:dk2>
      <a:lt2>
        <a:srgbClr val="808080"/>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99CC00"/>
      </a:folHlink>
    </a:clrScheme>
    <a:fontScheme name="Title &amp; Subtitl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2">
  <a:themeElements>
    <a:clrScheme name="">
      <a:dk1>
        <a:srgbClr val="4D4D4D"/>
      </a:dk1>
      <a:lt1>
        <a:srgbClr val="FFFFFF"/>
      </a:lt1>
      <a:dk2>
        <a:srgbClr val="000000"/>
      </a:dk2>
      <a:lt2>
        <a:srgbClr val="808080"/>
      </a:lt2>
      <a:accent1>
        <a:srgbClr val="FFFFFF"/>
      </a:accent1>
      <a:accent2>
        <a:srgbClr val="333399"/>
      </a:accent2>
      <a:accent3>
        <a:srgbClr val="FFFFFF"/>
      </a:accent3>
      <a:accent4>
        <a:srgbClr val="404040"/>
      </a:accent4>
      <a:accent5>
        <a:srgbClr val="FFFFFF"/>
      </a:accent5>
      <a:accent6>
        <a:srgbClr val="2D2D8A"/>
      </a:accent6>
      <a:hlink>
        <a:srgbClr val="009999"/>
      </a:hlink>
      <a:folHlink>
        <a:srgbClr val="99CC00"/>
      </a:folHlink>
    </a:clrScheme>
    <a:fontScheme name="Master #2">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copy 1">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copy 1">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Office Theme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copy">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copy">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Office Them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EHPthem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EHPtheme">
      <a:majorFont>
        <a:latin typeface="Helvetica"/>
        <a:ea typeface="ヒラギノ角ゴ ProN W6"/>
        <a:cs typeface="ヒラギノ角ゴ ProN W6"/>
      </a:majorFont>
      <a:minorFont>
        <a:latin typeface="Helvetic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EHP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4D4D4D"/>
            </a:solidFill>
            <a:effectLst/>
            <a:latin typeface="American Typewriter" charset="0"/>
            <a:ea typeface="ヒラギノ明朝 ProN W3" charset="0"/>
            <a:cs typeface="ヒラギノ明朝 ProN W3" charset="0"/>
            <a:sym typeface="American Typewriter"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Pages>0</Pages>
  <Words>1279</Words>
  <Characters>0</Characters>
  <Application>Microsoft Macintosh PowerPoint</Application>
  <PresentationFormat>Custom</PresentationFormat>
  <Lines>0</Lines>
  <Paragraphs>173</Paragraphs>
  <Slides>34</Slides>
  <Notes>30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34</vt:i4>
      </vt:variant>
    </vt:vector>
  </HeadingPairs>
  <TitlesOfParts>
    <vt:vector size="50" baseType="lpstr">
      <vt:lpstr>American Typewriter</vt:lpstr>
      <vt:lpstr>ヒラギノ明朝 ProN W3</vt:lpstr>
      <vt:lpstr>Arial</vt:lpstr>
      <vt:lpstr>Calibri</vt:lpstr>
      <vt:lpstr>ＭＳ Ｐゴシック</vt:lpstr>
      <vt:lpstr>ヒラギノ角ゴ ProN W3</vt:lpstr>
      <vt:lpstr>Helvetica</vt:lpstr>
      <vt:lpstr>ヒラギノ角ゴ ProN W6</vt:lpstr>
      <vt:lpstr>Gill Sans</vt:lpstr>
      <vt:lpstr>ヒラギノ明朝 ProN W6</vt:lpstr>
      <vt:lpstr>Title &amp; Subtitle</vt:lpstr>
      <vt:lpstr>Master #2</vt:lpstr>
      <vt:lpstr>Office Theme copy 1</vt:lpstr>
      <vt:lpstr>Office Theme copy</vt:lpstr>
      <vt:lpstr>EHPtheme</vt:lpstr>
      <vt:lpstr>Office Theme</vt:lpstr>
      <vt:lpstr>The 03/11/2011 Mw9.0 Tohoku, Japan Earthquake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03/11/2011 Mw9.0 Tohoku, Japan Earthquake</dc:title>
  <dc:subject/>
  <dc:creator/>
  <cp:keywords/>
  <dc:description/>
  <cp:lastModifiedBy>Sonjia Leyva</cp:lastModifiedBy>
  <cp:revision>3</cp:revision>
  <dcterms:modified xsi:type="dcterms:W3CDTF">2011-04-08T23:32:46Z</dcterms:modified>
</cp:coreProperties>
</file>