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8"/>
  </p:notesMasterIdLst>
  <p:handoutMasterIdLst>
    <p:handoutMasterId r:id="rId49"/>
  </p:handoutMasterIdLst>
  <p:sldIdLst>
    <p:sldId id="257" r:id="rId2"/>
    <p:sldId id="354" r:id="rId3"/>
    <p:sldId id="356" r:id="rId4"/>
    <p:sldId id="258" r:id="rId5"/>
    <p:sldId id="344" r:id="rId6"/>
    <p:sldId id="347" r:id="rId7"/>
    <p:sldId id="345" r:id="rId8"/>
    <p:sldId id="336" r:id="rId9"/>
    <p:sldId id="260" r:id="rId10"/>
    <p:sldId id="261" r:id="rId11"/>
    <p:sldId id="262" r:id="rId12"/>
    <p:sldId id="360" r:id="rId13"/>
    <p:sldId id="361" r:id="rId14"/>
    <p:sldId id="263" r:id="rId15"/>
    <p:sldId id="264" r:id="rId16"/>
    <p:sldId id="358" r:id="rId17"/>
    <p:sldId id="359" r:id="rId18"/>
    <p:sldId id="357" r:id="rId19"/>
    <p:sldId id="337" r:id="rId20"/>
    <p:sldId id="346" r:id="rId21"/>
    <p:sldId id="365" r:id="rId22"/>
    <p:sldId id="367" r:id="rId23"/>
    <p:sldId id="368" r:id="rId24"/>
    <p:sldId id="339" r:id="rId25"/>
    <p:sldId id="271" r:id="rId26"/>
    <p:sldId id="362" r:id="rId27"/>
    <p:sldId id="355" r:id="rId28"/>
    <p:sldId id="363" r:id="rId29"/>
    <p:sldId id="272" r:id="rId30"/>
    <p:sldId id="331" r:id="rId31"/>
    <p:sldId id="279" r:id="rId32"/>
    <p:sldId id="275" r:id="rId33"/>
    <p:sldId id="276" r:id="rId34"/>
    <p:sldId id="349" r:id="rId35"/>
    <p:sldId id="348" r:id="rId36"/>
    <p:sldId id="338" r:id="rId37"/>
    <p:sldId id="343" r:id="rId38"/>
    <p:sldId id="341" r:id="rId39"/>
    <p:sldId id="267" r:id="rId40"/>
    <p:sldId id="268" r:id="rId41"/>
    <p:sldId id="269" r:id="rId42"/>
    <p:sldId id="270" r:id="rId43"/>
    <p:sldId id="265" r:id="rId44"/>
    <p:sldId id="266" r:id="rId45"/>
    <p:sldId id="277" r:id="rId46"/>
    <p:sldId id="329" r:id="rId4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CC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77" autoAdjust="0"/>
  </p:normalViewPr>
  <p:slideViewPr>
    <p:cSldViewPr snapToGrid="0">
      <p:cViewPr varScale="1">
        <p:scale>
          <a:sx n="64" d="100"/>
          <a:sy n="64" d="100"/>
        </p:scale>
        <p:origin x="-5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1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7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DC0A26CB-C8EA-40EB-8C1E-ECE9B7C91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28B0771-E266-4B17-A63E-99D5778D6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E0713-5812-4376-8515-6FA8A6B8C20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D6433-5994-49BC-9E4F-B95E8FDB35D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B7E28-E820-4B5C-B730-D4841DBB9A3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10F2C-DF82-40AC-B76B-979CAAF1A08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CB98DC-BA65-46E4-96B0-0A7D0F9976B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CB98DC-BA65-46E4-96B0-0A7D0F9976B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93D51-E9C7-4D8D-AB7E-DA8774D870E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F24BB-CFA8-493A-A168-445D0EFA9C1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D0F32-2900-439B-9C8C-620F0EF1B19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B3AAB-E552-4EDF-AE40-5B1398A079E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971CA-ABFB-4018-A3EC-10E673F525CA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D77B4-A9F1-4AE6-95DB-6F9EDA13D1F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340D6-58D6-4FCC-B38D-B074B451532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86A93-3A49-4D2D-A696-3AC6FB25D995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solidFill>
                  <a:srgbClr val="FF0000"/>
                </a:solidFill>
              </a:rPr>
              <a:t>To view this animation, click “View” and then “Slide Show” on the top navigation bar.</a:t>
            </a: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E89C-7E4F-4A37-89A4-09778F232FF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solidFill>
                  <a:srgbClr val="FF0000"/>
                </a:solidFill>
              </a:rPr>
              <a:t>To view this animation, click “View” and then “Slide Show” on the top navigation bar.</a:t>
            </a: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87EBA-7145-40C1-9527-4C543957DA7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89A37-2202-4C02-9D74-EC779978BCB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402CD-AE13-4A73-BDE5-7125B67251B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F1AA4-C8BE-428A-BD58-879C49BAAE8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2E0FE-18DA-4A71-BD42-14EAA1BAA74F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5B415-FC7F-42D7-8448-2CE1E808711F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3DFC0-4F2A-4DC1-BFCB-8A788184260B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D8E0D-A92A-4883-9348-E19B0DBBE48F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63750-2FF1-4D95-9D44-A6685917496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29EA1-6944-43D8-B485-08B6CFCA8EFE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9BA32-BEBC-4B3E-8CA7-ADFFB1BE6FBA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B975D7-C578-429B-A86F-1903D522142D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lphaUcPeriod"/>
            </a:pPr>
            <a:r>
              <a:rPr lang="en-US" sz="1800" smtClean="0"/>
              <a:t>Schematic representation of magnetic intensities recorded as a magnetometer is towed across a segment of the oceanic ridge. 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lphaUcPeriod"/>
            </a:pPr>
            <a:endParaRPr lang="en-US" sz="1800" smtClean="0"/>
          </a:p>
          <a:p>
            <a:pPr marL="228600" indent="-228600" eaLnBrk="1" hangingPunct="1">
              <a:spcBef>
                <a:spcPct val="0"/>
              </a:spcBef>
              <a:buFontTx/>
              <a:buAutoNum type="alphaUcPeriod"/>
            </a:pPr>
            <a:r>
              <a:rPr lang="en-US" sz="1800" smtClean="0"/>
              <a:t>Notice the symmetrical stripes of low- and high-intensity magnetism that parallel the ridge crest. </a:t>
            </a:r>
          </a:p>
          <a:p>
            <a:pPr marL="228600" indent="-2286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772B9-D375-464E-87C2-496E55F6AC5E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CABDE-7773-4944-BED7-206AFC62DDE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solidFill>
                  <a:srgbClr val="FF0000"/>
                </a:solidFill>
              </a:rPr>
              <a:t>To view this animation, click “View” and then “Slide Show” on the top navigation bar.</a:t>
            </a: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5279D-2D0E-4098-93BD-1FF6D2520416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48AE2-312C-47C7-870F-5FDE652C388D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B2693-F8D1-4A3B-B812-74EEC67C1C9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7CA8C-53F3-41F8-9E2A-22B63372910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A810B-2B37-4DC7-9F82-AB14EA1171F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0C9BA-1A5E-4FEC-878F-CF74F23C3B9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C8E93-6BFF-40F8-904D-D800D3FEB18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solidFill>
                  <a:srgbClr val="FF0000"/>
                </a:solidFill>
              </a:rPr>
              <a:t>To view this animation, click “View” and then “Slide Show” on the top navigation bar.</a:t>
            </a: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328C3D-7F8F-436A-9680-04AC0060E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14000-E6F1-4F7B-AA67-F10A2CA503F4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E3E59-20C7-4358-BDA3-48B0CD9B1D0C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3604-18D8-464F-9B5C-CC9C1BF768FE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EB9E1-71EF-42EB-A1C3-0E183C710CDD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7D5AB-D88F-46CB-B47C-B2A5193F7BE4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B4693-B884-4712-BD41-D04EF0A064CB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7C64B-89A2-48D5-88EB-400FD375CEBE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73FD-778E-48F1-931E-C20F3F2774A0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99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AF1C-C759-4E53-8584-79C73D3B60B6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2C5DD-3B54-4941-A5C0-81B63A4FE42C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F97C2-04FB-494A-AD2A-563B2A21CFF3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3C11-2165-40EF-984A-4403F627EF3F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F4BA-BF7B-4B5C-8D7F-09E3D6E2ACDC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5C7C-5571-4432-A4B6-73AA8C46A2E1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E68DE-DF39-4913-B624-5F2D21A15471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58857DCB-C710-408F-A952-D801FB3A927A}" type="slidenum">
              <a:rPr lang="en-US" altLang="en-US"/>
              <a:pPr>
                <a:defRPr/>
              </a:pPr>
              <a:t>‹#›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4506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Alfred_Wegener" TargetMode="External"/><Relationship Id="rId5" Type="http://schemas.openxmlformats.org/officeDocument/2006/relationships/hyperlink" Target="http://en.wikipedia.org/wiki/File:Appalachian_orogeny.jpg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Snider-Pellegrini_Wegener_fossil_map.gif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en.wikipedia.org/wiki/contine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fossil" TargetMode="External"/><Relationship Id="rId5" Type="http://schemas.openxmlformats.org/officeDocument/2006/relationships/hyperlink" Target="http://en.wikipedia.org/wiki/Alfred_Wegener" TargetMode="External"/><Relationship Id="rId4" Type="http://schemas.openxmlformats.org/officeDocument/2006/relationships/hyperlink" Target="http://en.wikipedia.org/wiki/Continental_drif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en.wikipedia.org/wiki/Earth's_magnetic_fiel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Solar_wind" TargetMode="External"/><Relationship Id="rId5" Type="http://schemas.openxmlformats.org/officeDocument/2006/relationships/hyperlink" Target="http://en.wikipedia.org/wiki/Magnetosphere" TargetMode="External"/><Relationship Id="rId4" Type="http://schemas.openxmlformats.org/officeDocument/2006/relationships/hyperlink" Target="http://www.ngdc.noaa.gov/seg/geomag/icons/solarexp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hyperlink" Target="../Animations/InclinationDecppt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hyperlink" Target="../Animations/SeafloorMagnetppt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gip/dynamic/HHH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gbh/aso/databank/entries/do53ri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s.usgs.gov/gip/dynamic/HHH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s.usgs.gov/gip/dynamic/HHH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hyperlink" Target="../Animations/SeafloorSpreadingppt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gip/dynamic/wegener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://en.wikipedia.org/wiki/Alfred_Wegen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Alfred_Wegener" TargetMode="External"/><Relationship Id="rId4" Type="http://schemas.openxmlformats.org/officeDocument/2006/relationships/hyperlink" Target="http://pubs.usgs.gov/gip/dynamic/wegener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hyperlink" Target="../Animations/Pangaeapp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Plate </a:t>
            </a:r>
            <a:r>
              <a:rPr lang="en-US" dirty="0" smtClean="0"/>
              <a:t>Tectonics, Part 1</a:t>
            </a: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Continental Drift &amp; Seafloor Spreading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18B72-B8BF-4B63-8548-2B3C0143442E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70019-F65F-4DAD-A67C-0A3AFB81480B}" type="slidenum">
              <a:rPr lang="en-US" altLang="en-US"/>
              <a:pPr>
                <a:defRPr/>
              </a:pPr>
              <a:t>10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Wegener’s Evidence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A50021"/>
                </a:solidFill>
              </a:rPr>
              <a:t>Fit </a:t>
            </a:r>
            <a:r>
              <a:rPr lang="en-US" sz="2800" dirty="0" smtClean="0">
                <a:solidFill>
                  <a:srgbClr val="A50021"/>
                </a:solidFill>
              </a:rPr>
              <a:t>of the continents</a:t>
            </a:r>
          </a:p>
        </p:txBody>
      </p:sp>
      <p:pic>
        <p:nvPicPr>
          <p:cNvPr id="23557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531490"/>
            <a:ext cx="4064000" cy="5026025"/>
          </a:xfr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A59A6-CED9-4663-88E1-C2138CFBF62D}" type="slidenum">
              <a:rPr lang="en-US" altLang="en-US"/>
              <a:pPr>
                <a:defRPr/>
              </a:pPr>
              <a:t>11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Wegener’s Evidence</a:t>
            </a:r>
            <a:endParaRPr lang="en-US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 </a:t>
            </a:r>
            <a:r>
              <a:rPr lang="en-US" sz="2800" dirty="0" smtClean="0"/>
              <a:t>of the continents </a:t>
            </a:r>
          </a:p>
          <a:p>
            <a:pPr eaLnBrk="1" hangingPunct="1"/>
            <a:r>
              <a:rPr lang="en-US" sz="2800" dirty="0" smtClean="0">
                <a:solidFill>
                  <a:srgbClr val="A50021"/>
                </a:solidFill>
              </a:rPr>
              <a:t>Rock type &amp; structural similarities</a:t>
            </a:r>
          </a:p>
        </p:txBody>
      </p:sp>
      <p:pic>
        <p:nvPicPr>
          <p:cNvPr id="24581" name="Picture 4" descr="05_0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1447800"/>
            <a:ext cx="3924300" cy="4648200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984875" y="1390650"/>
            <a:ext cx="2263775" cy="4476750"/>
            <a:chOff x="5984215" y="1390921"/>
            <a:chExt cx="2264693" cy="4477016"/>
          </a:xfrm>
        </p:grpSpPr>
        <p:grpSp>
          <p:nvGrpSpPr>
            <p:cNvPr id="24585" name="Group 11"/>
            <p:cNvGrpSpPr>
              <a:grpSpLocks/>
            </p:cNvGrpSpPr>
            <p:nvPr/>
          </p:nvGrpSpPr>
          <p:grpSpPr bwMode="auto">
            <a:xfrm>
              <a:off x="6439439" y="1390921"/>
              <a:ext cx="1473261" cy="4477016"/>
              <a:chOff x="6605307" y="1497738"/>
              <a:chExt cx="1114208" cy="4125498"/>
            </a:xfrm>
          </p:grpSpPr>
          <p:sp>
            <p:nvSpPr>
              <p:cNvPr id="8" name="Oval 7"/>
              <p:cNvSpPr/>
              <p:nvPr/>
            </p:nvSpPr>
            <p:spPr>
              <a:xfrm rot="655117">
                <a:off x="6958862" y="1785938"/>
                <a:ext cx="429991" cy="34905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 rot="655117">
                <a:off x="6839954" y="1652810"/>
                <a:ext cx="675014" cy="372904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655117">
                <a:off x="6716242" y="1570885"/>
                <a:ext cx="908026" cy="3930927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655117">
                <a:off x="6605741" y="1497738"/>
                <a:ext cx="1113412" cy="4125498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4586" name="TextBox 12"/>
            <p:cNvSpPr txBox="1">
              <a:spLocks noChangeArrowheads="1"/>
            </p:cNvSpPr>
            <p:nvPr/>
          </p:nvSpPr>
          <p:spPr bwMode="auto">
            <a:xfrm rot="-4805320">
              <a:off x="6040193" y="3400022"/>
              <a:ext cx="22493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High metamorphism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794680">
              <a:off x="6965275" y="3552366"/>
              <a:ext cx="2197231" cy="3700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Low metamorphism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794680">
              <a:off x="5069825" y="3330897"/>
              <a:ext cx="2198819" cy="370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Low metamorphism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469130" y="3489721"/>
              <a:ext cx="528851" cy="11589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386016" y="3294447"/>
              <a:ext cx="527264" cy="11589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8225" y="860708"/>
            <a:ext cx="41148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65125" y="6205538"/>
            <a:ext cx="101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5"/>
              </a:rPr>
              <a:t>1</a:t>
            </a:r>
            <a:r>
              <a:rPr lang="en-US" sz="1200"/>
              <a:t>, </a:t>
            </a:r>
            <a:r>
              <a:rPr lang="en-US" sz="1200">
                <a:hlinkClick r:id="rId6"/>
              </a:rPr>
              <a:t>2</a:t>
            </a:r>
            <a:endParaRPr lang="en-US" sz="120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21" name="Down Arrow 20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9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8640" y="2038662"/>
            <a:ext cx="4674818" cy="4819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4891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Rock type &amp; structural similarities</a:t>
            </a:r>
          </a:p>
        </p:txBody>
      </p:sp>
      <p:sp>
        <p:nvSpPr>
          <p:cNvPr id="848913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 smtClean="0"/>
              <a:t>Geologic phenomena match across the Atlantic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Geologic structures.</a:t>
            </a:r>
          </a:p>
          <a:p>
            <a:pPr lvl="1"/>
            <a:r>
              <a:rPr lang="en-US" sz="2400" dirty="0" smtClean="0"/>
              <a:t>Rock types.</a:t>
            </a:r>
          </a:p>
          <a:p>
            <a:pPr lvl="1"/>
            <a:r>
              <a:rPr lang="en-US" sz="2400" dirty="0" smtClean="0"/>
              <a:t>Rock ages.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48899" name="Rectangle 3"/>
          <p:cNvSpPr>
            <a:spLocks noChangeArrowheads="1"/>
          </p:cNvSpPr>
          <p:nvPr/>
        </p:nvSpPr>
        <p:spPr bwMode="auto">
          <a:xfrm>
            <a:off x="6705600" y="19812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Font typeface="CommonBullets" pitchFamily="34" charset="2"/>
              <a:buChar char="+"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Geologic phenomenon match across the Atlantic.</a:t>
            </a:r>
          </a:p>
          <a:p>
            <a:pPr lvl="1"/>
            <a:r>
              <a:rPr lang="en-US" sz="2400" dirty="0"/>
              <a:t>Mountain belts.</a:t>
            </a:r>
          </a:p>
          <a:p>
            <a:pPr lvl="2"/>
            <a:r>
              <a:rPr lang="en-US" sz="2000" dirty="0"/>
              <a:t>Appalachians.</a:t>
            </a:r>
          </a:p>
          <a:p>
            <a:pPr lvl="2"/>
            <a:r>
              <a:rPr lang="en-US" sz="2000" dirty="0" err="1"/>
              <a:t>Caledonides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Rock type &amp; structural similarities</a:t>
            </a:r>
            <a:endParaRPr lang="en-US" sz="4200" dirty="0" smtClean="0"/>
          </a:p>
        </p:txBody>
      </p:sp>
      <p:sp>
        <p:nvSpPr>
          <p:cNvPr id="939013" name="Rectangle 5"/>
          <p:cNvSpPr>
            <a:spLocks noChangeArrowheads="1"/>
          </p:cNvSpPr>
          <p:nvPr/>
        </p:nvSpPr>
        <p:spPr bwMode="auto">
          <a:xfrm>
            <a:off x="6705600" y="19812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Font typeface="CommonBullets" pitchFamily="34" charset="2"/>
              <a:buChar char="+"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90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968" y="2081760"/>
            <a:ext cx="3267075" cy="468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9106-2869-4D9D-A1D9-2266C8840C18}" type="slidenum">
              <a:rPr lang="en-US" altLang="en-US"/>
              <a:pPr>
                <a:defRPr/>
              </a:pPr>
              <a:t>14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Wegener’s Evidence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 </a:t>
            </a:r>
            <a:r>
              <a:rPr lang="en-US" sz="2800" dirty="0" smtClean="0"/>
              <a:t>of the continents</a:t>
            </a:r>
          </a:p>
          <a:p>
            <a:pPr eaLnBrk="1" hangingPunct="1"/>
            <a:r>
              <a:rPr lang="en-US" sz="2800" dirty="0" smtClean="0"/>
              <a:t>Rock type &amp; structural similarities  </a:t>
            </a:r>
          </a:p>
          <a:p>
            <a:pPr eaLnBrk="1" hangingPunct="1"/>
            <a:r>
              <a:rPr lang="en-US" sz="2800" dirty="0" smtClean="0">
                <a:solidFill>
                  <a:srgbClr val="A50021"/>
                </a:solidFill>
              </a:rPr>
              <a:t>Fossil evidence</a:t>
            </a:r>
          </a:p>
        </p:txBody>
      </p:sp>
      <p:pic>
        <p:nvPicPr>
          <p:cNvPr id="25605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10349" y="1603951"/>
            <a:ext cx="4504516" cy="3459654"/>
          </a:xfrm>
        </p:spPr>
      </p:pic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4467069" y="5017568"/>
            <a:ext cx="4512871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hlinkClick r:id="rId4" tooltip="en:Continental drift"/>
              </a:rPr>
              <a:t>Continental drift</a:t>
            </a:r>
            <a:r>
              <a:rPr lang="en-US" sz="1400" dirty="0"/>
              <a:t> fossil evidence. As noted by Snider-</a:t>
            </a:r>
            <a:r>
              <a:rPr lang="en-US" sz="1400" dirty="0" err="1"/>
              <a:t>Pellegrini</a:t>
            </a:r>
            <a:r>
              <a:rPr lang="en-US" sz="1400" dirty="0"/>
              <a:t> and </a:t>
            </a:r>
            <a:r>
              <a:rPr lang="en-US" sz="1400" dirty="0">
                <a:hlinkClick r:id="rId5" tooltip="en:Alfred Wegener"/>
              </a:rPr>
              <a:t>Alfred Wegener</a:t>
            </a:r>
            <a:r>
              <a:rPr lang="en-US" sz="1400" dirty="0"/>
              <a:t>, the locations of certain </a:t>
            </a:r>
            <a:r>
              <a:rPr lang="en-US" sz="1400" dirty="0">
                <a:hlinkClick r:id="rId6" tooltip="en:fossil"/>
              </a:rPr>
              <a:t>fossil</a:t>
            </a:r>
            <a:r>
              <a:rPr lang="en-US" sz="1400" dirty="0"/>
              <a:t> plants and animals on present-day, widely separated </a:t>
            </a:r>
            <a:r>
              <a:rPr lang="en-US" sz="1400" dirty="0">
                <a:hlinkClick r:id="rId7" tooltip="en:continent"/>
              </a:rPr>
              <a:t>continents</a:t>
            </a:r>
            <a:r>
              <a:rPr lang="en-US" sz="1400" dirty="0"/>
              <a:t> would form definite patterns (shown by the bands of colors), if the continents are rejoined.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365125" y="6205538"/>
            <a:ext cx="101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8"/>
              </a:rPr>
              <a:t>1</a:t>
            </a:r>
            <a:r>
              <a:rPr lang="en-US" sz="1200"/>
              <a:t>, </a:t>
            </a:r>
            <a:r>
              <a:rPr lang="en-US" sz="1200">
                <a:hlinkClick r:id="rId5"/>
              </a:rPr>
              <a:t>2</a:t>
            </a:r>
            <a:endParaRPr lang="en-US" sz="12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1" name="Down Arrow 10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539DD-F5C5-4279-AFF4-F5B5AB723153}" type="slidenum">
              <a:rPr lang="en-US" altLang="en-US"/>
              <a:pPr>
                <a:defRPr/>
              </a:pPr>
              <a:t>15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Wegener’s Evidence</a:t>
            </a:r>
            <a:endParaRPr lang="en-US" dirty="0" smtClean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 </a:t>
            </a:r>
            <a:r>
              <a:rPr lang="en-US" sz="2800" dirty="0" smtClean="0"/>
              <a:t>of the continents</a:t>
            </a:r>
          </a:p>
          <a:p>
            <a:pPr eaLnBrk="1" hangingPunct="1"/>
            <a:r>
              <a:rPr lang="en-US" sz="2800" dirty="0" smtClean="0"/>
              <a:t>Rock type &amp; structural similarities  </a:t>
            </a:r>
          </a:p>
          <a:p>
            <a:pPr eaLnBrk="1" hangingPunct="1"/>
            <a:r>
              <a:rPr lang="en-US" sz="2800" dirty="0" smtClean="0"/>
              <a:t>Fossil evidence</a:t>
            </a:r>
          </a:p>
          <a:p>
            <a:pPr eaLnBrk="1" hangingPunct="1"/>
            <a:r>
              <a:rPr lang="en-US" sz="2800" dirty="0" err="1" smtClean="0">
                <a:solidFill>
                  <a:srgbClr val="A50021"/>
                </a:solidFill>
              </a:rPr>
              <a:t>Paleoclimatic</a:t>
            </a:r>
            <a:r>
              <a:rPr lang="en-US" sz="2800" dirty="0" smtClean="0">
                <a:solidFill>
                  <a:srgbClr val="A50021"/>
                </a:solidFill>
              </a:rPr>
              <a:t> evidence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94272"/>
            <a:ext cx="4038600" cy="43425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8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56797"/>
            <a:ext cx="5410200" cy="403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4789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Wegener’s Fossil </a:t>
            </a:r>
            <a:r>
              <a:rPr lang="en-US" dirty="0"/>
              <a:t>Evidence</a:t>
            </a:r>
          </a:p>
        </p:txBody>
      </p:sp>
      <p:sp>
        <p:nvSpPr>
          <p:cNvPr id="847893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Identical fossils found on widely separated land. </a:t>
            </a:r>
          </a:p>
          <a:p>
            <a:pPr lvl="1"/>
            <a:r>
              <a:rPr lang="en-US" sz="2000" i="1" dirty="0" err="1"/>
              <a:t>Mesosaurus</a:t>
            </a:r>
            <a:r>
              <a:rPr lang="en-US" sz="2000" dirty="0"/>
              <a:t> – A freshwater reptile.</a:t>
            </a:r>
          </a:p>
          <a:p>
            <a:pPr lvl="1"/>
            <a:r>
              <a:rPr lang="en-US" sz="2000" i="1" dirty="0"/>
              <a:t>Glossopteris</a:t>
            </a:r>
            <a:r>
              <a:rPr lang="en-US" sz="2000" dirty="0"/>
              <a:t> – </a:t>
            </a:r>
            <a:r>
              <a:rPr lang="en-US" sz="2000" dirty="0" err="1"/>
              <a:t>Subpolar</a:t>
            </a:r>
            <a:r>
              <a:rPr lang="en-US" sz="2000" dirty="0"/>
              <a:t> plant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     with </a:t>
            </a:r>
            <a:r>
              <a:rPr lang="en-US" sz="2000" dirty="0"/>
              <a:t>heavy seeds.  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847876" name="Rectangle 4"/>
          <p:cNvSpPr>
            <a:spLocks noChangeArrowheads="1"/>
          </p:cNvSpPr>
          <p:nvPr/>
        </p:nvSpPr>
        <p:spPr bwMode="auto">
          <a:xfrm>
            <a:off x="0" y="1676400"/>
            <a:ext cx="502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Font typeface="CommonBullets" pitchFamily="34" charset="2"/>
              <a:buChar char="+"/>
            </a:pP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7894" name="Picture 22" descr="Chapter 3 Ope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83944"/>
            <a:ext cx="3429000" cy="2179638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56797"/>
            <a:ext cx="5410200" cy="403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Wegener’s Fossil </a:t>
            </a:r>
            <a:r>
              <a:rPr lang="en-US" dirty="0"/>
              <a:t>Evidence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Identical fossils found on widely separated land.</a:t>
            </a:r>
          </a:p>
          <a:p>
            <a:pPr lvl="1"/>
            <a:r>
              <a:rPr lang="en-US" sz="2000" i="1" dirty="0" err="1"/>
              <a:t>Lystrosaurus</a:t>
            </a:r>
            <a:r>
              <a:rPr lang="en-US" sz="2000" dirty="0"/>
              <a:t> – A non-swimming, land-dwelling reptile.</a:t>
            </a:r>
          </a:p>
          <a:p>
            <a:pPr lvl="1"/>
            <a:r>
              <a:rPr lang="en-US" sz="2000" i="1" dirty="0" err="1"/>
              <a:t>Cynognathus</a:t>
            </a:r>
            <a:r>
              <a:rPr lang="en-US" sz="2000" dirty="0"/>
              <a:t> – A non-swimming, land-dwelling reptile.</a:t>
            </a:r>
          </a:p>
          <a:p>
            <a:r>
              <a:rPr lang="en-US" sz="2600" dirty="0"/>
              <a:t>These organisms could not </a:t>
            </a:r>
          </a:p>
          <a:p>
            <a:pPr>
              <a:buFont typeface="Webdings" pitchFamily="18" charset="2"/>
              <a:buNone/>
            </a:pPr>
            <a:r>
              <a:rPr lang="en-US" sz="2600" dirty="0"/>
              <a:t>	have crossed an ocean.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7" name="Down Arrow 6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539DD-F5C5-4279-AFF4-F5B5AB723153}" type="slidenum">
              <a:rPr lang="en-US" altLang="en-US"/>
              <a:pPr>
                <a:defRPr/>
              </a:pPr>
              <a:t>18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pic>
        <p:nvPicPr>
          <p:cNvPr id="26627" name="Picture 4" descr="05_06AB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8350" y="834450"/>
            <a:ext cx="4251325" cy="5486400"/>
          </a:xfrm>
        </p:spPr>
      </p:pic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Wegener’s Evidence</a:t>
            </a:r>
            <a:endParaRPr lang="en-US" dirty="0" smtClean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 </a:t>
            </a:r>
            <a:r>
              <a:rPr lang="en-US" sz="2800" dirty="0" smtClean="0"/>
              <a:t>of the continents</a:t>
            </a:r>
          </a:p>
          <a:p>
            <a:pPr eaLnBrk="1" hangingPunct="1"/>
            <a:r>
              <a:rPr lang="en-US" sz="2800" dirty="0" smtClean="0"/>
              <a:t>Rock type &amp; structural similarities  </a:t>
            </a:r>
          </a:p>
          <a:p>
            <a:pPr eaLnBrk="1" hangingPunct="1"/>
            <a:r>
              <a:rPr lang="en-US" sz="2800" dirty="0" smtClean="0"/>
              <a:t>Fossil evidence</a:t>
            </a:r>
          </a:p>
          <a:p>
            <a:pPr eaLnBrk="1" hangingPunct="1"/>
            <a:r>
              <a:rPr lang="en-US" sz="2800" dirty="0" err="1" smtClean="0"/>
              <a:t>Paleoclimatic</a:t>
            </a:r>
            <a:r>
              <a:rPr lang="en-US" sz="2800" dirty="0" smtClean="0"/>
              <a:t> </a:t>
            </a:r>
            <a:r>
              <a:rPr lang="en-US" sz="2800" dirty="0" smtClean="0"/>
              <a:t>evidence</a:t>
            </a:r>
          </a:p>
          <a:p>
            <a:pPr eaLnBrk="1" hangingPunct="1"/>
            <a:r>
              <a:rPr lang="en-US" sz="2800" dirty="0" smtClean="0">
                <a:solidFill>
                  <a:srgbClr val="A50021"/>
                </a:solidFill>
              </a:rPr>
              <a:t>Glacial evidence</a:t>
            </a:r>
            <a:endParaRPr lang="en-US" sz="2800" dirty="0" smtClean="0">
              <a:solidFill>
                <a:srgbClr val="A5002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A1C3B-65CD-4A52-A51A-62DE9C36E7CC}" type="slidenum">
              <a:rPr lang="en-US" altLang="en-US"/>
              <a:pPr>
                <a:defRPr/>
              </a:pPr>
              <a:t>19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Alfred</a:t>
            </a:r>
            <a:r>
              <a:rPr lang="en-US" baseline="0" dirty="0" smtClean="0"/>
              <a:t> Wegener</a:t>
            </a:r>
            <a:endParaRPr lang="en-US" dirty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Wegener had some ideas as to how the continents moved, but could not prove his theory</a:t>
            </a:r>
          </a:p>
          <a:p>
            <a:pPr eaLnBrk="1" hangingPunct="1"/>
            <a:r>
              <a:rPr lang="en-US" dirty="0" smtClean="0"/>
              <a:t>Hypothesis largely ignored</a:t>
            </a:r>
          </a:p>
          <a:p>
            <a:pPr eaLnBrk="1" hangingPunct="1"/>
            <a:r>
              <a:rPr lang="en-US" dirty="0" smtClean="0"/>
              <a:t>Died in Greenland researching arctic weather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628AE-873B-4251-A994-8051B85D841A}" type="slidenum">
              <a:rPr lang="en-US" altLang="en-US"/>
              <a:pPr>
                <a:defRPr/>
              </a:pPr>
              <a:t>2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theory to explain:</a:t>
            </a:r>
          </a:p>
          <a:p>
            <a:pPr lvl="1" eaLnBrk="1" hangingPunct="1"/>
            <a:r>
              <a:rPr lang="en-US" smtClean="0"/>
              <a:t>Global distribution of </a:t>
            </a:r>
          </a:p>
          <a:p>
            <a:pPr lvl="2" eaLnBrk="1" hangingPunct="1"/>
            <a:r>
              <a:rPr lang="en-US" smtClean="0"/>
              <a:t>Volcanoes</a:t>
            </a:r>
          </a:p>
          <a:p>
            <a:pPr lvl="2" eaLnBrk="1" hangingPunct="1"/>
            <a:r>
              <a:rPr lang="en-US" smtClean="0"/>
              <a:t>Earthquakes</a:t>
            </a:r>
          </a:p>
          <a:p>
            <a:pPr lvl="2" eaLnBrk="1" hangingPunct="1"/>
            <a:r>
              <a:rPr lang="en-US" smtClean="0"/>
              <a:t>Faults</a:t>
            </a:r>
          </a:p>
          <a:p>
            <a:pPr lvl="2" eaLnBrk="1" hangingPunct="1"/>
            <a:r>
              <a:rPr lang="en-US" smtClean="0"/>
              <a:t>Mountain belts</a:t>
            </a:r>
          </a:p>
          <a:p>
            <a:pPr lvl="2" eaLnBrk="1" hangingPunct="1"/>
            <a:r>
              <a:rPr lang="en-US" smtClean="0"/>
              <a:t>Features of seafloor</a:t>
            </a:r>
          </a:p>
          <a:p>
            <a:pPr lvl="1" eaLnBrk="1" hangingPunct="1"/>
            <a:r>
              <a:rPr lang="en-US" smtClean="0"/>
              <a:t>Evolution of continents and oceans</a:t>
            </a:r>
          </a:p>
          <a:p>
            <a:pPr eaLnBrk="1" hangingPunct="1"/>
            <a:r>
              <a:rPr lang="en-US" smtClean="0"/>
              <a:t>Synthesis of Continental Drift, Sea Floor Spreading &amp; Paleomagnetism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</a:t>
            </a:r>
            <a:r>
              <a:rPr lang="en-US" baseline="0" dirty="0" smtClean="0"/>
              <a:t> Tectonics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FD0BF-EC80-43ED-B623-09FE11D7AC0E}" type="slidenum">
              <a:rPr lang="en-US" altLang="en-US"/>
              <a:pPr>
                <a:defRPr/>
              </a:pPr>
              <a:t>20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&amp; the 1950s</a:t>
            </a:r>
            <a:endParaRPr lang="en-US" dirty="0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1947 – U.S.S. </a:t>
            </a:r>
            <a:r>
              <a:rPr lang="en-US" i="1" dirty="0" smtClean="0"/>
              <a:t>Atlantis</a:t>
            </a:r>
            <a:r>
              <a:rPr lang="en-US" dirty="0" smtClean="0"/>
              <a:t> discovers that sediments in the Atlantic Ocean are much thinner than originally thought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1950s – use of magnetometers revealed odd magnetic variations on the ocean floor</a:t>
            </a:r>
          </a:p>
          <a:p>
            <a:pPr lvl="1" eaLnBrk="1" hangingPunct="1"/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7604202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2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41938"/>
            <a:ext cx="9144000" cy="1182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6632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&amp; the 1950s</a:t>
            </a:r>
            <a:endParaRPr lang="en-US" dirty="0"/>
          </a:p>
        </p:txBody>
      </p:sp>
      <p:sp>
        <p:nvSpPr>
          <p:cNvPr id="866325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In the 1950s, ocean bathymetry was mapped by sonar. </a:t>
            </a:r>
          </a:p>
          <a:p>
            <a:pPr lvl="1"/>
            <a:r>
              <a:rPr lang="en-US" sz="2400" dirty="0" smtClean="0"/>
              <a:t>The deepest parts of the ocean occur near land. </a:t>
            </a:r>
          </a:p>
          <a:p>
            <a:pPr lvl="1"/>
            <a:r>
              <a:rPr lang="en-US" sz="2400" dirty="0" smtClean="0"/>
              <a:t>A mountain range runs through every ocean basin.  </a:t>
            </a:r>
          </a:p>
          <a:p>
            <a:pPr lvl="1"/>
            <a:r>
              <a:rPr lang="en-US" sz="2400" dirty="0" smtClean="0"/>
              <a:t>Submarine volcanoes form </a:t>
            </a:r>
            <a:br>
              <a:rPr lang="en-US" sz="2400" dirty="0" smtClean="0"/>
            </a:br>
            <a:r>
              <a:rPr lang="en-US" sz="2400" dirty="0" smtClean="0"/>
              <a:t>lines across ocean floors.</a:t>
            </a:r>
            <a:endParaRPr lang="en-US" sz="2400" dirty="0"/>
          </a:p>
        </p:txBody>
      </p:sp>
      <p:pic>
        <p:nvPicPr>
          <p:cNvPr id="86632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394075"/>
            <a:ext cx="3200400" cy="218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7604202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&amp; the 1950s</a:t>
            </a:r>
            <a:endParaRPr lang="en-US" dirty="0"/>
          </a:p>
        </p:txBody>
      </p:sp>
      <p:sp>
        <p:nvSpPr>
          <p:cNvPr id="87245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446957" cy="4530725"/>
          </a:xfrm>
        </p:spPr>
        <p:txBody>
          <a:bodyPr/>
          <a:lstStyle/>
          <a:p>
            <a:r>
              <a:rPr lang="en-US" sz="2800" dirty="0" smtClean="0"/>
              <a:t>By 1950, we had learned much about oceanic crust.</a:t>
            </a:r>
          </a:p>
          <a:p>
            <a:r>
              <a:rPr lang="en-US" sz="2800" dirty="0" smtClean="0"/>
              <a:t>Oceanic crust is covered by sediment. </a:t>
            </a:r>
          </a:p>
          <a:p>
            <a:pPr lvl="1"/>
            <a:r>
              <a:rPr lang="en-US" sz="2400" dirty="0" smtClean="0"/>
              <a:t>Thickest near the continents.</a:t>
            </a:r>
          </a:p>
          <a:p>
            <a:pPr lvl="1"/>
            <a:r>
              <a:rPr lang="en-US" sz="2400" dirty="0" smtClean="0"/>
              <a:t>Thinnest (or absent) at the mid-ocean ridge.</a:t>
            </a:r>
          </a:p>
          <a:p>
            <a:r>
              <a:rPr lang="en-US" sz="2800" dirty="0" smtClean="0"/>
              <a:t>Oceanic crust is </a:t>
            </a:r>
            <a:r>
              <a:rPr lang="en-US" sz="2800" dirty="0" err="1" smtClean="0"/>
              <a:t>mafic</a:t>
            </a:r>
            <a:r>
              <a:rPr lang="en-US" sz="2800" dirty="0" smtClean="0"/>
              <a:t> (basalt and </a:t>
            </a:r>
            <a:r>
              <a:rPr lang="en-US" sz="2800" dirty="0" err="1" smtClean="0"/>
              <a:t>gabbro</a:t>
            </a:r>
            <a:r>
              <a:rPr lang="en-US" sz="2800" dirty="0" smtClean="0"/>
              <a:t>).</a:t>
            </a:r>
          </a:p>
          <a:p>
            <a:pPr lvl="1"/>
            <a:r>
              <a:rPr lang="en-US" sz="2400" dirty="0" smtClean="0"/>
              <a:t>No granitic rocks.</a:t>
            </a:r>
          </a:p>
          <a:p>
            <a:pPr lvl="1"/>
            <a:r>
              <a:rPr lang="en-US" sz="2400" dirty="0" smtClean="0"/>
              <a:t>No metamorphic rocks.</a:t>
            </a:r>
          </a:p>
          <a:p>
            <a:r>
              <a:rPr lang="en-US" sz="2800" dirty="0" smtClean="0"/>
              <a:t>High heat flow characterizes the mid-ocean ridge.  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7" name="Down Arrow 6"/>
          <p:cNvSpPr/>
          <p:nvPr/>
        </p:nvSpPr>
        <p:spPr>
          <a:xfrm>
            <a:off x="7604202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6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058" y="2553824"/>
            <a:ext cx="4800600" cy="3989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683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&amp; the 1950s</a:t>
            </a:r>
            <a:endParaRPr lang="en-US" dirty="0"/>
          </a:p>
        </p:txBody>
      </p:sp>
      <p:sp>
        <p:nvSpPr>
          <p:cNvPr id="86836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 sz="2800" dirty="0" smtClean="0"/>
              <a:t>Belts of concentrated subsea earthquakes were found.   </a:t>
            </a:r>
          </a:p>
          <a:p>
            <a:pPr marL="4911725" indent="-325438"/>
            <a:r>
              <a:rPr lang="en-US" sz="2800" dirty="0" smtClean="0"/>
              <a:t>They were limited </a:t>
            </a:r>
            <a:br>
              <a:rPr lang="en-US" sz="2800" dirty="0" smtClean="0"/>
            </a:br>
            <a:r>
              <a:rPr lang="en-US" sz="2800" dirty="0" smtClean="0"/>
              <a:t>to…  </a:t>
            </a:r>
          </a:p>
          <a:p>
            <a:pPr marL="4911725" lvl="1"/>
            <a:r>
              <a:rPr lang="en-US" sz="2400" dirty="0" smtClean="0"/>
              <a:t>Parts of oceanic </a:t>
            </a:r>
            <a:br>
              <a:rPr lang="en-US" sz="2400" dirty="0" smtClean="0"/>
            </a:br>
            <a:r>
              <a:rPr lang="en-US" sz="2400" dirty="0" smtClean="0"/>
              <a:t>fracture zones. </a:t>
            </a:r>
          </a:p>
          <a:p>
            <a:pPr marL="4911725" lvl="1"/>
            <a:r>
              <a:rPr lang="en-US" sz="2400" dirty="0" smtClean="0"/>
              <a:t>Mid-ocean ridge axes.</a:t>
            </a:r>
          </a:p>
          <a:p>
            <a:pPr marL="4911725" lvl="1"/>
            <a:r>
              <a:rPr lang="en-US" sz="2400" dirty="0" smtClean="0"/>
              <a:t>Deep ocean trenches.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7" name="Down Arrow 6"/>
          <p:cNvSpPr/>
          <p:nvPr/>
        </p:nvSpPr>
        <p:spPr>
          <a:xfrm>
            <a:off x="7604202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25623-8095-4105-812F-640154B19B18}" type="slidenum">
              <a:rPr lang="en-US" altLang="en-US"/>
              <a:pPr>
                <a:defRPr/>
              </a:pPr>
              <a:t>24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</a:t>
            </a:r>
            <a:r>
              <a:rPr lang="en-US" dirty="0" smtClean="0"/>
              <a:t>&amp; the 1950s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So, what’s a magnetometer?</a:t>
            </a:r>
          </a:p>
          <a:p>
            <a:pPr lvl="1" eaLnBrk="1" hangingPunct="1"/>
            <a:r>
              <a:rPr lang="en-US" sz="2400" dirty="0" smtClean="0"/>
              <a:t>Detects iron-bearing or magnetic objects</a:t>
            </a:r>
          </a:p>
          <a:p>
            <a:pPr lvl="1" eaLnBrk="1" hangingPunct="1"/>
            <a:r>
              <a:rPr lang="en-US" sz="2400" dirty="0" smtClean="0"/>
              <a:t>Allows ships to find submarines </a:t>
            </a:r>
            <a:r>
              <a:rPr lang="en-US" sz="2400" i="1" dirty="0" smtClean="0"/>
              <a:t>before</a:t>
            </a:r>
            <a:r>
              <a:rPr lang="en-US" sz="2400" dirty="0" smtClean="0"/>
              <a:t> the submarine found them</a:t>
            </a:r>
          </a:p>
          <a:p>
            <a:pPr lvl="1" eaLnBrk="1" hangingPunct="1"/>
            <a:r>
              <a:rPr lang="en-US" sz="2400" dirty="0" smtClean="0"/>
              <a:t>Strange readings reported</a:t>
            </a:r>
          </a:p>
          <a:p>
            <a:pPr lvl="1" eaLnBrk="1" hangingPunct="1"/>
            <a:endParaRPr lang="en-US" sz="2400" dirty="0" smtClean="0"/>
          </a:p>
        </p:txBody>
      </p:sp>
      <p:pic>
        <p:nvPicPr>
          <p:cNvPr id="29701" name="Picture 7" descr="fig2"/>
          <p:cNvPicPr>
            <a:picLocks noChangeAspect="1" noChangeArrowheads="1"/>
          </p:cNvPicPr>
          <p:nvPr/>
        </p:nvPicPr>
        <p:blipFill>
          <a:blip r:embed="rId3"/>
          <a:srcRect l="11937" t="11317" b="49513"/>
          <a:stretch>
            <a:fillRect/>
          </a:stretch>
        </p:blipFill>
        <p:spPr bwMode="auto">
          <a:xfrm>
            <a:off x="1403350" y="3962400"/>
            <a:ext cx="63246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59055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BE43F-8145-4F8E-9C7C-DE9194EA868C}" type="slidenum">
              <a:rPr lang="en-US" altLang="en-US"/>
              <a:pPr>
                <a:defRPr/>
              </a:pPr>
              <a:t>25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WWII </a:t>
            </a:r>
            <a:r>
              <a:rPr lang="en-US" dirty="0" smtClean="0"/>
              <a:t>&amp; the 1950s</a:t>
            </a:r>
            <a:endParaRPr lang="en-US" sz="3800" dirty="0" smtClean="0"/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4864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So, what </a:t>
            </a:r>
            <a:r>
              <a:rPr lang="en-US" sz="2800" dirty="0" smtClean="0"/>
              <a:t>is the “Earth’s Magnetic Field”?</a:t>
            </a:r>
          </a:p>
          <a:p>
            <a:pPr lvl="1" eaLnBrk="1" hangingPunct="1"/>
            <a:r>
              <a:rPr lang="en-US" sz="2400" dirty="0" smtClean="0"/>
              <a:t>Earth's magnetic field resembles that produced by a large bar magnet. </a:t>
            </a:r>
          </a:p>
          <a:p>
            <a:pPr lvl="1" eaLnBrk="1" hangingPunct="1"/>
            <a:r>
              <a:rPr lang="en-US" sz="2400" dirty="0" smtClean="0"/>
              <a:t>Magnetic field lines “wrap” around Earth</a:t>
            </a:r>
          </a:p>
          <a:p>
            <a:pPr lvl="1" eaLnBrk="1" hangingPunct="1"/>
            <a:r>
              <a:rPr lang="en-US" sz="2400" dirty="0" smtClean="0"/>
              <a:t>Magnetic north </a:t>
            </a:r>
            <a:r>
              <a:rPr lang="en-US" sz="2400" dirty="0" smtClean="0">
                <a:cs typeface="Arial" pitchFamily="34" charset="0"/>
              </a:rPr>
              <a:t>≠</a:t>
            </a:r>
            <a:r>
              <a:rPr lang="en-US" sz="2400" dirty="0" smtClean="0">
                <a:sym typeface="WP MathA"/>
              </a:rPr>
              <a:t> </a:t>
            </a:r>
            <a:r>
              <a:rPr lang="en-US" sz="2400" dirty="0" smtClean="0"/>
              <a:t>true north</a:t>
            </a:r>
          </a:p>
        </p:txBody>
      </p:sp>
      <p:pic>
        <p:nvPicPr>
          <p:cNvPr id="30725" name="Picture 4" descr="05_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08713" y="1600200"/>
            <a:ext cx="2478087" cy="2189163"/>
          </a:xfrm>
        </p:spPr>
      </p:pic>
      <p:pic>
        <p:nvPicPr>
          <p:cNvPr id="30726" name="Picture 9" descr="fi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308725" y="3941763"/>
            <a:ext cx="2278063" cy="2189162"/>
          </a:xfr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759055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40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3945"/>
            <a:ext cx="9144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34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Van Allen Belts</a:t>
            </a:r>
            <a:endParaRPr lang="en-US" dirty="0"/>
          </a:p>
        </p:txBody>
      </p:sp>
      <p:sp>
        <p:nvSpPr>
          <p:cNvPr id="108340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1154244"/>
            <a:ext cx="9144000" cy="4976682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The solar wind is deflected by the magnetosphere.</a:t>
            </a:r>
          </a:p>
          <a:p>
            <a:pPr algn="ctr">
              <a:buNone/>
            </a:pPr>
            <a:r>
              <a:rPr lang="en-US" sz="2400" dirty="0" smtClean="0"/>
              <a:t>Near the Earth, the stronger magnetic field forms the Van Allen belts, which arrest deadly cosmic radiation.</a:t>
            </a:r>
          </a:p>
          <a:p>
            <a:pPr algn="ctr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4138"/>
            <a:ext cx="9144000" cy="66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026150" y="6359525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hlinkClick r:id="rId4"/>
              </a:rPr>
              <a:t>http://www.ngdc.noaa.gov/seg/geomag/icons/solarexp.jpg</a:t>
            </a:r>
            <a:endParaRPr lang="en-US" sz="9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85800" y="5594350"/>
            <a:ext cx="73231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The </a:t>
            </a:r>
            <a:r>
              <a:rPr lang="en-US" sz="1400">
                <a:solidFill>
                  <a:schemeClr val="bg1"/>
                </a:solidFill>
                <a:hlinkClick r:id="rId5" tooltip="Magnetosphere"/>
              </a:rPr>
              <a:t>magnetosphere</a:t>
            </a:r>
            <a:r>
              <a:rPr lang="en-US" sz="1400">
                <a:solidFill>
                  <a:schemeClr val="bg1"/>
                </a:solidFill>
              </a:rPr>
              <a:t> shields the surface of the Earth from the charged particles of the </a:t>
            </a:r>
            <a:r>
              <a:rPr lang="en-US" sz="1400">
                <a:solidFill>
                  <a:schemeClr val="bg1"/>
                </a:solidFill>
                <a:hlinkClick r:id="rId6" tooltip="Solar wind"/>
              </a:rPr>
              <a:t>solar wind</a:t>
            </a:r>
            <a:r>
              <a:rPr lang="en-US" sz="1400">
                <a:solidFill>
                  <a:schemeClr val="bg1"/>
                </a:solidFill>
              </a:rPr>
              <a:t>. It is compressed on the day (Sun) side due to the force of the arriving particles, and extended on the night side. (Image not to scale.)   </a:t>
            </a:r>
            <a:r>
              <a:rPr lang="en-US" sz="1400">
                <a:solidFill>
                  <a:schemeClr val="bg1"/>
                </a:solidFill>
                <a:hlinkClick r:id="rId7"/>
              </a:rPr>
              <a:t>Source</a:t>
            </a:r>
            <a:endParaRPr 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4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2895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442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Aurorae</a:t>
            </a:r>
            <a:endParaRPr lang="en-US" dirty="0"/>
          </a:p>
        </p:txBody>
      </p:sp>
      <p:sp>
        <p:nvSpPr>
          <p:cNvPr id="108443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1214204"/>
            <a:ext cx="8229600" cy="3522688"/>
          </a:xfrm>
        </p:spPr>
        <p:txBody>
          <a:bodyPr/>
          <a:lstStyle/>
          <a:p>
            <a:r>
              <a:rPr lang="en-US" sz="2800" dirty="0" smtClean="0"/>
              <a:t>Some ions escape Van Allen belts.</a:t>
            </a:r>
          </a:p>
          <a:p>
            <a:pPr lvl="1"/>
            <a:r>
              <a:rPr lang="en-US" sz="2400" dirty="0" smtClean="0"/>
              <a:t>These ions are pulled to the magnetic poles and create light in the upper atmosphere.</a:t>
            </a:r>
          </a:p>
          <a:p>
            <a:pPr lvl="1"/>
            <a:r>
              <a:rPr lang="en-US" sz="2400" dirty="0" smtClean="0"/>
              <a:t>Aurora borealis &amp; Aurora </a:t>
            </a:r>
            <a:r>
              <a:rPr lang="en-US" sz="2400" dirty="0" err="1" smtClean="0"/>
              <a:t>australis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pic>
        <p:nvPicPr>
          <p:cNvPr id="108442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833813"/>
            <a:ext cx="4171950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C66A3-C0E9-4196-8F34-DD2B19154203}" type="slidenum">
              <a:rPr lang="en-US" altLang="en-US"/>
              <a:pPr>
                <a:defRPr/>
              </a:pPr>
              <a:t>29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277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Paleomagnetism</a:t>
            </a:r>
            <a:endParaRPr lang="en-US" dirty="0" smtClean="0"/>
          </a:p>
        </p:txBody>
      </p:sp>
      <p:sp>
        <p:nvSpPr>
          <p:cNvPr id="3277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5313" cy="497681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Magnetic field of the </a:t>
            </a:r>
            <a:br>
              <a:rPr lang="en-US" sz="2800" dirty="0" smtClean="0"/>
            </a:br>
            <a:r>
              <a:rPr lang="en-US" sz="2800" dirty="0" smtClean="0"/>
              <a:t>Earth is imprinted </a:t>
            </a:r>
            <a:br>
              <a:rPr lang="en-US" sz="2800" dirty="0" smtClean="0"/>
            </a:br>
            <a:r>
              <a:rPr lang="en-US" sz="2800" dirty="0" smtClean="0"/>
              <a:t>upon iron-bearing </a:t>
            </a:r>
            <a:br>
              <a:rPr lang="en-US" sz="2800" dirty="0" smtClean="0"/>
            </a:br>
            <a:r>
              <a:rPr lang="en-US" sz="2800" dirty="0" smtClean="0"/>
              <a:t>rocks when they form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Provides a record of:</a:t>
            </a:r>
          </a:p>
          <a:p>
            <a:pPr lvl="1" eaLnBrk="1" hangingPunct="1"/>
            <a:r>
              <a:rPr lang="en-US" sz="2400" dirty="0" smtClean="0"/>
              <a:t>magnetic reversals </a:t>
            </a:r>
          </a:p>
          <a:p>
            <a:pPr lvl="1" eaLnBrk="1" hangingPunct="1"/>
            <a:r>
              <a:rPr lang="en-US" sz="2400" dirty="0" smtClean="0"/>
              <a:t>original latitude</a:t>
            </a:r>
          </a:p>
          <a:p>
            <a:pPr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Supports </a:t>
            </a:r>
            <a:r>
              <a:rPr lang="en-US" sz="2800" dirty="0" smtClean="0"/>
              <a:t>Continental Drift Hypothesis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59055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377" y="1855317"/>
            <a:ext cx="4381500" cy="3544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Continental Drift </a:t>
            </a:r>
            <a:endParaRPr lang="en-US" dirty="0"/>
          </a:p>
        </p:txBody>
      </p:sp>
      <p:sp>
        <p:nvSpPr>
          <p:cNvPr id="84276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were scientists thinking? </a:t>
            </a:r>
          </a:p>
          <a:p>
            <a:pPr lvl="1"/>
            <a:r>
              <a:rPr lang="en-US" dirty="0" smtClean="0"/>
              <a:t>The oceans and the continents were permanently fixed.</a:t>
            </a:r>
          </a:p>
          <a:p>
            <a:pPr lvl="1"/>
            <a:r>
              <a:rPr lang="en-US" dirty="0" smtClean="0"/>
              <a:t>There were no changes in continents back in time.</a:t>
            </a:r>
          </a:p>
          <a:p>
            <a:r>
              <a:rPr lang="en-US" dirty="0" smtClean="0"/>
              <a:t>Evidence of drastic changes interpreted as…</a:t>
            </a:r>
          </a:p>
          <a:p>
            <a:pPr lvl="1"/>
            <a:r>
              <a:rPr lang="en-US" dirty="0" smtClean="0"/>
              <a:t>Shrinkage effects.</a:t>
            </a:r>
          </a:p>
          <a:p>
            <a:pPr lvl="1"/>
            <a:r>
              <a:rPr lang="en-US" dirty="0" smtClean="0"/>
              <a:t>Rebound from thick sediment loading.</a:t>
            </a:r>
          </a:p>
          <a:p>
            <a:pPr lvl="1"/>
            <a:r>
              <a:rPr lang="en-US" dirty="0" smtClean="0"/>
              <a:t>The result of “upheaval.”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DDF89-54DE-42EC-8372-4A3B9EF99FBA}" type="slidenum">
              <a:rPr lang="en-US" altLang="en-US"/>
              <a:pPr>
                <a:defRPr/>
              </a:pPr>
              <a:t>30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100" dirty="0" smtClean="0">
                <a:latin typeface="Arial" pitchFamily="34" charset="0"/>
                <a:hlinkClick r:id="rId4" action="ppaction://hlinkfile"/>
              </a:rPr>
              <a:t>Understanding Inclination and Declination</a:t>
            </a:r>
            <a:endParaRPr lang="en-US" dirty="0" smtClean="0">
              <a:latin typeface="Arial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78B7F-31F1-4C68-A3B2-9917F08FFFD1}" type="slidenum">
              <a:rPr lang="en-US" altLang="en-US"/>
              <a:pPr>
                <a:defRPr/>
              </a:pPr>
              <a:t>31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100" dirty="0" smtClean="0">
                <a:latin typeface="Arial" pitchFamily="34" charset="0"/>
                <a:hlinkClick r:id="rId4" action="ppaction://hlinkfile"/>
              </a:rPr>
              <a:t>Seafloor Spreading and Seafloor Magnetization</a:t>
            </a:r>
            <a:endParaRPr lang="en-US" dirty="0" smtClean="0">
              <a:latin typeface="Arial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78808-0527-4835-A94E-F97FBCEFEF89}" type="slidenum">
              <a:rPr lang="en-US" altLang="en-US"/>
              <a:pPr>
                <a:defRPr/>
              </a:pPr>
              <a:t>32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3795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Polar </a:t>
            </a:r>
            <a:br>
              <a:rPr lang="en-US" dirty="0" smtClean="0"/>
            </a:br>
            <a:r>
              <a:rPr lang="en-US" dirty="0" smtClean="0"/>
              <a:t>Wander</a:t>
            </a:r>
          </a:p>
        </p:txBody>
      </p:sp>
      <p:pic>
        <p:nvPicPr>
          <p:cNvPr id="33796" name="Picture 1027" descr="05_2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81000"/>
            <a:ext cx="60991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1028"/>
          <p:cNvSpPr txBox="1">
            <a:spLocks noChangeArrowheads="1"/>
          </p:cNvSpPr>
          <p:nvPr/>
        </p:nvSpPr>
        <p:spPr bwMode="auto">
          <a:xfrm>
            <a:off x="228600" y="2014538"/>
            <a:ext cx="2438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A. The more westerly path determined from North American data is thought to have been caused by the westward drift of North America by about 24 degrees from Eurasia.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B898C-B1F5-4305-B5B9-98047A3059B5}" type="slidenum">
              <a:rPr lang="en-US" altLang="en-US"/>
              <a:pPr>
                <a:defRPr/>
              </a:pPr>
              <a:t>33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4819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Polar </a:t>
            </a:r>
            <a:br>
              <a:rPr lang="en-US" dirty="0" smtClean="0"/>
            </a:br>
            <a:r>
              <a:rPr lang="en-US" dirty="0" smtClean="0"/>
              <a:t>Wander</a:t>
            </a:r>
          </a:p>
        </p:txBody>
      </p:sp>
      <p:sp>
        <p:nvSpPr>
          <p:cNvPr id="34820" name="Text Box 1027"/>
          <p:cNvSpPr txBox="1">
            <a:spLocks noChangeArrowheads="1"/>
          </p:cNvSpPr>
          <p:nvPr/>
        </p:nvSpPr>
        <p:spPr bwMode="auto">
          <a:xfrm>
            <a:off x="228600" y="2451100"/>
            <a:ext cx="2438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B. The positions of the wandering paths when the landmasses are reassembled in their predrift locations.</a:t>
            </a:r>
          </a:p>
        </p:txBody>
      </p:sp>
      <p:pic>
        <p:nvPicPr>
          <p:cNvPr id="34821" name="Picture 1028" descr="05_2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12E1F-5846-45AB-8B61-84EEE0F934DF}" type="slidenum">
              <a:rPr lang="en-US" altLang="en-US"/>
              <a:pPr>
                <a:defRPr/>
              </a:pPr>
              <a:t>34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Movement of the magnetic north pole from 1600 to 2000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54197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441325" y="6281738"/>
            <a:ext cx="3340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 http://www.tgo.uit.no/articl/roadto.html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834A3-D1A8-4EEE-9E65-72C9ECF6BB79}" type="slidenum">
              <a:rPr lang="en-US" altLang="en-US"/>
              <a:pPr>
                <a:defRPr/>
              </a:pPr>
              <a:t>35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82296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E7CD5-6B48-4BF3-ABE5-477C43E2055C}" type="slidenum">
              <a:rPr lang="en-US" altLang="en-US"/>
              <a:pPr>
                <a:defRPr/>
              </a:pPr>
              <a:t>36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Harry </a:t>
            </a:r>
            <a:r>
              <a:rPr lang="en-US" dirty="0" smtClean="0"/>
              <a:t>Hess &amp; Sea Floor Spreading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Harry Hess</a:t>
            </a:r>
          </a:p>
          <a:p>
            <a:pPr lvl="1" eaLnBrk="1" hangingPunct="1"/>
            <a:r>
              <a:rPr lang="en-US" smtClean="0"/>
              <a:t>Princeton Professor and Navy Reservist</a:t>
            </a:r>
          </a:p>
          <a:p>
            <a:pPr lvl="1" eaLnBrk="1" hangingPunct="1"/>
            <a:r>
              <a:rPr lang="en-US" smtClean="0"/>
              <a:t>Called on to serve in WWII</a:t>
            </a:r>
          </a:p>
          <a:p>
            <a:pPr lvl="2" eaLnBrk="1" hangingPunct="1"/>
            <a:r>
              <a:rPr lang="en-US" smtClean="0"/>
              <a:t>Got command of his own ship!</a:t>
            </a:r>
          </a:p>
          <a:p>
            <a:pPr lvl="2" eaLnBrk="1" hangingPunct="1"/>
            <a:r>
              <a:rPr lang="en-US" smtClean="0"/>
              <a:t>Got cool new toys to play with! </a:t>
            </a:r>
          </a:p>
          <a:p>
            <a:pPr lvl="3" eaLnBrk="1" hangingPunct="1"/>
            <a:r>
              <a:rPr lang="en-US" smtClean="0"/>
              <a:t>Echo sounder</a:t>
            </a:r>
          </a:p>
          <a:p>
            <a:pPr lvl="3" eaLnBrk="1" hangingPunct="1"/>
            <a:r>
              <a:rPr lang="en-US" smtClean="0"/>
              <a:t>Magnetometer</a:t>
            </a:r>
          </a:p>
          <a:p>
            <a:pPr lvl="2" eaLnBrk="1" hangingPunct="1"/>
            <a:r>
              <a:rPr lang="en-US" smtClean="0"/>
              <a:t>Kept instruments running 24/7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048000"/>
            <a:ext cx="2374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308725" y="5740400"/>
            <a:ext cx="2606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http://pubs.usgs.gov/gip/dynamic/HHH.html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745564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E6410-4BB2-4F78-A017-961B83BD01F3}" type="slidenum">
              <a:rPr lang="en-US" altLang="en-US"/>
              <a:pPr>
                <a:defRPr/>
              </a:pPr>
              <a:t>37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Harry </a:t>
            </a:r>
            <a:r>
              <a:rPr lang="en-US" dirty="0" smtClean="0"/>
              <a:t>Hess &amp; Sea Floor Spreading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Harry – and his crew – did:</a:t>
            </a:r>
          </a:p>
          <a:p>
            <a:pPr lvl="1" eaLnBrk="1" hangingPunct="1"/>
            <a:r>
              <a:rPr lang="en-US" dirty="0" smtClean="0"/>
              <a:t>conducted echo-sounding surveys in the Pacific while cruising from one battle to the next</a:t>
            </a:r>
          </a:p>
          <a:p>
            <a:pPr lvl="1" eaLnBrk="1" hangingPunct="1"/>
            <a:r>
              <a:rPr lang="en-US" dirty="0" smtClean="0"/>
              <a:t>measured the oceans to the deepest points to date (7 miles)</a:t>
            </a:r>
          </a:p>
          <a:p>
            <a:pPr lvl="1" eaLnBrk="1" hangingPunct="1"/>
            <a:r>
              <a:rPr lang="en-US" dirty="0" smtClean="0"/>
              <a:t>discovered hundreds of flat-topped mountains on the Pacific floor (</a:t>
            </a:r>
            <a:r>
              <a:rPr lang="en-US" i="1" dirty="0" err="1" smtClean="0"/>
              <a:t>guyots</a:t>
            </a:r>
            <a:r>
              <a:rPr lang="en-US" dirty="0" smtClean="0"/>
              <a:t>, after Princeton’s first geology professor</a:t>
            </a:r>
            <a:r>
              <a:rPr lang="en-US" dirty="0" smtClean="0"/>
              <a:t>)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6548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Sources:  </a:t>
            </a:r>
            <a:r>
              <a:rPr lang="en-US" sz="1000">
                <a:hlinkClick r:id="rId3"/>
              </a:rPr>
              <a:t>http://pubs.usgs.gov/gip/dynamic/HHH.html</a:t>
            </a:r>
            <a:r>
              <a:rPr lang="en-US" sz="1000"/>
              <a:t>; http://www.pbs.org/wgbh/aso/databank/entries/bohess.html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45564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D24A7-C4C2-4EF5-8449-E316801375E0}" type="slidenum">
              <a:rPr lang="en-US" altLang="en-US"/>
              <a:pPr>
                <a:defRPr/>
              </a:pPr>
              <a:t>38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Harry </a:t>
            </a:r>
            <a:r>
              <a:rPr lang="en-US" dirty="0" smtClean="0"/>
              <a:t>Hess &amp; Sea Floor Spreading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WWII ends, Harry head back to Princeton</a:t>
            </a:r>
          </a:p>
          <a:p>
            <a:pPr lvl="1" eaLnBrk="1" hangingPunct="1"/>
            <a:r>
              <a:rPr lang="en-US" dirty="0" smtClean="0"/>
              <a:t>Starts to study data &amp; continued researching </a:t>
            </a:r>
            <a:r>
              <a:rPr lang="en-US" dirty="0" err="1" smtClean="0"/>
              <a:t>guyots</a:t>
            </a:r>
            <a:r>
              <a:rPr lang="en-US" dirty="0" smtClean="0"/>
              <a:t> and </a:t>
            </a:r>
            <a:r>
              <a:rPr lang="en-US" dirty="0" err="1" smtClean="0"/>
              <a:t>midocean</a:t>
            </a:r>
            <a:r>
              <a:rPr lang="en-US" dirty="0" smtClean="0"/>
              <a:t> ridges </a:t>
            </a:r>
          </a:p>
          <a:p>
            <a:pPr lvl="1" eaLnBrk="1" hangingPunct="1"/>
            <a:r>
              <a:rPr lang="en-US" dirty="0" smtClean="0"/>
              <a:t>1953 </a:t>
            </a:r>
            <a:r>
              <a:rPr lang="en-US" dirty="0" smtClean="0">
                <a:hlinkClick r:id="rId3"/>
              </a:rPr>
              <a:t>Great Global Rift</a:t>
            </a:r>
            <a:r>
              <a:rPr lang="en-US" dirty="0" smtClean="0"/>
              <a:t> discovered (not by Hess)</a:t>
            </a:r>
          </a:p>
          <a:p>
            <a:pPr lvl="1" eaLnBrk="1" hangingPunct="1"/>
            <a:r>
              <a:rPr lang="en-US" dirty="0" smtClean="0"/>
              <a:t>Begins to put the pieces of the puzzle together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6548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Sources:  </a:t>
            </a:r>
            <a:r>
              <a:rPr lang="en-US" sz="1000">
                <a:hlinkClick r:id="rId4"/>
              </a:rPr>
              <a:t>http://pubs.usgs.gov/gip/dynamic/HHH.html</a:t>
            </a:r>
            <a:r>
              <a:rPr lang="en-US" sz="1000"/>
              <a:t>; http://www.pbs.org/wgbh/aso/databank/entries/bohess.html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65051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BF4A-AD88-4797-AD41-234DE290FD9F}" type="slidenum">
              <a:rPr lang="en-US" altLang="en-US"/>
              <a:pPr>
                <a:defRPr/>
              </a:pPr>
              <a:t>39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838200" y="1004888"/>
            <a:ext cx="776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/>
            <a:r>
              <a:rPr lang="en-US" sz="2800">
                <a:latin typeface="Times New Roman" pitchFamily="18" charset="0"/>
              </a:rPr>
              <a:t>1. Earthquakes at ridges and subduction zones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552575" y="6248400"/>
            <a:ext cx="603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Distribution of magnitude 5 or greater earthquakes, 1980 - 1990</a:t>
            </a:r>
          </a:p>
        </p:txBody>
      </p:sp>
      <p:pic>
        <p:nvPicPr>
          <p:cNvPr id="40966" name="Picture 5" descr="FG19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765051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857A6-1366-4CE1-AF1A-8C15387AFE60}" type="slidenum">
              <a:rPr lang="en-US" altLang="en-US"/>
              <a:pPr>
                <a:defRPr/>
              </a:pPr>
              <a:t>4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Continental </a:t>
            </a:r>
            <a:r>
              <a:rPr lang="en-US" dirty="0" smtClean="0"/>
              <a:t>Drift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172200" cy="4530725"/>
          </a:xfrm>
        </p:spPr>
        <p:txBody>
          <a:bodyPr/>
          <a:lstStyle/>
          <a:p>
            <a:pPr eaLnBrk="1" hangingPunct="1"/>
            <a:r>
              <a:rPr lang="en-US" dirty="0" smtClean="0"/>
              <a:t>Geographic fit of continents</a:t>
            </a:r>
          </a:p>
          <a:p>
            <a:pPr lvl="1" eaLnBrk="1" hangingPunct="1"/>
            <a:r>
              <a:rPr lang="en-US" dirty="0" smtClean="0"/>
              <a:t>first suggested as early as 1596 by the Dutch map maker Abraham </a:t>
            </a:r>
            <a:r>
              <a:rPr lang="en-US" dirty="0" err="1" smtClean="0"/>
              <a:t>Ortelius</a:t>
            </a:r>
            <a:r>
              <a:rPr lang="en-US" dirty="0" smtClean="0"/>
              <a:t> in </a:t>
            </a:r>
            <a:r>
              <a:rPr lang="en-US" i="1" dirty="0" smtClean="0"/>
              <a:t>Thesaurus </a:t>
            </a:r>
            <a:r>
              <a:rPr lang="en-US" i="1" dirty="0" err="1" smtClean="0"/>
              <a:t>Geographicus</a:t>
            </a:r>
            <a:endParaRPr lang="en-US" i="1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1858, geographer Antonio Snider-</a:t>
            </a:r>
            <a:r>
              <a:rPr lang="en-US" dirty="0" err="1" smtClean="0"/>
              <a:t>Pellegrini</a:t>
            </a:r>
            <a:r>
              <a:rPr lang="en-US" dirty="0" smtClean="0"/>
              <a:t> made a map showing how the continents fit together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914400"/>
            <a:ext cx="20478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505200"/>
            <a:ext cx="20478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457200" y="6202363"/>
            <a:ext cx="39798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 http://pubs.usgs.gov/gip/dynamic/historical.html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1" name="Down Arrow 10"/>
          <p:cNvSpPr/>
          <p:nvPr/>
        </p:nvSpPr>
        <p:spPr>
          <a:xfrm>
            <a:off x="245658" y="191068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65253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A9BD2-0A0D-419A-B860-A2D16D3A1390}" type="slidenum">
              <a:rPr lang="en-US" altLang="en-US"/>
              <a:pPr>
                <a:defRPr/>
              </a:pPr>
              <a:t>40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pic>
        <p:nvPicPr>
          <p:cNvPr id="41987" name="Picture 2" descr="fig2"/>
          <p:cNvPicPr>
            <a:picLocks noChangeAspect="1" noChangeArrowheads="1"/>
          </p:cNvPicPr>
          <p:nvPr/>
        </p:nvPicPr>
        <p:blipFill>
          <a:blip r:embed="rId3"/>
          <a:srcRect b="2222"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838200" y="1004888"/>
            <a:ext cx="776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/>
            <a:r>
              <a:rPr lang="en-US" sz="2800">
                <a:latin typeface="Times New Roman" pitchFamily="18" charset="0"/>
              </a:rPr>
              <a:t>2.  Heat flow highest at ridges, decreases away from ridges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65051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F9C8E-3073-4927-A47B-9BE5C6C5F8E3}" type="slidenum">
              <a:rPr lang="en-US" altLang="en-US"/>
              <a:pPr>
                <a:defRPr/>
              </a:pPr>
              <a:t>41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3012" name="Picture 3" descr="fig2"/>
          <p:cNvPicPr>
            <a:picLocks noChangeAspect="1" noChangeArrowheads="1"/>
          </p:cNvPicPr>
          <p:nvPr/>
        </p:nvPicPr>
        <p:blipFill>
          <a:blip r:embed="rId3"/>
          <a:srcRect b="10680"/>
          <a:stretch>
            <a:fillRect/>
          </a:stretch>
        </p:blipFill>
        <p:spPr bwMode="auto">
          <a:xfrm>
            <a:off x="1276350" y="2443163"/>
            <a:ext cx="6591300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838200" y="1004888"/>
            <a:ext cx="776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/>
            <a:r>
              <a:rPr lang="en-US" sz="2800">
                <a:latin typeface="Times New Roman" pitchFamily="18" charset="0"/>
              </a:rPr>
              <a:t>3.  Radiometric dating shows oldest crustal rocks on sea floor of 200 m.y.</a:t>
            </a:r>
          </a:p>
          <a:p>
            <a:pPr marL="461963" indent="-461963"/>
            <a:r>
              <a:rPr lang="en-US" sz="2800">
                <a:latin typeface="Times New Roman" pitchFamily="18" charset="0"/>
              </a:rPr>
              <a:t>4.  Sediments older away from ridges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765051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1C8FD-0B0E-40A3-A05A-A5F1116609D9}" type="slidenum">
              <a:rPr lang="en-US" altLang="en-US"/>
              <a:pPr>
                <a:defRPr/>
              </a:pPr>
              <a:t>42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pic>
        <p:nvPicPr>
          <p:cNvPr id="44035" name="Picture 2" descr="fig2"/>
          <p:cNvPicPr>
            <a:picLocks noChangeAspect="1" noChangeArrowheads="1"/>
          </p:cNvPicPr>
          <p:nvPr/>
        </p:nvPicPr>
        <p:blipFill>
          <a:blip r:embed="rId3"/>
          <a:srcRect t="11195" b="15561"/>
          <a:stretch>
            <a:fillRect/>
          </a:stretch>
        </p:blipFill>
        <p:spPr bwMode="auto">
          <a:xfrm>
            <a:off x="257175" y="1946275"/>
            <a:ext cx="8523288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57150" y="205105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lphaUcPeriod"/>
            </a:pPr>
            <a:endParaRPr lang="en-US">
              <a:latin typeface="Times New Roman" pitchFamily="18" charset="0"/>
            </a:endParaRPr>
          </a:p>
        </p:txBody>
      </p:sp>
      <p:sp>
        <p:nvSpPr>
          <p:cNvPr id="4403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838200" y="1004888"/>
            <a:ext cx="776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/>
            <a:r>
              <a:rPr lang="en-US" sz="2800">
                <a:latin typeface="Times New Roman" pitchFamily="18" charset="0"/>
              </a:rPr>
              <a:t>5. Earth’s magnetic field reverses, this change recorded by iron minerals in rocks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765051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2412-04C3-468F-883B-EF06CFC26473}" type="slidenum">
              <a:rPr lang="en-US" altLang="en-US"/>
              <a:pPr>
                <a:defRPr/>
              </a:pPr>
              <a:t>43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pic>
        <p:nvPicPr>
          <p:cNvPr id="45059" name="Picture 4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538" y="4495800"/>
            <a:ext cx="58674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Harry </a:t>
            </a:r>
            <a:r>
              <a:rPr lang="en-US" dirty="0" smtClean="0"/>
              <a:t>Hess &amp; Sea Floor Spreading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Proposed Sea Floor Spreading Hypothesis in </a:t>
            </a:r>
            <a:r>
              <a:rPr lang="en-US" dirty="0" smtClean="0"/>
              <a:t>1960 (“Essay in </a:t>
            </a:r>
            <a:r>
              <a:rPr lang="en-US" dirty="0" err="1" smtClean="0"/>
              <a:t>Geopoetry</a:t>
            </a:r>
            <a:r>
              <a:rPr lang="en-US" dirty="0" smtClean="0"/>
              <a:t>”) </a:t>
            </a:r>
            <a:endParaRPr lang="en-US" dirty="0" smtClean="0"/>
          </a:p>
          <a:p>
            <a:pPr lvl="1" eaLnBrk="1" hangingPunct="1"/>
            <a:r>
              <a:rPr lang="en-US" dirty="0" smtClean="0"/>
              <a:t>New crust forms at ocean ridges</a:t>
            </a:r>
          </a:p>
          <a:p>
            <a:pPr lvl="1" eaLnBrk="1" hangingPunct="1"/>
            <a:r>
              <a:rPr lang="en-US" dirty="0" smtClean="0"/>
              <a:t>Old crust consumed at trenches </a:t>
            </a:r>
          </a:p>
          <a:p>
            <a:pPr lvl="1" eaLnBrk="1" hangingPunct="1"/>
            <a:r>
              <a:rPr lang="en-US" dirty="0" smtClean="0"/>
              <a:t>Developed theory of sea floor spreading driven by convection cells</a:t>
            </a:r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457200" y="6248400"/>
            <a:ext cx="6548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Sources:  </a:t>
            </a:r>
            <a:r>
              <a:rPr lang="en-US" sz="1000">
                <a:hlinkClick r:id="rId4"/>
              </a:rPr>
              <a:t>http://pubs.usgs.gov/gip/dynamic/HHH.html</a:t>
            </a:r>
            <a:r>
              <a:rPr lang="en-US" sz="1000"/>
              <a:t>; http://www.pbs.org/wgbh/aso/databank/entries/bohess.html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7890354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98DE-D7A9-49FE-A868-615660E5D54B}" type="slidenum">
              <a:rPr lang="en-US" altLang="en-US"/>
              <a:pPr>
                <a:defRPr/>
              </a:pPr>
              <a:t>44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100" dirty="0" smtClean="0">
                <a:latin typeface="Arial" pitchFamily="34" charset="0"/>
                <a:hlinkClick r:id="rId4" action="ppaction://hlinkfile"/>
              </a:rPr>
              <a:t>Seafloor Spreading and Plate Boundaries</a:t>
            </a:r>
            <a:endParaRPr lang="en-US" dirty="0" smtClean="0">
              <a:latin typeface="Arial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244AF-619E-49EA-9296-D98B089B40F0}" type="slidenum">
              <a:rPr lang="en-US" altLang="en-US"/>
              <a:pPr>
                <a:defRPr/>
              </a:pPr>
              <a:t>45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Putting it all together:  The Theory of Plate Tectonics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lvl="4" eaLnBrk="1" hangingPunct="1">
              <a:buFont typeface="Wingdings" pitchFamily="2" charset="2"/>
              <a:buNone/>
            </a:pPr>
            <a:r>
              <a:rPr lang="en-US" smtClean="0"/>
              <a:t> </a:t>
            </a:r>
          </a:p>
          <a:p>
            <a:pPr lvl="4" eaLnBrk="1" hangingPunct="1">
              <a:buFont typeface="Wingdings" pitchFamily="2" charset="2"/>
              <a:buNone/>
            </a:pPr>
            <a:r>
              <a:rPr lang="en-US" smtClean="0"/>
              <a:t>       </a:t>
            </a:r>
            <a:r>
              <a:rPr lang="en-US" sz="3600" smtClean="0"/>
              <a:t>Continental Drift</a:t>
            </a:r>
          </a:p>
          <a:p>
            <a:pPr lvl="4" eaLnBrk="1" hangingPunct="1">
              <a:buClr>
                <a:schemeClr val="tx1"/>
              </a:buClr>
              <a:buFontTx/>
              <a:buNone/>
            </a:pPr>
            <a:r>
              <a:rPr lang="en-US" sz="3600" smtClean="0"/>
              <a:t>+  Sea-Floor Spreading</a:t>
            </a:r>
          </a:p>
          <a:p>
            <a:pPr lvl="4" eaLnBrk="1" hangingPunct="1">
              <a:buClr>
                <a:schemeClr val="tx1"/>
              </a:buClr>
              <a:buFontTx/>
              <a:buNone/>
            </a:pPr>
            <a:r>
              <a:rPr lang="en-US" sz="3600" smtClean="0"/>
              <a:t>+  Paleomagnetism</a:t>
            </a:r>
          </a:p>
          <a:p>
            <a:pPr lvl="4" eaLnBrk="1" hangingPunct="1">
              <a:buFont typeface="Wingdings" pitchFamily="2" charset="2"/>
              <a:buNone/>
            </a:pPr>
            <a:r>
              <a:rPr lang="en-US" sz="3600" smtClean="0"/>
              <a:t>=  Plate Tectonics</a:t>
            </a:r>
          </a:p>
          <a:p>
            <a:pPr eaLnBrk="1" hangingPunct="1"/>
            <a:endParaRPr lang="en-US" smtClean="0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1447800" y="4038600"/>
            <a:ext cx="487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235A-C9B7-4A06-90DC-DC13AB728D46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09738"/>
            <a:ext cx="7623175" cy="1362075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~ End 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4CEFC-F448-48B9-8ED9-1AF6631DE8E3}" type="slidenum">
              <a:rPr lang="en-US" altLang="en-US"/>
              <a:pPr>
                <a:defRPr/>
              </a:pPr>
              <a:t>5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Eduard Seuss (1831 – 1914)</a:t>
            </a:r>
            <a:endParaRPr lang="en-US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Expert </a:t>
            </a:r>
            <a:r>
              <a:rPr lang="en-US" dirty="0" smtClean="0"/>
              <a:t>on the geography of the Alps</a:t>
            </a:r>
          </a:p>
          <a:p>
            <a:pPr eaLnBrk="1" hangingPunct="1"/>
            <a:r>
              <a:rPr lang="en-US" dirty="0" smtClean="0"/>
              <a:t>Research findings:</a:t>
            </a:r>
          </a:p>
          <a:p>
            <a:pPr lvl="1" eaLnBrk="1" hangingPunct="1"/>
            <a:r>
              <a:rPr lang="en-US" dirty="0" smtClean="0"/>
              <a:t>The Alps to the north were once at the bottom of an ocean (Tethys ocean)</a:t>
            </a:r>
          </a:p>
          <a:p>
            <a:pPr lvl="1" eaLnBrk="1" hangingPunct="1"/>
            <a:r>
              <a:rPr lang="en-US" dirty="0" smtClean="0"/>
              <a:t>glossopteris fern was found in fossils in South America, Africa, and India</a:t>
            </a:r>
          </a:p>
          <a:p>
            <a:pPr eaLnBrk="1" hangingPunct="1"/>
            <a:r>
              <a:rPr lang="en-US" dirty="0" smtClean="0"/>
              <a:t>proposed super continent “Gondwanaland” </a:t>
            </a:r>
          </a:p>
          <a:p>
            <a:pPr lvl="1" eaLnBrk="1" hangingPunct="1"/>
            <a:r>
              <a:rPr lang="en-US" dirty="0" smtClean="0"/>
              <a:t>a land bridge connecting South America, Africa, India, Australia, and Antarctica </a:t>
            </a:r>
          </a:p>
          <a:p>
            <a:pPr lvl="1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605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 http://en.wikipedia.org/wiki/Eduard_Suess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9" name="Down Arrow 8"/>
          <p:cNvSpPr/>
          <p:nvPr/>
        </p:nvSpPr>
        <p:spPr>
          <a:xfrm>
            <a:off x="5502410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BE8C4-6E3E-4CAC-BA19-BCEA78044D87}" type="slidenum">
              <a:rPr lang="en-US" altLang="en-US"/>
              <a:pPr>
                <a:defRPr/>
              </a:pPr>
              <a:t>6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1855 - U.S. Navy Lt Matthew Maury</a:t>
            </a:r>
            <a:endParaRPr lang="en-US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creates </a:t>
            </a:r>
            <a:r>
              <a:rPr lang="en-US" dirty="0" smtClean="0"/>
              <a:t>a bathymetric map with a large, continuous mountain chain in the middle of the Atlantic Ocean</a:t>
            </a:r>
          </a:p>
          <a:p>
            <a:pPr eaLnBrk="1" hangingPunct="1"/>
            <a:r>
              <a:rPr lang="en-US" dirty="0" smtClean="0"/>
              <a:t>Confirmed by:</a:t>
            </a:r>
          </a:p>
          <a:p>
            <a:pPr lvl="1" eaLnBrk="1" hangingPunct="1"/>
            <a:r>
              <a:rPr lang="en-US" dirty="0" smtClean="0"/>
              <a:t>trans-Atlantic telegraph cable</a:t>
            </a:r>
          </a:p>
          <a:p>
            <a:pPr lvl="1" eaLnBrk="1" hangingPunct="1"/>
            <a:r>
              <a:rPr lang="en-US" dirty="0" smtClean="0"/>
              <a:t>WWI – echo soundings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8" name="Down Arrow 7"/>
          <p:cNvSpPr/>
          <p:nvPr/>
        </p:nvSpPr>
        <p:spPr>
          <a:xfrm>
            <a:off x="558429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44D16-B4B7-407E-B2BB-04DBA8283850}" type="slidenum">
              <a:rPr lang="en-US" altLang="en-US"/>
              <a:pPr>
                <a:defRPr/>
              </a:pPr>
              <a:t>7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Alfred Wegener (1880-1930)</a:t>
            </a:r>
            <a:endParaRPr lang="en-US" dirty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479576" cy="4530725"/>
          </a:xfrm>
        </p:spPr>
        <p:txBody>
          <a:bodyPr/>
          <a:lstStyle/>
          <a:p>
            <a:pPr eaLnBrk="1" hangingPunct="1"/>
            <a:r>
              <a:rPr lang="en-US" dirty="0" smtClean="0"/>
              <a:t> Geologist </a:t>
            </a:r>
            <a:r>
              <a:rPr lang="en-US" dirty="0" smtClean="0"/>
              <a:t>&amp; Meteorologist</a:t>
            </a:r>
          </a:p>
          <a:p>
            <a:pPr lvl="1" eaLnBrk="1" hangingPunct="1"/>
            <a:r>
              <a:rPr lang="en-US" dirty="0" smtClean="0"/>
              <a:t>Greenland – arctic air circulation</a:t>
            </a:r>
          </a:p>
          <a:p>
            <a:pPr lvl="1" eaLnBrk="1" hangingPunct="1"/>
            <a:r>
              <a:rPr lang="en-US" dirty="0" smtClean="0"/>
              <a:t>Cataloged fossils as a grad student</a:t>
            </a:r>
          </a:p>
          <a:p>
            <a:pPr lvl="1" eaLnBrk="1" hangingPunct="1"/>
            <a:r>
              <a:rPr lang="en-US" dirty="0" smtClean="0"/>
              <a:t>Developed ideas while recovering from wounds received in WWI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365125" y="6205538"/>
            <a:ext cx="101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3"/>
              </a:rPr>
              <a:t>1</a:t>
            </a:r>
            <a:r>
              <a:rPr lang="en-US" sz="1200"/>
              <a:t>, </a:t>
            </a:r>
            <a:r>
              <a:rPr lang="en-US" sz="1200">
                <a:hlinkClick r:id="rId4"/>
              </a:rPr>
              <a:t>2</a:t>
            </a:r>
            <a:endParaRPr lang="en-US" sz="12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70592" y="1559256"/>
            <a:ext cx="3149687" cy="4530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7FDE3-B8A9-4454-993E-01621E6D616E}" type="slidenum">
              <a:rPr lang="en-US" altLang="en-US"/>
              <a:pPr>
                <a:defRPr/>
              </a:pPr>
              <a:t>8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5" y="1143000"/>
            <a:ext cx="3895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Alfred Wegener</a:t>
            </a:r>
            <a:endParaRPr lang="en-US" dirty="0" smtClean="0"/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59377" cy="4876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</a:t>
            </a:r>
            <a:r>
              <a:rPr lang="en-US" sz="2800" dirty="0" smtClean="0"/>
              <a:t>proposed continental drift hypothesis in 1915</a:t>
            </a:r>
          </a:p>
          <a:p>
            <a:pPr lvl="1" eaLnBrk="1" hangingPunct="1"/>
            <a:r>
              <a:rPr lang="en-US" sz="2400" i="1" dirty="0" smtClean="0"/>
              <a:t>Die </a:t>
            </a:r>
            <a:r>
              <a:rPr lang="en-US" sz="2400" i="1" dirty="0" err="1" smtClean="0"/>
              <a:t>Entstehung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Kontinente</a:t>
            </a:r>
            <a:r>
              <a:rPr lang="en-US" sz="2400" i="1" dirty="0" smtClean="0"/>
              <a:t> und </a:t>
            </a:r>
            <a:r>
              <a:rPr lang="en-US" sz="2400" i="1" dirty="0" err="1" smtClean="0"/>
              <a:t>Ozeane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i="1" dirty="0" smtClean="0"/>
              <a:t>The Origin of Continents and Oceans</a:t>
            </a:r>
            <a:r>
              <a:rPr lang="en-US" sz="2400" dirty="0" smtClean="0"/>
              <a:t>) </a:t>
            </a:r>
          </a:p>
          <a:p>
            <a:pPr lvl="1" eaLnBrk="1" hangingPunct="1"/>
            <a:r>
              <a:rPr lang="en-US" sz="2400" dirty="0" smtClean="0"/>
              <a:t>Hypothesis:  Supercontinent called “Pangaea” began breaking apart about 200 million years ago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365125" y="6205538"/>
            <a:ext cx="101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1</a:t>
            </a:r>
            <a:r>
              <a:rPr lang="en-US" sz="1200"/>
              <a:t>, </a:t>
            </a:r>
            <a:r>
              <a:rPr lang="en-US" sz="1200">
                <a:hlinkClick r:id="rId5"/>
              </a:rPr>
              <a:t>2</a:t>
            </a:r>
            <a:endParaRPr lang="en-US" sz="12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5182" y="195997"/>
          <a:ext cx="84070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  <a:gridCol w="5254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14" y="573207"/>
            <a:ext cx="89498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1600    1625    1650    1675    1700     1725    1750     1775    1800     1825    1850     1875    1900    1925    1950     1975   2000 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6880858" y="193340"/>
            <a:ext cx="300251" cy="3684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195C64-733B-47D6-9390-D8C268AE3F8A}" type="slidenum">
              <a:rPr lang="en-US" altLang="en-US"/>
              <a:pPr>
                <a:defRPr/>
              </a:pPr>
              <a:t>9</a:t>
            </a:fld>
            <a:r>
              <a:rPr lang="en-US" altLang="en-US" dirty="0"/>
              <a:t> / </a:t>
            </a:r>
            <a:r>
              <a:rPr lang="en-US" altLang="en-US" dirty="0" smtClean="0"/>
              <a:t>46</a:t>
            </a:r>
            <a:endParaRPr lang="en-US" alt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2100" dirty="0" smtClean="0">
                <a:latin typeface="Arial" pitchFamily="34" charset="0"/>
                <a:hlinkClick r:id="rId4" action="ppaction://hlinkfile"/>
              </a:rPr>
              <a:t>Breakup of Pangaea</a:t>
            </a:r>
            <a:endParaRPr lang="en-US" dirty="0" smtClean="0">
              <a:latin typeface="Arial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915</TotalTime>
  <Words>1931</Words>
  <Application>Microsoft Office PowerPoint</Application>
  <PresentationFormat>On-screen Show (4:3)</PresentationFormat>
  <Paragraphs>312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Garamond</vt:lpstr>
      <vt:lpstr>Wingdings</vt:lpstr>
      <vt:lpstr>ArialMT</vt:lpstr>
      <vt:lpstr>WP MathA</vt:lpstr>
      <vt:lpstr>Times New Roman</vt:lpstr>
      <vt:lpstr>Tahoma</vt:lpstr>
      <vt:lpstr>Lucida Grande</vt:lpstr>
      <vt:lpstr>Edge</vt:lpstr>
      <vt:lpstr>Plate Tectonics, Part 1</vt:lpstr>
      <vt:lpstr>Plate Tectonics</vt:lpstr>
      <vt:lpstr>Before Continental Drift </vt:lpstr>
      <vt:lpstr> Continental Drift</vt:lpstr>
      <vt:lpstr> Eduard Seuss (1831 – 1914)</vt:lpstr>
      <vt:lpstr> 1855 - U.S. Navy Lt Matthew Maury</vt:lpstr>
      <vt:lpstr> Alfred Wegener (1880-1930)</vt:lpstr>
      <vt:lpstr> Alfred Wegener</vt:lpstr>
      <vt:lpstr>Breakup of Pangaea</vt:lpstr>
      <vt:lpstr> Wegener’s Evidence</vt:lpstr>
      <vt:lpstr> Wegener’s Evidence</vt:lpstr>
      <vt:lpstr> Rock type &amp; structural similarities</vt:lpstr>
      <vt:lpstr> Rock type &amp; structural similarities</vt:lpstr>
      <vt:lpstr> Wegener’s Evidence</vt:lpstr>
      <vt:lpstr> Wegener’s Evidence</vt:lpstr>
      <vt:lpstr> Wegener’s Fossil Evidence</vt:lpstr>
      <vt:lpstr> Wegener’s Fossil Evidence</vt:lpstr>
      <vt:lpstr> Wegener’s Evidence</vt:lpstr>
      <vt:lpstr> Alfred Wegener</vt:lpstr>
      <vt:lpstr> WWII &amp; the 1950s</vt:lpstr>
      <vt:lpstr> WWII &amp; the 1950s</vt:lpstr>
      <vt:lpstr> WWII &amp; the 1950s</vt:lpstr>
      <vt:lpstr> WWII &amp; the 1950s</vt:lpstr>
      <vt:lpstr> WWII &amp; the 1950s</vt:lpstr>
      <vt:lpstr> WWII &amp; the 1950s</vt:lpstr>
      <vt:lpstr>The Van Allen Belts</vt:lpstr>
      <vt:lpstr>Slide 27</vt:lpstr>
      <vt:lpstr>Aurorae</vt:lpstr>
      <vt:lpstr> Paleomagnetism</vt:lpstr>
      <vt:lpstr>Understanding Inclination and Declination</vt:lpstr>
      <vt:lpstr>Seafloor Spreading and Seafloor Magnetization</vt:lpstr>
      <vt:lpstr>Polar  Wander</vt:lpstr>
      <vt:lpstr>Polar  Wander</vt:lpstr>
      <vt:lpstr>Movement of the magnetic north pole from 1600 to 2000</vt:lpstr>
      <vt:lpstr>Slide 35</vt:lpstr>
      <vt:lpstr> Harry Hess &amp; Sea Floor Spreading</vt:lpstr>
      <vt:lpstr> Harry Hess &amp; Sea Floor Spreading</vt:lpstr>
      <vt:lpstr> Harry Hess &amp; Sea Floor Spreading</vt:lpstr>
      <vt:lpstr>Slide 39</vt:lpstr>
      <vt:lpstr>Slide 40</vt:lpstr>
      <vt:lpstr>Slide 41</vt:lpstr>
      <vt:lpstr>Slide 42</vt:lpstr>
      <vt:lpstr> Harry Hess &amp; Sea Floor Spreading</vt:lpstr>
      <vt:lpstr>Seafloor Spreading and Plate Boundaries</vt:lpstr>
      <vt:lpstr>Putting it all together:  The Theory of Plate Tectonics</vt:lpstr>
      <vt:lpstr>~ End ~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subject>Geology &amp; Oceanography</dc:subject>
  <dc:creator>Sonjia Leyva</dc:creator>
  <cp:lastModifiedBy>Sonjia Leyva</cp:lastModifiedBy>
  <cp:revision>89</cp:revision>
  <dcterms:created xsi:type="dcterms:W3CDTF">2006-09-06T06:01:40Z</dcterms:created>
  <dcterms:modified xsi:type="dcterms:W3CDTF">2010-06-18T22:17:48Z</dcterms:modified>
</cp:coreProperties>
</file>