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1" r:id="rId3"/>
    <p:sldId id="280" r:id="rId4"/>
    <p:sldId id="282" r:id="rId5"/>
    <p:sldId id="283" r:id="rId6"/>
    <p:sldId id="375" r:id="rId7"/>
    <p:sldId id="370" r:id="rId8"/>
    <p:sldId id="372" r:id="rId9"/>
    <p:sldId id="284" r:id="rId10"/>
    <p:sldId id="285" r:id="rId11"/>
    <p:sldId id="373" r:id="rId12"/>
    <p:sldId id="371" r:id="rId13"/>
    <p:sldId id="286" r:id="rId14"/>
    <p:sldId id="374" r:id="rId15"/>
    <p:sldId id="287" r:id="rId16"/>
    <p:sldId id="357" r:id="rId17"/>
    <p:sldId id="363" r:id="rId18"/>
    <p:sldId id="365" r:id="rId19"/>
    <p:sldId id="364" r:id="rId20"/>
    <p:sldId id="359" r:id="rId21"/>
    <p:sldId id="289" r:id="rId22"/>
    <p:sldId id="334" r:id="rId23"/>
    <p:sldId id="335" r:id="rId24"/>
    <p:sldId id="329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-9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1D9F9ED-1FE5-4489-BE76-37E8E83F7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BBD23162-B4B7-4307-8661-06CCA0EA9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A3819-084B-4E95-8ACA-9FB8ECA5A15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8D3B-C9EA-447C-BEB8-C2CB86493CA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D7AEC-9EC9-4E73-BBFB-7BD1D05F2F6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EDA20-D462-4BB7-A21F-E980A94D147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83B01-4A27-4FAC-A615-6AEE3C21972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07D40-53C0-4C7B-B727-873DB563048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0F2F1-E91F-4AD3-8C76-BCA51C12EEB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8E86E-6738-4D05-9263-AC4D3E83DCD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C19FD-C75A-46EF-9B6A-99C1B97ADFD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16222-E82A-4531-96C7-89E0344ABD3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0AC5A-789D-42FD-B37E-26CEAE80E3A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482CD-B8C4-4554-AEA3-8B1ADBE0705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A377D-946A-438D-91F3-E42D758404C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38D41-A0C0-47DD-BC2F-0170552D472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4E16C-9F23-4728-82DA-892C42B0F9C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4CD20-A188-45A3-B4C2-64499B73A81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361219-03D4-4F1D-8662-2922BA862BD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23162-B4B7-4307-8661-06CCA0EA94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4567B-1350-4D62-8C3F-E066E690E3D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7B9EDC-DA1F-4BF9-A041-9B4F3C9C7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8B31B-F8D3-4B25-89D0-35A3CBA01C3E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B3022-1255-4CE3-A4C6-77AA3CC2B1EE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80C7A-9CAC-4A5C-BFFD-655F54FC2919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8473-64AE-4845-9648-AEE720E09F02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1AFE6-2354-47FF-93DC-FC9179444197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ED18-9E4E-4087-B119-916DCFE12DBC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8B70D-1118-43D4-909D-BA2A908A7BE3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549A-C0FE-4481-A8C8-8702CD1808F9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99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3EA2-5EB7-4EAE-95CE-FAA5FBE98B41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C7D3B-4B36-4EFA-9B5D-AF75C40A9216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B278-4430-4FD0-95C5-E1C17A0DBCF4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351A-4442-485B-AD3D-039E1376210F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9456B-BD73-44A5-B54C-68C7F7BCA770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39EC-1A21-4584-9370-D6EF3C80900E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84193-05E8-4FD5-BA0A-091C9918518C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288E6122-D279-4DA1-9BCD-A30BC4D084A9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  <p:sp>
        <p:nvSpPr>
          <p:cNvPr id="4506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ology.com/articles/mohorovicic-discontinuity.s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ny5m17h.net/coreLDCol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odynam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dsc.discovery.com/news/2008/06/11/earth-spinning-core.html" TargetMode="External"/><Relationship Id="rId4" Type="http://schemas.openxmlformats.org/officeDocument/2006/relationships/hyperlink" Target="http://news.nationalgeographic.com/news/2004/09/0927_040927_field_flip_2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sc.discovery.com/news/2006/11/15/flip_pla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.nationalgeographic.com/news/2008/06/080630-earth-core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sc.discovery.com/news/2006/11/15/flip_pla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es.ucsc.edu/" TargetMode="External"/><Relationship Id="rId4" Type="http://schemas.openxmlformats.org/officeDocument/2006/relationships/hyperlink" Target="http://www.es.ucsc.edu/~glatz/index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Plate Tectonics, Part 2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Layers of the Earth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05FEB-B5FE-497F-BF49-8868FFF9F765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4D717-FA71-4237-BEA1-779DAC492E35}" type="slidenum">
              <a:rPr lang="en-US" altLang="en-US"/>
              <a:pPr>
                <a:defRPr/>
              </a:pPr>
              <a:t>10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Crust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45100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Oceanic crust</a:t>
            </a:r>
          </a:p>
          <a:p>
            <a:pPr lvl="1" eaLnBrk="1" hangingPunct="1"/>
            <a:r>
              <a:rPr lang="en-US" dirty="0" smtClean="0"/>
              <a:t>Density about 3.0 g/cm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Composed mainly of the igneous rock basalt</a:t>
            </a:r>
          </a:p>
        </p:txBody>
      </p:sp>
      <p:pic>
        <p:nvPicPr>
          <p:cNvPr id="53253" name="Picture 4" descr="M02_20b"/>
          <p:cNvPicPr>
            <a:picLocks noChangeAspect="1" noChangeArrowheads="1"/>
          </p:cNvPicPr>
          <p:nvPr/>
        </p:nvPicPr>
        <p:blipFill>
          <a:blip r:embed="rId3"/>
          <a:srcRect b="3226"/>
          <a:stretch>
            <a:fillRect/>
          </a:stretch>
        </p:blipFill>
        <p:spPr bwMode="auto">
          <a:xfrm>
            <a:off x="5715000" y="914400"/>
            <a:ext cx="3011488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 descr="M08_14"/>
          <p:cNvPicPr>
            <a:picLocks noChangeAspect="1" noChangeArrowheads="1"/>
          </p:cNvPicPr>
          <p:nvPr/>
        </p:nvPicPr>
        <p:blipFill>
          <a:blip r:embed="rId4"/>
          <a:srcRect t="2580" b="5806"/>
          <a:stretch>
            <a:fillRect/>
          </a:stretch>
        </p:blipFill>
        <p:spPr bwMode="auto">
          <a:xfrm>
            <a:off x="5753100" y="4281488"/>
            <a:ext cx="29781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6" descr="fi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419600"/>
            <a:ext cx="20574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122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43200"/>
            <a:ext cx="86106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Crust</a:t>
            </a:r>
            <a:endParaRPr lang="en-US" dirty="0"/>
          </a:p>
        </p:txBody>
      </p:sp>
      <p:sp>
        <p:nvSpPr>
          <p:cNvPr id="1161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98.5% of the crust is comprised of just 8 elements.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8293" y="2815638"/>
            <a:ext cx="4945241" cy="303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9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Crust</a:t>
            </a:r>
            <a:endParaRPr lang="en-US" dirty="0"/>
          </a:p>
        </p:txBody>
      </p:sp>
      <p:sp>
        <p:nvSpPr>
          <p:cNvPr id="1159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82084" cy="45307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Mohorovic</a:t>
            </a:r>
            <a:r>
              <a:rPr lang="en-US" dirty="0" err="1" smtClean="0">
                <a:sym typeface="WP MultinationalA Roman" pitchFamily="18" charset="2"/>
              </a:rPr>
              <a:t>ic</a:t>
            </a:r>
            <a:r>
              <a:rPr lang="en-US" dirty="0" smtClean="0"/>
              <a:t> discontinuity</a:t>
            </a:r>
          </a:p>
          <a:p>
            <a:pPr lvl="1"/>
            <a:r>
              <a:rPr lang="en-US" dirty="0" smtClean="0"/>
              <a:t>Separates the crust from the upper mantle. </a:t>
            </a:r>
          </a:p>
          <a:p>
            <a:pPr lvl="1"/>
            <a:r>
              <a:rPr lang="en-US" dirty="0" smtClean="0"/>
              <a:t>Discovered in 1909 by </a:t>
            </a:r>
            <a:br>
              <a:rPr lang="en-US" dirty="0" smtClean="0"/>
            </a:br>
            <a:r>
              <a:rPr lang="en-US" dirty="0" err="1" smtClean="0"/>
              <a:t>Andrija</a:t>
            </a:r>
            <a:r>
              <a:rPr lang="en-US" dirty="0" smtClean="0"/>
              <a:t> </a:t>
            </a:r>
            <a:r>
              <a:rPr lang="en-US" dirty="0" err="1" smtClean="0"/>
              <a:t>Mohorovic</a:t>
            </a:r>
            <a:r>
              <a:rPr lang="en-US" dirty="0" err="1" smtClean="0">
                <a:sym typeface="WP MultinationalA Roman" pitchFamily="18" charset="2"/>
              </a:rPr>
              <a:t>ic</a:t>
            </a:r>
            <a:r>
              <a:rPr lang="en-US" dirty="0" smtClean="0">
                <a:sym typeface="WP MultinationalA Roman" pitchFamily="18" charset="2"/>
              </a:rPr>
              <a:t>.</a:t>
            </a:r>
          </a:p>
          <a:p>
            <a:pPr lvl="1"/>
            <a:r>
              <a:rPr lang="en-US" dirty="0" smtClean="0">
                <a:sym typeface="WP MultinationalA Roman" pitchFamily="18" charset="2"/>
              </a:rPr>
              <a:t>Marked by </a:t>
            </a:r>
            <a:r>
              <a:rPr lang="en-US" dirty="0" smtClean="0"/>
              <a:t>a change </a:t>
            </a:r>
            <a:br>
              <a:rPr lang="en-US" dirty="0" smtClean="0"/>
            </a:br>
            <a:r>
              <a:rPr lang="en-US" dirty="0" smtClean="0"/>
              <a:t>in the velocity of </a:t>
            </a:r>
            <a:br>
              <a:rPr lang="en-US" dirty="0" smtClean="0"/>
            </a:br>
            <a:r>
              <a:rPr lang="en-US" dirty="0" smtClean="0"/>
              <a:t>P waves. 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39088" y="5845175"/>
            <a:ext cx="71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source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4" descr="FG17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3463" y="1236663"/>
            <a:ext cx="4224337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Mantle</a:t>
            </a:r>
          </a:p>
        </p:txBody>
      </p:sp>
      <p:sp>
        <p:nvSpPr>
          <p:cNvPr id="5427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Contains 82% of Earth’s </a:t>
            </a:r>
            <a:br>
              <a:rPr lang="en-US" sz="2800" dirty="0" smtClean="0"/>
            </a:br>
            <a:r>
              <a:rPr lang="en-US" sz="2800" dirty="0" smtClean="0"/>
              <a:t>volume </a:t>
            </a:r>
          </a:p>
          <a:p>
            <a:r>
              <a:rPr lang="en-US" sz="2800" dirty="0" smtClean="0"/>
              <a:t>2,885 km thick. </a:t>
            </a:r>
          </a:p>
          <a:p>
            <a:r>
              <a:rPr lang="en-US" sz="2800" dirty="0" smtClean="0"/>
              <a:t>Composition is the </a:t>
            </a:r>
            <a:br>
              <a:rPr lang="en-US" sz="2800" dirty="0" smtClean="0"/>
            </a:br>
            <a:r>
              <a:rPr lang="en-US" sz="2800" dirty="0" err="1" smtClean="0"/>
              <a:t>ultramafic</a:t>
            </a:r>
            <a:r>
              <a:rPr lang="en-US" sz="2800" dirty="0" smtClean="0"/>
              <a:t> rock </a:t>
            </a:r>
            <a:r>
              <a:rPr lang="en-US" sz="2800" dirty="0" err="1" smtClean="0"/>
              <a:t>peridotite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Solid, rocky layer, below </a:t>
            </a:r>
            <a:br>
              <a:rPr lang="en-US" sz="2800" dirty="0" smtClean="0"/>
            </a:br>
            <a:r>
              <a:rPr lang="en-US" sz="2800" dirty="0" smtClean="0"/>
              <a:t>~24 </a:t>
            </a:r>
            <a:r>
              <a:rPr lang="en-US" sz="2800" dirty="0" smtClean="0"/>
              <a:t>-150 km, the rock is hot </a:t>
            </a:r>
            <a:br>
              <a:rPr lang="en-US" sz="2800" dirty="0" smtClean="0"/>
            </a:br>
            <a:r>
              <a:rPr lang="en-US" sz="2800" dirty="0" smtClean="0"/>
              <a:t>enough to flow.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2800" dirty="0" smtClean="0"/>
              <a:t>It convects: hot mantle rises, cold mantle sinks. </a:t>
            </a:r>
          </a:p>
          <a:p>
            <a:pPr lvl="1"/>
            <a:endParaRPr lang="en-US" sz="2400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6D4E-A6F9-4FFE-8194-CE399CEEEBA5}" type="slidenum">
              <a:rPr lang="en-US" altLang="en-US" smtClean="0"/>
              <a:pPr/>
              <a:t>13</a:t>
            </a:fld>
            <a:r>
              <a:rPr lang="en-US" altLang="en-US" dirty="0" smtClean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24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4038600"/>
            <a:ext cx="87249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8244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Mantle</a:t>
            </a:r>
            <a:endParaRPr lang="en-US" dirty="0"/>
          </a:p>
        </p:txBody>
      </p:sp>
      <p:sp>
        <p:nvSpPr>
          <p:cNvPr id="1118245" name="Rectangle 3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Three subdivisions: </a:t>
            </a:r>
          </a:p>
          <a:p>
            <a:pPr lvl="1"/>
            <a:r>
              <a:rPr lang="en-US" smtClean="0"/>
              <a:t>Upper = Asthenosphere</a:t>
            </a:r>
          </a:p>
          <a:p>
            <a:pPr lvl="1"/>
            <a:r>
              <a:rPr lang="en-US" smtClean="0"/>
              <a:t>Transitional</a:t>
            </a:r>
          </a:p>
          <a:p>
            <a:pPr lvl="1"/>
            <a:r>
              <a:rPr lang="en-US" smtClean="0"/>
              <a:t>and lower = Mesosphere.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A3595-BC93-4561-B5E2-50A87A908BE6}" type="slidenum">
              <a:rPr lang="en-US" altLang="en-US"/>
              <a:pPr>
                <a:defRPr/>
              </a:pPr>
              <a:t>15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Core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5111087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Outer core</a:t>
            </a:r>
          </a:p>
          <a:p>
            <a:pPr lvl="1" eaLnBrk="1" hangingPunct="1"/>
            <a:r>
              <a:rPr lang="en-US" dirty="0" smtClean="0"/>
              <a:t>Liquid iron-nickel-sulfur</a:t>
            </a:r>
          </a:p>
          <a:p>
            <a:pPr lvl="1" eaLnBrk="1" hangingPunct="1"/>
            <a:r>
              <a:rPr lang="en-US" dirty="0" smtClean="0"/>
              <a:t>2,255 km thick</a:t>
            </a:r>
          </a:p>
          <a:p>
            <a:pPr lvl="1" eaLnBrk="1" hangingPunct="1"/>
            <a:r>
              <a:rPr lang="en-US" dirty="0" smtClean="0"/>
              <a:t>Density – 10-12 g/cm</a:t>
            </a:r>
            <a:r>
              <a:rPr lang="en-US" baseline="30000" dirty="0" smtClean="0"/>
              <a:t>3</a:t>
            </a:r>
          </a:p>
          <a:p>
            <a:pPr eaLnBrk="1" hangingPunct="1"/>
            <a:r>
              <a:rPr lang="en-US" dirty="0" smtClean="0"/>
              <a:t>Inner core </a:t>
            </a:r>
          </a:p>
          <a:p>
            <a:pPr lvl="1" eaLnBrk="1" hangingPunct="1"/>
            <a:r>
              <a:rPr lang="en-US" dirty="0" smtClean="0"/>
              <a:t>Solid iron-nickel alloy</a:t>
            </a:r>
          </a:p>
          <a:p>
            <a:pPr lvl="1" eaLnBrk="1" hangingPunct="1"/>
            <a:r>
              <a:rPr lang="en-US" dirty="0" smtClean="0"/>
              <a:t>Radius of 1,220 km.</a:t>
            </a:r>
          </a:p>
          <a:p>
            <a:pPr lvl="1" eaLnBrk="1" hangingPunct="1"/>
            <a:r>
              <a:rPr lang="en-US" dirty="0" smtClean="0"/>
              <a:t>Density – 13 g/cm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  <p:pic>
        <p:nvPicPr>
          <p:cNvPr id="55301" name="Picture 5" descr="FG17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3463" y="1236663"/>
            <a:ext cx="4224337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C4DBD-8B1E-45C0-AFB9-9CEB2DD66EB3}" type="slidenum">
              <a:rPr lang="en-US" altLang="en-US"/>
              <a:pPr>
                <a:defRPr/>
              </a:pPr>
              <a:t>16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Core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51528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Responsible for Earth’s magnetic field</a:t>
            </a:r>
          </a:p>
          <a:p>
            <a:pPr lvl="1" eaLnBrk="1" hangingPunct="1"/>
            <a:r>
              <a:rPr lang="en-US" dirty="0" smtClean="0"/>
              <a:t>Made of material that conducts electricity</a:t>
            </a:r>
          </a:p>
          <a:p>
            <a:pPr lvl="1" eaLnBrk="1" hangingPunct="1"/>
            <a:r>
              <a:rPr lang="en-US" dirty="0" smtClean="0"/>
              <a:t>Core is mobile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Very hot </a:t>
            </a:r>
          </a:p>
          <a:p>
            <a:pPr lvl="1" eaLnBrk="1" hangingPunct="1"/>
            <a:r>
              <a:rPr lang="en-US" dirty="0" smtClean="0"/>
              <a:t>3,950 Kelvin</a:t>
            </a:r>
          </a:p>
          <a:p>
            <a:pPr lvl="1" eaLnBrk="1" hangingPunct="1"/>
            <a:r>
              <a:rPr lang="en-US" dirty="0" smtClean="0"/>
              <a:t>6,650</a:t>
            </a:r>
            <a:r>
              <a:rPr lang="en-US" dirty="0" smtClean="0">
                <a:cs typeface="Arial" pitchFamily="34" charset="0"/>
              </a:rPr>
              <a:t>º F / </a:t>
            </a:r>
            <a:r>
              <a:rPr lang="en-US" dirty="0" smtClean="0"/>
              <a:t>3,677</a:t>
            </a:r>
            <a:r>
              <a:rPr lang="en-US" dirty="0" smtClean="0">
                <a:cs typeface="Arial" pitchFamily="34" charset="0"/>
              </a:rPr>
              <a:t>º</a:t>
            </a:r>
            <a:r>
              <a:rPr lang="en-US" dirty="0" smtClean="0"/>
              <a:t> C</a:t>
            </a:r>
          </a:p>
        </p:txBody>
      </p:sp>
      <p:pic>
        <p:nvPicPr>
          <p:cNvPr id="56325" name="Picture 4" descr="corerot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6477000" y="4595813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hlinkClick r:id="rId4"/>
              </a:rPr>
              <a:t>Source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2DA4D-132F-4C31-BD2C-5161799E0604}" type="slidenum">
              <a:rPr lang="en-US" altLang="en-US"/>
              <a:pPr>
                <a:defRPr/>
              </a:pPr>
              <a:t>17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Magnetic Reversals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models:</a:t>
            </a:r>
          </a:p>
          <a:p>
            <a:pPr lvl="1" eaLnBrk="1" hangingPunct="1"/>
            <a:r>
              <a:rPr lang="en-US" smtClean="0"/>
              <a:t>The Earth’s magnetic field is sustained by a </a:t>
            </a:r>
            <a:r>
              <a:rPr lang="en-US" smtClean="0">
                <a:hlinkClick r:id="rId3"/>
              </a:rPr>
              <a:t>geodynamo</a:t>
            </a:r>
            <a:r>
              <a:rPr lang="en-US" smtClean="0"/>
              <a:t> (generates new magnetic fields)</a:t>
            </a:r>
          </a:p>
          <a:p>
            <a:pPr lvl="1" eaLnBrk="1" hangingPunct="1"/>
            <a:r>
              <a:rPr lang="en-US" smtClean="0"/>
              <a:t>Usually the fields line up;  when they don’t, an unstable area forms.</a:t>
            </a:r>
          </a:p>
          <a:p>
            <a:pPr lvl="1" eaLnBrk="1" hangingPunct="1"/>
            <a:r>
              <a:rPr lang="en-US" smtClean="0"/>
              <a:t>If the area grows large enough a flip will occur</a:t>
            </a:r>
          </a:p>
          <a:p>
            <a:pPr lvl="1" eaLnBrk="1" hangingPunct="1"/>
            <a:r>
              <a:rPr lang="en-US" smtClean="0"/>
              <a:t>One such are is forming in the east-central Atlantic Ocean  </a:t>
            </a:r>
            <a:r>
              <a:rPr lang="en-US" sz="1600" smtClean="0">
                <a:hlinkClick r:id="rId4"/>
              </a:rPr>
              <a:t>source</a:t>
            </a:r>
            <a:r>
              <a:rPr lang="en-US" sz="1600" smtClean="0"/>
              <a:t> &amp; </a:t>
            </a:r>
            <a:r>
              <a:rPr lang="en-US" sz="1600" smtClean="0">
                <a:hlinkClick r:id="rId5"/>
              </a:rPr>
              <a:t>Image source</a:t>
            </a:r>
            <a:endParaRPr lang="en-US" sz="1600" smtClean="0"/>
          </a:p>
        </p:txBody>
      </p:sp>
      <p:pic>
        <p:nvPicPr>
          <p:cNvPr id="5734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0263" y="300038"/>
            <a:ext cx="27098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14F23-5F80-421D-A279-9A0887C9588C}" type="slidenum">
              <a:rPr lang="en-US" altLang="en-US"/>
              <a:pPr>
                <a:defRPr/>
              </a:pPr>
              <a:t>18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Magnetic Reversals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models:</a:t>
            </a:r>
          </a:p>
          <a:p>
            <a:pPr lvl="1" eaLnBrk="1" hangingPunct="1"/>
            <a:r>
              <a:rPr lang="en-US" smtClean="0"/>
              <a:t>the more tidily the undulations in Earth's magnetic field align with the equator, the more prone the field is to reversing its polarity. </a:t>
            </a:r>
            <a:r>
              <a:rPr lang="en-US" sz="1600" smtClean="0">
                <a:hlinkClick r:id="rId3"/>
              </a:rPr>
              <a:t>source</a:t>
            </a:r>
            <a:endParaRPr lang="en-US" sz="1600" smtClean="0"/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Other factors:</a:t>
            </a:r>
          </a:p>
          <a:p>
            <a:pPr lvl="1" eaLnBrk="1" hangingPunct="1"/>
            <a:r>
              <a:rPr lang="en-US" smtClean="0"/>
              <a:t>Rapid changes in the churning of the liquid of the outer core can weaken the Earth’s magnetic field. </a:t>
            </a:r>
            <a:r>
              <a:rPr lang="en-US" sz="1600" smtClean="0">
                <a:hlinkClick r:id="rId4"/>
              </a:rPr>
              <a:t>source</a:t>
            </a: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FFAAA-01D9-43AC-A1A4-CF4B78DAAA9B}" type="slidenum">
              <a:rPr lang="en-US" altLang="en-US"/>
              <a:pPr>
                <a:defRPr/>
              </a:pPr>
              <a:t>19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Magnetic Reversals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Reversal rate varies wildly</a:t>
            </a:r>
          </a:p>
          <a:p>
            <a:pPr lvl="1" eaLnBrk="1" hangingPunct="1"/>
            <a:r>
              <a:rPr lang="en-US" smtClean="0"/>
              <a:t>Last 10 – 20 million years = average rate of </a:t>
            </a:r>
            <a:br>
              <a:rPr lang="en-US" smtClean="0"/>
            </a:br>
            <a:r>
              <a:rPr lang="en-US" smtClean="0"/>
              <a:t>5 times/million years</a:t>
            </a:r>
          </a:p>
          <a:p>
            <a:pPr lvl="1" eaLnBrk="1" hangingPunct="1"/>
            <a:r>
              <a:rPr lang="en-US" smtClean="0"/>
              <a:t>Cretaceous Normal Synchron (84 – 125 million years ago) = only flipped once or twice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Flips take thousands of years to complete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Last flip? 780,000 years ago </a:t>
            </a:r>
          </a:p>
          <a:p>
            <a:pPr eaLnBrk="1" hangingPunct="1"/>
            <a:endParaRPr lang="en-US" smtClean="0"/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7939088" y="5845175"/>
            <a:ext cx="71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hlinkClick r:id="rId3"/>
              </a:rPr>
              <a:t>source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39704-0BFF-45E8-9F09-88BE09935E56}" type="slidenum">
              <a:rPr lang="en-US" altLang="en-US"/>
              <a:pPr>
                <a:defRPr/>
              </a:pPr>
              <a:t>2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  <p:pic>
        <p:nvPicPr>
          <p:cNvPr id="48131" name="Picture 2" descr="hincksp28-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CEF44-E87B-4BDA-AF2B-A04F91AE590B}" type="slidenum">
              <a:rPr lang="en-US" altLang="en-US"/>
              <a:pPr>
                <a:defRPr/>
              </a:pPr>
              <a:t>20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82296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427038" y="6211888"/>
            <a:ext cx="5264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Credit &amp; Copyright: </a:t>
            </a:r>
            <a:r>
              <a:rPr lang="en-US" sz="1400">
                <a:hlinkClick r:id="rId4"/>
              </a:rPr>
              <a:t>Gary A. Glatzmaier</a:t>
            </a:r>
            <a:r>
              <a:rPr lang="en-US" sz="1400"/>
              <a:t> (</a:t>
            </a:r>
            <a:r>
              <a:rPr lang="en-US" sz="1400">
                <a:hlinkClick r:id="rId5"/>
              </a:rPr>
              <a:t>UCSC</a:t>
            </a:r>
            <a:r>
              <a:rPr lang="en-US" sz="1400"/>
              <a:t>) </a:t>
            </a:r>
          </a:p>
          <a:p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0FBB9-36A1-419D-A252-DE4DB74C4376}" type="slidenum">
              <a:rPr lang="en-US" altLang="en-US"/>
              <a:pPr>
                <a:defRPr/>
              </a:pPr>
              <a:t>21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the Earth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64138" cy="4530725"/>
          </a:xfrm>
        </p:spPr>
        <p:txBody>
          <a:bodyPr/>
          <a:lstStyle/>
          <a:p>
            <a:pPr eaLnBrk="1" hangingPunct="1"/>
            <a:r>
              <a:rPr lang="en-US" smtClean="0"/>
              <a:t>Seismic waves</a:t>
            </a:r>
          </a:p>
          <a:p>
            <a:pPr lvl="1" eaLnBrk="1" hangingPunct="1"/>
            <a:r>
              <a:rPr lang="en-US" smtClean="0"/>
              <a:t>P waves</a:t>
            </a:r>
          </a:p>
          <a:p>
            <a:pPr lvl="2" eaLnBrk="1" hangingPunct="1"/>
            <a:r>
              <a:rPr lang="en-US" smtClean="0"/>
              <a:t>Travels through liquids as well as solids</a:t>
            </a:r>
          </a:p>
          <a:p>
            <a:pPr lvl="2" eaLnBrk="1" hangingPunct="1"/>
            <a:r>
              <a:rPr lang="en-US" smtClean="0"/>
              <a:t>In all materials, P waves travel faster than do S waves</a:t>
            </a:r>
          </a:p>
          <a:p>
            <a:pPr lvl="1" eaLnBrk="1" hangingPunct="1"/>
            <a:r>
              <a:rPr lang="en-US" smtClean="0"/>
              <a:t>S waves</a:t>
            </a:r>
          </a:p>
          <a:p>
            <a:pPr lvl="2" eaLnBrk="1" hangingPunct="1"/>
            <a:r>
              <a:rPr lang="en-US" smtClean="0"/>
              <a:t>Cannot travel through liquids</a:t>
            </a:r>
          </a:p>
        </p:txBody>
      </p:sp>
      <p:pic>
        <p:nvPicPr>
          <p:cNvPr id="61445" name="Picture 4" descr="FG17_0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990600"/>
            <a:ext cx="342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17580-F8B3-45DB-AB79-8AE4222A179D}" type="slidenum">
              <a:rPr lang="en-US" altLang="en-US"/>
              <a:pPr>
                <a:defRPr/>
              </a:pPr>
              <a:t>22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the Earth</a:t>
            </a:r>
          </a:p>
        </p:txBody>
      </p:sp>
      <p:sp>
        <p:nvSpPr>
          <p:cNvPr id="62468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6246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600200"/>
            <a:ext cx="3200400" cy="4530725"/>
          </a:xfrm>
        </p:spPr>
        <p:txBody>
          <a:bodyPr/>
          <a:lstStyle/>
          <a:p>
            <a:pPr eaLnBrk="1" hangingPunct="1"/>
            <a:r>
              <a:rPr lang="en-US" smtClean="0"/>
              <a:t>Seismic waves</a:t>
            </a:r>
          </a:p>
          <a:p>
            <a:pPr lvl="1" eaLnBrk="1" hangingPunct="1"/>
            <a:r>
              <a:rPr lang="en-US" smtClean="0"/>
              <a:t>Seismic waves refract as they pass from one material to another</a:t>
            </a:r>
          </a:p>
          <a:p>
            <a:pPr lvl="1" eaLnBrk="1" hangingPunct="1"/>
            <a:r>
              <a:rPr lang="en-US" smtClean="0"/>
              <a:t>P &amp; S wave shadow zones</a:t>
            </a:r>
          </a:p>
        </p:txBody>
      </p:sp>
      <p:pic>
        <p:nvPicPr>
          <p:cNvPr id="62470" name="Picture 5" descr="FG17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3913188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898525" y="6208713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P-Wave Shadow 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46297-A873-4862-BFDB-A6F3D6CD209B}" type="slidenum">
              <a:rPr lang="en-US" altLang="en-US"/>
              <a:pPr>
                <a:defRPr/>
              </a:pPr>
              <a:t>23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  <p:pic>
        <p:nvPicPr>
          <p:cNvPr id="63491" name="Picture 2" descr="FG17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the Earth</a:t>
            </a:r>
          </a:p>
        </p:txBody>
      </p:sp>
      <p:sp>
        <p:nvSpPr>
          <p:cNvPr id="6349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600200"/>
            <a:ext cx="3200400" cy="4530725"/>
          </a:xfrm>
        </p:spPr>
        <p:txBody>
          <a:bodyPr/>
          <a:lstStyle/>
          <a:p>
            <a:pPr eaLnBrk="1" hangingPunct="1"/>
            <a:r>
              <a:rPr lang="en-US" smtClean="0"/>
              <a:t>Seismic waves</a:t>
            </a:r>
          </a:p>
          <a:p>
            <a:pPr lvl="1" eaLnBrk="1" hangingPunct="1"/>
            <a:r>
              <a:rPr lang="en-US" smtClean="0"/>
              <a:t>Seismic waves refract as they pass from one material to another</a:t>
            </a:r>
          </a:p>
          <a:p>
            <a:pPr lvl="1" eaLnBrk="1" hangingPunct="1"/>
            <a:r>
              <a:rPr lang="en-US" smtClean="0"/>
              <a:t>P &amp; S wave shadow zones</a:t>
            </a:r>
          </a:p>
        </p:txBody>
      </p:sp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898525" y="6208713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S-Wave Shadow 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7081F-9AE9-4F27-B32E-5C05A44713FE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09738"/>
            <a:ext cx="7623175" cy="1362075"/>
          </a:xfrm>
        </p:spPr>
        <p:txBody>
          <a:bodyPr/>
          <a:lstStyle/>
          <a:p>
            <a:pPr algn="ctr" eaLnBrk="1" hangingPunct="1"/>
            <a:r>
              <a:rPr lang="en-US" smtClean="0"/>
              <a:t>~ End ~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E34B8-AB27-4D7D-99AE-BDBE73D81ABF}" type="slidenum">
              <a:rPr lang="en-US" altLang="en-US"/>
              <a:pPr>
                <a:defRPr/>
              </a:pPr>
              <a:t>3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Plate Tectonics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Earth’s lithosphere is broken up into plates</a:t>
            </a:r>
          </a:p>
          <a:p>
            <a:pPr eaLnBrk="1" hangingPunct="1"/>
            <a:r>
              <a:rPr lang="en-US" dirty="0" smtClean="0"/>
              <a:t>Hot, weak asthenosphere allows for plates to move</a:t>
            </a:r>
          </a:p>
          <a:p>
            <a:pPr eaLnBrk="1" hangingPunct="1"/>
            <a:r>
              <a:rPr lang="en-US" dirty="0" smtClean="0"/>
              <a:t>Plates are in motion and continually changing in shape and size</a:t>
            </a:r>
          </a:p>
          <a:p>
            <a:pPr lvl="1" eaLnBrk="1" hangingPunct="1"/>
            <a:r>
              <a:rPr lang="en-US" dirty="0" smtClean="0"/>
              <a:t>Move very slowly – 5 cm/yr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CDA94-0AF5-4410-A510-AD85F3574987}" type="slidenum">
              <a:rPr lang="en-US" altLang="en-US"/>
              <a:pPr>
                <a:defRPr/>
              </a:pPr>
              <a:t>4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4288" y="381000"/>
            <a:ext cx="501491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the Earth</a:t>
            </a:r>
          </a:p>
        </p:txBody>
      </p:sp>
      <p:sp>
        <p:nvSpPr>
          <p:cNvPr id="5018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– by composition</a:t>
            </a:r>
          </a:p>
          <a:p>
            <a:pPr lvl="1" eaLnBrk="1" hangingPunct="1"/>
            <a:r>
              <a:rPr lang="en-US" smtClean="0"/>
              <a:t>Crust</a:t>
            </a:r>
          </a:p>
          <a:p>
            <a:pPr lvl="1" eaLnBrk="1" hangingPunct="1"/>
            <a:r>
              <a:rPr lang="en-US" smtClean="0"/>
              <a:t>Mantle</a:t>
            </a:r>
          </a:p>
          <a:p>
            <a:pPr lvl="1" eaLnBrk="1" hangingPunct="1"/>
            <a:r>
              <a:rPr lang="en-US" smtClean="0"/>
              <a:t>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69EE4-C0C5-41FF-BDEB-1F60A3DB7CFE}" type="slidenum">
              <a:rPr lang="en-US" altLang="en-US"/>
              <a:pPr>
                <a:defRPr/>
              </a:pPr>
              <a:t>5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4288" y="381000"/>
            <a:ext cx="501491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the Earth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Layers – by physical properties</a:t>
            </a:r>
          </a:p>
          <a:p>
            <a:pPr lvl="1" eaLnBrk="1" hangingPunct="1"/>
            <a:r>
              <a:rPr lang="en-US" dirty="0" smtClean="0"/>
              <a:t>Lithosphere </a:t>
            </a:r>
          </a:p>
          <a:p>
            <a:pPr lvl="1" eaLnBrk="1" hangingPunct="1"/>
            <a:r>
              <a:rPr lang="en-US" dirty="0" smtClean="0"/>
              <a:t>Asthenosphere</a:t>
            </a:r>
          </a:p>
          <a:p>
            <a:pPr lvl="1" eaLnBrk="1" hangingPunct="1"/>
            <a:r>
              <a:rPr lang="en-US" dirty="0" smtClean="0"/>
              <a:t>Mesosphere</a:t>
            </a:r>
          </a:p>
          <a:p>
            <a:pPr lvl="1" eaLnBrk="1" hangingPunct="1"/>
            <a:r>
              <a:rPr lang="en-US" dirty="0" smtClean="0"/>
              <a:t>Outer Core</a:t>
            </a:r>
          </a:p>
          <a:p>
            <a:pPr lvl="1" eaLnBrk="1" hangingPunct="1"/>
            <a:r>
              <a:rPr lang="en-US" dirty="0" smtClean="0"/>
              <a:t>Inner 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Lithosphere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outermost </a:t>
            </a:r>
            <a:r>
              <a:rPr lang="en-US" dirty="0" smtClean="0"/>
              <a:t>24-150 </a:t>
            </a:r>
            <a:r>
              <a:rPr lang="en-US" dirty="0" smtClean="0"/>
              <a:t>km of Earth.</a:t>
            </a:r>
          </a:p>
          <a:p>
            <a:r>
              <a:rPr lang="en-US" dirty="0" smtClean="0"/>
              <a:t>Behaves as a non-flowing, rigid material.  </a:t>
            </a:r>
          </a:p>
          <a:p>
            <a:r>
              <a:rPr lang="en-US" dirty="0" smtClean="0"/>
              <a:t>The material that moves as tectonic plates.</a:t>
            </a:r>
          </a:p>
          <a:p>
            <a:r>
              <a:rPr lang="en-US" dirty="0" smtClean="0"/>
              <a:t>Made of 2 </a:t>
            </a:r>
            <a:br>
              <a:rPr lang="en-US" dirty="0" smtClean="0"/>
            </a:br>
            <a:r>
              <a:rPr lang="en-US" dirty="0" smtClean="0"/>
              <a:t>components: </a:t>
            </a:r>
            <a:br>
              <a:rPr lang="en-US" dirty="0" smtClean="0"/>
            </a:br>
            <a:r>
              <a:rPr lang="en-US" dirty="0" smtClean="0"/>
              <a:t>crust and </a:t>
            </a:r>
            <a:br>
              <a:rPr lang="en-US" dirty="0" smtClean="0"/>
            </a:br>
            <a:r>
              <a:rPr lang="en-US" dirty="0" smtClean="0"/>
              <a:t>upper mantle </a:t>
            </a:r>
            <a:br>
              <a:rPr lang="en-US" dirty="0" smtClean="0"/>
            </a:br>
            <a:r>
              <a:rPr lang="en-US" dirty="0" smtClean="0"/>
              <a:t>(asthenosphere)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0549A-C0FE-4481-A8C8-8702CD1808F9}" type="slidenum">
              <a:rPr lang="en-US" altLang="en-US" smtClean="0"/>
              <a:pPr>
                <a:defRPr/>
              </a:pPr>
              <a:t>6</a:t>
            </a:fld>
            <a:r>
              <a:rPr lang="en-US" altLang="en-US" smtClean="0"/>
              <a:t> / 99</a:t>
            </a:r>
            <a:endParaRPr lang="en-US" alt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1299" y="3275463"/>
            <a:ext cx="4330633" cy="27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Crust</a:t>
            </a:r>
            <a:endParaRPr lang="en-US" dirty="0"/>
          </a:p>
        </p:txBody>
      </p:sp>
      <p:sp>
        <p:nvSpPr>
          <p:cNvPr id="11591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outermost “skin” of Earth with variable thickness.</a:t>
            </a:r>
          </a:p>
          <a:p>
            <a:pPr lvl="1"/>
            <a:r>
              <a:rPr lang="en-US" smtClean="0"/>
              <a:t>Thickest under mountain ranges (70 km – 40 miles).</a:t>
            </a:r>
          </a:p>
          <a:p>
            <a:pPr lvl="1"/>
            <a:r>
              <a:rPr lang="en-US" smtClean="0"/>
              <a:t>Thinnest under mid-ocean ridges (3 km – 2 miles).</a:t>
            </a:r>
            <a:endParaRPr lang="en-US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9144000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The Crust</a:t>
            </a:r>
            <a:endParaRPr lang="en-US" dirty="0"/>
          </a:p>
        </p:txBody>
      </p:sp>
      <p:sp>
        <p:nvSpPr>
          <p:cNvPr id="119706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Crustal density controls surface position. </a:t>
            </a:r>
          </a:p>
          <a:p>
            <a:pPr lvl="1"/>
            <a:r>
              <a:rPr lang="en-US" dirty="0"/>
              <a:t>Continental </a:t>
            </a:r>
            <a:r>
              <a:rPr lang="en-US" dirty="0" smtClean="0"/>
              <a:t>crust:  Less </a:t>
            </a:r>
            <a:r>
              <a:rPr lang="en-US" dirty="0"/>
              <a:t>dense; “floats higher.”</a:t>
            </a:r>
          </a:p>
          <a:p>
            <a:pPr lvl="1"/>
            <a:r>
              <a:rPr lang="en-US" dirty="0"/>
              <a:t>Oceanic </a:t>
            </a:r>
            <a:r>
              <a:rPr lang="en-US" dirty="0" smtClean="0"/>
              <a:t>crust:  More </a:t>
            </a:r>
            <a:r>
              <a:rPr lang="en-US" dirty="0"/>
              <a:t>dense: “floats lower.”</a:t>
            </a:r>
          </a:p>
        </p:txBody>
      </p:sp>
      <p:pic>
        <p:nvPicPr>
          <p:cNvPr id="119706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05200"/>
            <a:ext cx="47244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706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09925"/>
            <a:ext cx="32766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265D0-F7F4-4B5E-9091-F9E26CFA5908}" type="slidenum">
              <a:rPr lang="en-US" altLang="en-US"/>
              <a:pPr>
                <a:defRPr/>
              </a:pPr>
              <a:t>9</a:t>
            </a:fld>
            <a:r>
              <a:rPr lang="en-US" altLang="en-US" dirty="0"/>
              <a:t> / </a:t>
            </a:r>
            <a:r>
              <a:rPr lang="en-US" altLang="en-US" dirty="0" smtClean="0"/>
              <a:t>24</a:t>
            </a:r>
            <a:endParaRPr lang="en-US" altLang="en-US" dirty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Crust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24475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Continental crust</a:t>
            </a:r>
          </a:p>
          <a:p>
            <a:pPr lvl="1" eaLnBrk="1" hangingPunct="1"/>
            <a:r>
              <a:rPr lang="en-US" dirty="0" smtClean="0"/>
              <a:t>Average rock density about 2.7 g/cm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Composition = the </a:t>
            </a:r>
            <a:r>
              <a:rPr lang="en-US" dirty="0" err="1" smtClean="0"/>
              <a:t>felsic</a:t>
            </a:r>
            <a:r>
              <a:rPr lang="en-US" dirty="0" smtClean="0"/>
              <a:t> igneous rock </a:t>
            </a:r>
            <a:r>
              <a:rPr lang="en-US" dirty="0" err="1" smtClean="0"/>
              <a:t>granodiorite</a:t>
            </a:r>
            <a:endParaRPr lang="en-US" dirty="0" smtClean="0"/>
          </a:p>
        </p:txBody>
      </p:sp>
      <p:pic>
        <p:nvPicPr>
          <p:cNvPr id="52229" name="Picture 4" descr="M02_20a"/>
          <p:cNvPicPr>
            <a:picLocks noChangeAspect="1" noChangeArrowheads="1"/>
          </p:cNvPicPr>
          <p:nvPr/>
        </p:nvPicPr>
        <p:blipFill>
          <a:blip r:embed="rId3"/>
          <a:srcRect b="3226"/>
          <a:stretch>
            <a:fillRect/>
          </a:stretch>
        </p:blipFill>
        <p:spPr bwMode="auto">
          <a:xfrm>
            <a:off x="5715000" y="1066800"/>
            <a:ext cx="33528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5" descr="mar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2300" y="4333875"/>
            <a:ext cx="32607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6" descr="fi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419600"/>
            <a:ext cx="20574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933</TotalTime>
  <Words>602</Words>
  <Application>Microsoft Office PowerPoint</Application>
  <PresentationFormat>On-screen Show (4:3)</PresentationFormat>
  <Paragraphs>156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Edge</vt:lpstr>
      <vt:lpstr>Plate Tectonics, Part 2</vt:lpstr>
      <vt:lpstr>Slide 2</vt:lpstr>
      <vt:lpstr>Plate Tectonics</vt:lpstr>
      <vt:lpstr>Structure of the Earth</vt:lpstr>
      <vt:lpstr>Structure of the Earth</vt:lpstr>
      <vt:lpstr>The Lithosphere</vt:lpstr>
      <vt:lpstr>The Crust</vt:lpstr>
      <vt:lpstr> The Crust</vt:lpstr>
      <vt:lpstr>The Crust</vt:lpstr>
      <vt:lpstr>The Crust</vt:lpstr>
      <vt:lpstr>The Crust</vt:lpstr>
      <vt:lpstr>The Crust</vt:lpstr>
      <vt:lpstr>The Mantle</vt:lpstr>
      <vt:lpstr>The Mantle</vt:lpstr>
      <vt:lpstr>The Core</vt:lpstr>
      <vt:lpstr>The Core</vt:lpstr>
      <vt:lpstr>Magnetic Reversals</vt:lpstr>
      <vt:lpstr>Magnetic Reversals</vt:lpstr>
      <vt:lpstr>Magnetic Reversals</vt:lpstr>
      <vt:lpstr>Slide 20</vt:lpstr>
      <vt:lpstr>Structure of the Earth</vt:lpstr>
      <vt:lpstr>Structure of the Earth</vt:lpstr>
      <vt:lpstr>Structure of the Earth</vt:lpstr>
      <vt:lpstr>~ End ~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Tectonics</dc:title>
  <dc:subject>Geology &amp; Oceanography</dc:subject>
  <dc:creator>Sonjia Leyva</dc:creator>
  <cp:lastModifiedBy>Sonjia Leyva</cp:lastModifiedBy>
  <cp:revision>86</cp:revision>
  <dcterms:created xsi:type="dcterms:W3CDTF">2006-09-06T06:01:40Z</dcterms:created>
  <dcterms:modified xsi:type="dcterms:W3CDTF">2010-06-19T22:06:29Z</dcterms:modified>
</cp:coreProperties>
</file>