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90"/>
  </p:notesMasterIdLst>
  <p:handoutMasterIdLst>
    <p:handoutMasterId r:id="rId91"/>
  </p:handoutMasterIdLst>
  <p:sldIdLst>
    <p:sldId id="257" r:id="rId2"/>
    <p:sldId id="370" r:id="rId3"/>
    <p:sldId id="319" r:id="rId4"/>
    <p:sldId id="371" r:id="rId5"/>
    <p:sldId id="372" r:id="rId6"/>
    <p:sldId id="407" r:id="rId7"/>
    <p:sldId id="373" r:id="rId8"/>
    <p:sldId id="412" r:id="rId9"/>
    <p:sldId id="413" r:id="rId10"/>
    <p:sldId id="408" r:id="rId11"/>
    <p:sldId id="409" r:id="rId12"/>
    <p:sldId id="410" r:id="rId13"/>
    <p:sldId id="411" r:id="rId14"/>
    <p:sldId id="414" r:id="rId15"/>
    <p:sldId id="415" r:id="rId16"/>
    <p:sldId id="299" r:id="rId17"/>
    <p:sldId id="374" r:id="rId18"/>
    <p:sldId id="375" r:id="rId19"/>
    <p:sldId id="376" r:id="rId20"/>
    <p:sldId id="377" r:id="rId21"/>
    <p:sldId id="378" r:id="rId22"/>
    <p:sldId id="379" r:id="rId23"/>
    <p:sldId id="380" r:id="rId24"/>
    <p:sldId id="381" r:id="rId25"/>
    <p:sldId id="382" r:id="rId26"/>
    <p:sldId id="360" r:id="rId27"/>
    <p:sldId id="383" r:id="rId28"/>
    <p:sldId id="384" r:id="rId29"/>
    <p:sldId id="367" r:id="rId30"/>
    <p:sldId id="368" r:id="rId31"/>
    <p:sldId id="369" r:id="rId32"/>
    <p:sldId id="362" r:id="rId33"/>
    <p:sldId id="395" r:id="rId34"/>
    <p:sldId id="396" r:id="rId35"/>
    <p:sldId id="397" r:id="rId36"/>
    <p:sldId id="306" r:id="rId37"/>
    <p:sldId id="307" r:id="rId38"/>
    <p:sldId id="308" r:id="rId39"/>
    <p:sldId id="309" r:id="rId40"/>
    <p:sldId id="310" r:id="rId41"/>
    <p:sldId id="386" r:id="rId42"/>
    <p:sldId id="387" r:id="rId43"/>
    <p:sldId id="388" r:id="rId44"/>
    <p:sldId id="389" r:id="rId45"/>
    <p:sldId id="390" r:id="rId46"/>
    <p:sldId id="391" r:id="rId47"/>
    <p:sldId id="311" r:id="rId48"/>
    <p:sldId id="312" r:id="rId49"/>
    <p:sldId id="313" r:id="rId50"/>
    <p:sldId id="392" r:id="rId51"/>
    <p:sldId id="322" r:id="rId52"/>
    <p:sldId id="393" r:id="rId53"/>
    <p:sldId id="394" r:id="rId54"/>
    <p:sldId id="314" r:id="rId55"/>
    <p:sldId id="315" r:id="rId56"/>
    <p:sldId id="316" r:id="rId57"/>
    <p:sldId id="317" r:id="rId58"/>
    <p:sldId id="318" r:id="rId59"/>
    <p:sldId id="361" r:id="rId60"/>
    <p:sldId id="399" r:id="rId61"/>
    <p:sldId id="323" r:id="rId62"/>
    <p:sldId id="400" r:id="rId63"/>
    <p:sldId id="401" r:id="rId64"/>
    <p:sldId id="402" r:id="rId65"/>
    <p:sldId id="366" r:id="rId66"/>
    <p:sldId id="324" r:id="rId67"/>
    <p:sldId id="326" r:id="rId68"/>
    <p:sldId id="403" r:id="rId69"/>
    <p:sldId id="404" r:id="rId70"/>
    <p:sldId id="405" r:id="rId71"/>
    <p:sldId id="330" r:id="rId72"/>
    <p:sldId id="327" r:id="rId73"/>
    <p:sldId id="328" r:id="rId74"/>
    <p:sldId id="350" r:id="rId75"/>
    <p:sldId id="351" r:id="rId76"/>
    <p:sldId id="352" r:id="rId77"/>
    <p:sldId id="353" r:id="rId78"/>
    <p:sldId id="320" r:id="rId79"/>
    <p:sldId id="321" r:id="rId80"/>
    <p:sldId id="416" r:id="rId81"/>
    <p:sldId id="417" r:id="rId82"/>
    <p:sldId id="418" r:id="rId83"/>
    <p:sldId id="419" r:id="rId84"/>
    <p:sldId id="420" r:id="rId85"/>
    <p:sldId id="421" r:id="rId86"/>
    <p:sldId id="422" r:id="rId87"/>
    <p:sldId id="423" r:id="rId88"/>
    <p:sldId id="329" r:id="rId8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00"/>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60" autoAdjust="0"/>
  </p:normalViewPr>
  <p:slideViewPr>
    <p:cSldViewPr snapToGrid="0">
      <p:cViewPr varScale="1">
        <p:scale>
          <a:sx n="70" d="100"/>
          <a:sy n="70" d="100"/>
        </p:scale>
        <p:origin x="-1080" y="-108"/>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Lst>
  </p:outlineViewPr>
  <p:notesTextViewPr>
    <p:cViewPr>
      <p:scale>
        <a:sx n="100" d="100"/>
        <a:sy n="100" d="100"/>
      </p:scale>
      <p:origin x="0" y="0"/>
    </p:cViewPr>
  </p:notesTextViewPr>
  <p:sorterViewPr>
    <p:cViewPr>
      <p:scale>
        <a:sx n="99" d="100"/>
        <a:sy n="99" d="100"/>
      </p:scale>
      <p:origin x="0" y="43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8" Type="http://schemas.openxmlformats.org/officeDocument/2006/relationships/slide" Target="slides/slide20.xml"/><Relationship Id="rId13" Type="http://schemas.openxmlformats.org/officeDocument/2006/relationships/slide" Target="slides/slide25.xml"/><Relationship Id="rId18" Type="http://schemas.openxmlformats.org/officeDocument/2006/relationships/slide" Target="slides/slide45.xml"/><Relationship Id="rId3" Type="http://schemas.openxmlformats.org/officeDocument/2006/relationships/slide" Target="slides/slide7.xml"/><Relationship Id="rId21" Type="http://schemas.openxmlformats.org/officeDocument/2006/relationships/slide" Target="slides/slide60.xml"/><Relationship Id="rId7" Type="http://schemas.openxmlformats.org/officeDocument/2006/relationships/slide" Target="slides/slide19.xml"/><Relationship Id="rId12" Type="http://schemas.openxmlformats.org/officeDocument/2006/relationships/slide" Target="slides/slide24.xml"/><Relationship Id="rId17" Type="http://schemas.openxmlformats.org/officeDocument/2006/relationships/slide" Target="slides/slide42.xml"/><Relationship Id="rId2" Type="http://schemas.openxmlformats.org/officeDocument/2006/relationships/slide" Target="slides/slide5.xml"/><Relationship Id="rId16" Type="http://schemas.openxmlformats.org/officeDocument/2006/relationships/slide" Target="slides/slide35.xml"/><Relationship Id="rId20" Type="http://schemas.openxmlformats.org/officeDocument/2006/relationships/slide" Target="slides/slide53.xml"/><Relationship Id="rId1" Type="http://schemas.openxmlformats.org/officeDocument/2006/relationships/slide" Target="slides/slide4.xml"/><Relationship Id="rId6" Type="http://schemas.openxmlformats.org/officeDocument/2006/relationships/slide" Target="slides/slide18.xml"/><Relationship Id="rId11" Type="http://schemas.openxmlformats.org/officeDocument/2006/relationships/slide" Target="slides/slide23.xml"/><Relationship Id="rId5" Type="http://schemas.openxmlformats.org/officeDocument/2006/relationships/slide" Target="slides/slide17.xml"/><Relationship Id="rId15" Type="http://schemas.openxmlformats.org/officeDocument/2006/relationships/slide" Target="slides/slide28.xml"/><Relationship Id="rId10" Type="http://schemas.openxmlformats.org/officeDocument/2006/relationships/slide" Target="slides/slide22.xml"/><Relationship Id="rId19" Type="http://schemas.openxmlformats.org/officeDocument/2006/relationships/slide" Target="slides/slide46.xml"/><Relationship Id="rId4" Type="http://schemas.openxmlformats.org/officeDocument/2006/relationships/slide" Target="slides/slide8.xml"/><Relationship Id="rId9" Type="http://schemas.openxmlformats.org/officeDocument/2006/relationships/slide" Target="slides/slide21.xml"/><Relationship Id="rId14" Type="http://schemas.openxmlformats.org/officeDocument/2006/relationships/slide" Target="slides/slide27.xml"/><Relationship Id="rId22" Type="http://schemas.openxmlformats.org/officeDocument/2006/relationships/slide" Target="slides/slide6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61123"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61124"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61125"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C07B53AA-4C68-4C59-A669-25233CAA9D44}"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40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1054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41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7C4334D7-B5FE-4A12-BD4B-9660F1CCF94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nationalparklover.com/devils_postpile.ht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F65D8560-CB42-4F25-BF44-74FFE0B9634C}" type="slidenum">
              <a:rPr lang="en-US" smtClean="0"/>
              <a:pPr/>
              <a:t>1</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7469DD3B-F23E-4E7C-8B51-932B25B911F4}" type="slidenum">
              <a:rPr lang="en-US" smtClean="0"/>
              <a:pPr/>
              <a:t>10</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DA2C9EC4-A74F-4857-A1D7-C2D1B52716DA}" type="slidenum">
              <a:rPr lang="en-US" smtClean="0"/>
              <a:pPr/>
              <a:t>11</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206DB7E0-7E34-4AD2-B91D-D00EA2112064}" type="slidenum">
              <a:rPr lang="en-US" smtClean="0"/>
              <a:pPr/>
              <a:t>12</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95CAFB8B-2F0E-4A44-94D6-695E003B168D}" type="slidenum">
              <a:rPr lang="en-US" smtClean="0"/>
              <a:pPr/>
              <a:t>13</a:t>
            </a:fld>
            <a:endParaRPr 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ChangeArrowheads="1" noTextEdit="1"/>
          </p:cNvSpPr>
          <p:nvPr>
            <p:ph type="sldImg"/>
          </p:nvPr>
        </p:nvSpPr>
        <p:spPr>
          <a:ln/>
        </p:spPr>
      </p:sp>
      <p:sp>
        <p:nvSpPr>
          <p:cNvPr id="88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ChangeArrowheads="1" noTextEdit="1"/>
          </p:cNvSpPr>
          <p:nvPr>
            <p:ph type="sldImg"/>
          </p:nvPr>
        </p:nvSpPr>
        <p:spPr>
          <a:ln/>
        </p:spPr>
      </p:sp>
      <p:sp>
        <p:nvSpPr>
          <p:cNvPr id="882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950526FA-8D00-4732-BF1C-BA7F5F3AF80B}" type="slidenum">
              <a:rPr lang="en-US" smtClean="0"/>
              <a:pPr/>
              <a:t>16</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ChangeArrowheads="1" noTextEdit="1"/>
          </p:cNvSpPr>
          <p:nvPr>
            <p:ph type="sldImg"/>
          </p:nvPr>
        </p:nvSpPr>
        <p:spPr>
          <a:ln/>
        </p:spPr>
      </p:sp>
      <p:sp>
        <p:nvSpPr>
          <p:cNvPr id="8458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ChangeArrowheads="1" noTextEdit="1"/>
          </p:cNvSpPr>
          <p:nvPr>
            <p:ph type="sldImg"/>
          </p:nvPr>
        </p:nvSpPr>
        <p:spPr>
          <a:ln/>
        </p:spPr>
      </p:sp>
      <p:sp>
        <p:nvSpPr>
          <p:cNvPr id="893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ChangeArrowheads="1" noTextEdit="1"/>
          </p:cNvSpPr>
          <p:nvPr>
            <p:ph type="sldImg"/>
          </p:nvPr>
        </p:nvSpPr>
        <p:spPr>
          <a:ln/>
        </p:spPr>
      </p:sp>
      <p:sp>
        <p:nvSpPr>
          <p:cNvPr id="896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B577C4A2-9DB8-48C4-BCE6-87422BF01F45}" type="slidenum">
              <a:rPr lang="en-US" smtClean="0"/>
              <a:pPr/>
              <a:t>2</a:t>
            </a:fld>
            <a:endParaRPr lang="en-US" smtClean="0"/>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ChangeArrowheads="1" noTextEdit="1"/>
          </p:cNvSpPr>
          <p:nvPr>
            <p:ph type="sldImg"/>
          </p:nvPr>
        </p:nvSpPr>
        <p:spPr>
          <a:ln/>
        </p:spPr>
      </p:sp>
      <p:sp>
        <p:nvSpPr>
          <p:cNvPr id="84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1026"/>
          <p:cNvSpPr>
            <a:spLocks noChangeArrowheads="1" noTextEdit="1"/>
          </p:cNvSpPr>
          <p:nvPr>
            <p:ph type="sldImg"/>
          </p:nvPr>
        </p:nvSpPr>
        <p:spPr>
          <a:ln/>
        </p:spPr>
      </p:sp>
      <p:sp>
        <p:nvSpPr>
          <p:cNvPr id="84889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ChangeArrowheads="1" noTextEdit="1"/>
          </p:cNvSpPr>
          <p:nvPr>
            <p:ph type="sldImg"/>
          </p:nvPr>
        </p:nvSpPr>
        <p:spPr>
          <a:ln/>
        </p:spPr>
      </p:sp>
      <p:sp>
        <p:nvSpPr>
          <p:cNvPr id="84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050"/>
          <p:cNvSpPr>
            <a:spLocks noChangeArrowheads="1" noTextEdit="1"/>
          </p:cNvSpPr>
          <p:nvPr>
            <p:ph type="sldImg"/>
          </p:nvPr>
        </p:nvSpPr>
        <p:spPr>
          <a:ln/>
        </p:spPr>
      </p:sp>
      <p:sp>
        <p:nvSpPr>
          <p:cNvPr id="850947" name="Rectangle 2051"/>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ChangeArrowheads="1" noTextEdit="1"/>
          </p:cNvSpPr>
          <p:nvPr>
            <p:ph type="sldImg"/>
          </p:nvPr>
        </p:nvSpPr>
        <p:spPr>
          <a:ln/>
        </p:spPr>
      </p:sp>
      <p:sp>
        <p:nvSpPr>
          <p:cNvPr id="851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Rectangle 2"/>
          <p:cNvSpPr>
            <a:spLocks noChangeArrowheads="1" noTextEdit="1"/>
          </p:cNvSpPr>
          <p:nvPr>
            <p:ph type="sldImg"/>
          </p:nvPr>
        </p:nvSpPr>
        <p:spPr>
          <a:ln/>
        </p:spPr>
      </p:sp>
      <p:sp>
        <p:nvSpPr>
          <p:cNvPr id="85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5DD502C5-A165-4FFC-8A33-4DE2227F91B5}" type="slidenum">
              <a:rPr lang="en-US" smtClean="0"/>
              <a:pPr/>
              <a:t>26</a:t>
            </a:fld>
            <a:endParaRPr lang="en-US" smtClean="0"/>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r>
              <a:rPr lang="en-US" b="1" smtClean="0"/>
              <a:t>Pillow basalts on the south Pacific seafloor</a:t>
            </a:r>
            <a:r>
              <a:rPr lang="en-US" smtClean="0"/>
              <a:t> -- </a:t>
            </a:r>
            <a:r>
              <a:rPr lang="en-US" i="1" smtClean="0"/>
              <a:t>Courtesy of NOAA.</a:t>
            </a:r>
            <a:r>
              <a:rPr lang="en-US" smtClean="0"/>
              <a:t> http://www.geology.sdsu.edu/how_volcanoes_work/</a:t>
            </a:r>
          </a:p>
          <a:p>
            <a:pPr eaLnBrk="1" hangingPunct="1"/>
            <a:r>
              <a:rPr lang="en-US" b="1" smtClean="0">
                <a:hlinkClick r:id="rId3"/>
              </a:rPr>
              <a:t>www.nationalparklover.com/devils_postpile.htm</a:t>
            </a:r>
            <a:r>
              <a:rPr lang="en-US" smtClean="0"/>
              <a:t> </a:t>
            </a:r>
          </a:p>
          <a:p>
            <a:pPr eaLnBrk="1" hangingPunct="1"/>
            <a:r>
              <a:rPr lang="en-US" smtClean="0"/>
              <a:t>www.mii.oeg</a:t>
            </a:r>
          </a:p>
          <a:p>
            <a:pPr eaLnBrk="1" hangingPunct="1"/>
            <a:r>
              <a:rPr lang="en-US" smtClean="0"/>
              <a:t>http://www.pitt.edu/~cejones/GeoImages/2IgneousRocks/IgneousTextures/1CoarseGrained.html</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ChangeArrowheads="1" noTextEdit="1"/>
          </p:cNvSpPr>
          <p:nvPr>
            <p:ph type="sldImg"/>
          </p:nvPr>
        </p:nvSpPr>
        <p:spPr>
          <a:ln/>
        </p:spPr>
      </p:sp>
      <p:sp>
        <p:nvSpPr>
          <p:cNvPr id="85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Rectangle 2"/>
          <p:cNvSpPr>
            <a:spLocks noChangeArrowheads="1" noTextEdit="1"/>
          </p:cNvSpPr>
          <p:nvPr>
            <p:ph type="sldImg"/>
          </p:nvPr>
        </p:nvSpPr>
        <p:spPr>
          <a:ln/>
        </p:spPr>
      </p:sp>
      <p:sp>
        <p:nvSpPr>
          <p:cNvPr id="85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73F48472-8261-4033-B97C-668D49D7E4AC}" type="slidenum">
              <a:rPr lang="en-US" smtClean="0"/>
              <a:pPr/>
              <a:t>29</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CEB45B8D-3703-45E2-A9A7-A956B1113106}" type="slidenum">
              <a:rPr lang="en-US" smtClean="0"/>
              <a:pPr/>
              <a:t>3</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C6FC9DE1-067E-4E28-8280-0A2C8B465365}" type="slidenum">
              <a:rPr lang="en-US" smtClean="0"/>
              <a:pPr/>
              <a:t>30</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1B2EC8AC-3764-470D-A648-61598D8E6B5F}" type="slidenum">
              <a:rPr lang="en-US" smtClean="0"/>
              <a:pPr/>
              <a:t>31</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9821CED0-478F-4C8D-BBD1-B5537FC16591}" type="slidenum">
              <a:rPr lang="en-US" smtClean="0"/>
              <a:pPr/>
              <a:t>32</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US" smtClean="0"/>
              <a:t>museum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2"/>
          <p:cNvSpPr>
            <a:spLocks noChangeArrowheads="1" noTextEdit="1"/>
          </p:cNvSpPr>
          <p:nvPr>
            <p:ph type="sldImg"/>
          </p:nvPr>
        </p:nvSpPr>
        <p:spPr>
          <a:ln/>
        </p:spPr>
      </p:sp>
      <p:sp>
        <p:nvSpPr>
          <p:cNvPr id="87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ChangeArrowheads="1" noTextEdit="1"/>
          </p:cNvSpPr>
          <p:nvPr>
            <p:ph type="sldImg"/>
          </p:nvPr>
        </p:nvSpPr>
        <p:spPr>
          <a:ln/>
        </p:spPr>
      </p:sp>
      <p:sp>
        <p:nvSpPr>
          <p:cNvPr id="874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ChangeArrowheads="1" noTextEdit="1"/>
          </p:cNvSpPr>
          <p:nvPr>
            <p:ph type="sldImg"/>
          </p:nvPr>
        </p:nvSpPr>
        <p:spPr>
          <a:ln/>
        </p:spPr>
      </p:sp>
      <p:sp>
        <p:nvSpPr>
          <p:cNvPr id="875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460A3833-ED01-4AAD-A945-AFA718CD9429}" type="slidenum">
              <a:rPr lang="en-US" smtClean="0"/>
              <a:pPr/>
              <a:t>36</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A264B7F6-4473-47F9-9363-388A3367A4DB}" type="slidenum">
              <a:rPr lang="en-US" smtClean="0"/>
              <a:pPr/>
              <a:t>37</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EA8B2E58-0B1A-4F9B-89C6-F18D8B5333F5}" type="slidenum">
              <a:rPr lang="en-US" smtClean="0"/>
              <a:pPr/>
              <a:t>38</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7BDBE1A3-F168-49FF-B48F-AA1653A4B429}" type="slidenum">
              <a:rPr lang="en-US" smtClean="0"/>
              <a:pPr/>
              <a:t>39</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Rot="1" noChangeAspect="1" noChangeArrowheads="1" noTextEdit="1"/>
          </p:cNvSpPr>
          <p:nvPr>
            <p:ph type="sldImg"/>
          </p:nvPr>
        </p:nvSpPr>
        <p:spPr>
          <a:ln/>
        </p:spPr>
      </p:sp>
      <p:sp>
        <p:nvSpPr>
          <p:cNvPr id="840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89E169B8-DA40-41D9-A96C-EF720BA0A228}" type="slidenum">
              <a:rPr lang="en-US" smtClean="0"/>
              <a:pPr/>
              <a:t>40</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p:cNvSpPr>
            <a:spLocks noChangeArrowheads="1" noTextEdit="1"/>
          </p:cNvSpPr>
          <p:nvPr>
            <p:ph type="sldImg"/>
          </p:nvPr>
        </p:nvSpPr>
        <p:spPr>
          <a:ln/>
        </p:spPr>
      </p:sp>
      <p:sp>
        <p:nvSpPr>
          <p:cNvPr id="85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ChangeArrowheads="1" noTextEdit="1"/>
          </p:cNvSpPr>
          <p:nvPr>
            <p:ph type="sldImg"/>
          </p:nvPr>
        </p:nvSpPr>
        <p:spPr>
          <a:ln/>
        </p:spPr>
      </p:sp>
      <p:sp>
        <p:nvSpPr>
          <p:cNvPr id="85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ChangeArrowheads="1" noTextEdit="1"/>
          </p:cNvSpPr>
          <p:nvPr>
            <p:ph type="sldImg"/>
          </p:nvPr>
        </p:nvSpPr>
        <p:spPr>
          <a:ln/>
        </p:spPr>
      </p:sp>
      <p:sp>
        <p:nvSpPr>
          <p:cNvPr id="86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p:cNvSpPr>
            <a:spLocks noChangeArrowheads="1" noTextEdit="1"/>
          </p:cNvSpPr>
          <p:nvPr>
            <p:ph type="sldImg"/>
          </p:nvPr>
        </p:nvSpPr>
        <p:spPr>
          <a:ln/>
        </p:spPr>
      </p:sp>
      <p:sp>
        <p:nvSpPr>
          <p:cNvPr id="86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p:cNvSpPr>
            <a:spLocks noChangeArrowheads="1" noTextEdit="1"/>
          </p:cNvSpPr>
          <p:nvPr>
            <p:ph type="sldImg"/>
          </p:nvPr>
        </p:nvSpPr>
        <p:spPr>
          <a:ln/>
        </p:spPr>
      </p:sp>
      <p:sp>
        <p:nvSpPr>
          <p:cNvPr id="86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ChangeArrowheads="1" noTextEdit="1"/>
          </p:cNvSpPr>
          <p:nvPr>
            <p:ph type="sldImg"/>
          </p:nvPr>
        </p:nvSpPr>
        <p:spPr>
          <a:ln/>
        </p:spPr>
      </p:sp>
      <p:sp>
        <p:nvSpPr>
          <p:cNvPr id="86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39F0C34-8123-49AE-9E0C-69718D279D98}" type="slidenum">
              <a:rPr lang="en-US" smtClean="0"/>
              <a:pPr/>
              <a:t>47</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122BD8B3-230F-41CC-AE11-310EBBB45FCD}" type="slidenum">
              <a:rPr lang="en-US" smtClean="0"/>
              <a:pPr/>
              <a:t>48</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10DAFF46-5CB8-41FF-A4D5-FBBF1DD7D464}" type="slidenum">
              <a:rPr lang="en-US" smtClean="0"/>
              <a:pPr/>
              <a:t>49</a:t>
            </a:fld>
            <a:endParaRPr lang="en-US" smtClean="0"/>
          </a:p>
        </p:txBody>
      </p:sp>
      <p:sp>
        <p:nvSpPr>
          <p:cNvPr id="184323" name="Rectangle 2"/>
          <p:cNvSpPr>
            <a:spLocks noGrp="1" noRot="1" noChangeAspect="1" noChangeArrowheads="1" noTextEdit="1"/>
          </p:cNvSpPr>
          <p:nvPr>
            <p:ph type="sldImg"/>
          </p:nvPr>
        </p:nvSpPr>
        <p:spPr>
          <a:xfrm>
            <a:off x="1258888" y="720725"/>
            <a:ext cx="4800600" cy="3600450"/>
          </a:xfrm>
          <a:ln/>
        </p:spPr>
      </p:sp>
      <p:sp>
        <p:nvSpPr>
          <p:cNvPr id="184324" name="Rectangle 3"/>
          <p:cNvSpPr>
            <a:spLocks noGrp="1" noChangeArrowheads="1"/>
          </p:cNvSpPr>
          <p:nvPr>
            <p:ph type="body" idx="1"/>
          </p:nvPr>
        </p:nvSpPr>
        <p:spPr>
          <a:xfrm>
            <a:off x="974725" y="4560888"/>
            <a:ext cx="5365750" cy="4319587"/>
          </a:xfrm>
          <a:noFill/>
          <a:ln/>
        </p:spPr>
        <p:txBody>
          <a:bodyPr/>
          <a:lstStyle/>
          <a:p>
            <a:pPr eaLnBrk="1" hangingPunct="1"/>
            <a:r>
              <a:rPr lang="en-US" smtClean="0"/>
              <a:t>This figure shows oceanic-oceanic convergence. Reprinted by permission from Tarbuck, E. J., and Lutgens, F. K., Earth Science, 5th Ed. (Fig. 6.11), Merrill Publishing Company, 1988.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Rot="1" noChangeAspect="1" noChangeArrowheads="1" noTextEdit="1"/>
          </p:cNvSpPr>
          <p:nvPr>
            <p:ph type="sldImg"/>
          </p:nvPr>
        </p:nvSpPr>
        <p:spPr>
          <a:ln/>
        </p:spPr>
      </p:sp>
      <p:sp>
        <p:nvSpPr>
          <p:cNvPr id="90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ChangeArrowheads="1" noTextEdit="1"/>
          </p:cNvSpPr>
          <p:nvPr>
            <p:ph type="sldImg"/>
          </p:nvPr>
        </p:nvSpPr>
        <p:spPr>
          <a:ln/>
        </p:spPr>
      </p:sp>
      <p:sp>
        <p:nvSpPr>
          <p:cNvPr id="86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E0C606C3-825E-458C-B263-17F9F8B73300}" type="slidenum">
              <a:rPr lang="en-US" smtClean="0"/>
              <a:pPr/>
              <a:t>51</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ChangeArrowheads="1" noTextEdit="1"/>
          </p:cNvSpPr>
          <p:nvPr>
            <p:ph type="sldImg"/>
          </p:nvPr>
        </p:nvSpPr>
        <p:spPr>
          <a:ln/>
        </p:spPr>
      </p:sp>
      <p:sp>
        <p:nvSpPr>
          <p:cNvPr id="876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ChangeArrowheads="1" noTextEdit="1"/>
          </p:cNvSpPr>
          <p:nvPr>
            <p:ph type="sldImg"/>
          </p:nvPr>
        </p:nvSpPr>
        <p:spPr>
          <a:ln/>
        </p:spPr>
      </p:sp>
      <p:sp>
        <p:nvSpPr>
          <p:cNvPr id="8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9BC5A37B-273E-4023-8E22-BFD84BBDBA0C}" type="slidenum">
              <a:rPr lang="en-US" smtClean="0"/>
              <a:pPr/>
              <a:t>54</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EAF14C62-56E0-4AD4-B8E6-A0E41481A424}" type="slidenum">
              <a:rPr lang="en-US" smtClean="0"/>
              <a:pPr/>
              <a:t>55</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C86C4359-FC39-468E-A875-0876136B65B8}" type="slidenum">
              <a:rPr lang="en-US" smtClean="0"/>
              <a:pPr/>
              <a:t>56</a:t>
            </a:fld>
            <a:endParaRPr lang="en-US" smtClean="0"/>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C740EFF5-C158-4D71-A471-41B682726CD5}" type="slidenum">
              <a:rPr lang="en-US" smtClean="0"/>
              <a:pPr/>
              <a:t>57</a:t>
            </a:fld>
            <a:endParaRPr lang="en-US" smtClean="0"/>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ADC64E2-D111-4270-AB22-35774067AC61}" type="slidenum">
              <a:rPr lang="en-US" smtClean="0"/>
              <a:pPr/>
              <a:t>58</a:t>
            </a:fld>
            <a:endParaRPr lang="en-US" smtClean="0"/>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p>
            <a:fld id="{036DACE3-5980-4E68-AC05-3AFC5A677DEA}" type="slidenum">
              <a:rPr lang="en-US" smtClean="0"/>
              <a:pPr/>
              <a:t>59</a:t>
            </a:fld>
            <a:endParaRPr lang="en-US" smtClean="0"/>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DE3DF106-369C-4C87-BAC6-DA68B88F79B5}" type="slidenum">
              <a:rPr lang="en-US" smtClean="0"/>
              <a:pPr/>
              <a:t>6</a:t>
            </a:fld>
            <a:endParaRPr lang="en-US" smtClean="0"/>
          </a:p>
        </p:txBody>
      </p:sp>
      <p:sp>
        <p:nvSpPr>
          <p:cNvPr id="159747" name="Rectangle 2"/>
          <p:cNvSpPr>
            <a:spLocks noGrp="1" noRot="1" noChangeAspect="1" noChangeArrowheads="1" noTextEdit="1"/>
          </p:cNvSpPr>
          <p:nvPr>
            <p:ph type="sldImg"/>
          </p:nvPr>
        </p:nvSpPr>
        <p:spPr>
          <a:solidFill>
            <a:srgbClr val="FFFFFF"/>
          </a:solidFill>
          <a:ln/>
        </p:spPr>
      </p:sp>
      <p:sp>
        <p:nvSpPr>
          <p:cNvPr id="1597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ChangeArrowheads="1" noTextEdit="1"/>
          </p:cNvSpPr>
          <p:nvPr>
            <p:ph type="sldImg"/>
          </p:nvPr>
        </p:nvSpPr>
        <p:spPr>
          <a:ln/>
        </p:spPr>
      </p:sp>
      <p:sp>
        <p:nvSpPr>
          <p:cNvPr id="86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E8127BE8-F3BD-4EED-9460-6CB0A8A57FEB}" type="slidenum">
              <a:rPr lang="en-US" smtClean="0"/>
              <a:pPr/>
              <a:t>61</a:t>
            </a:fld>
            <a:endParaRPr lang="en-US" smtClean="0"/>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p:cNvSpPr>
            <a:spLocks noChangeArrowheads="1" noTextEdit="1"/>
          </p:cNvSpPr>
          <p:nvPr>
            <p:ph type="sldImg"/>
          </p:nvPr>
        </p:nvSpPr>
        <p:spPr>
          <a:ln/>
        </p:spPr>
      </p:sp>
      <p:sp>
        <p:nvSpPr>
          <p:cNvPr id="86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p:cNvSpPr>
            <a:spLocks noChangeArrowheads="1" noTextEdit="1"/>
          </p:cNvSpPr>
          <p:nvPr>
            <p:ph type="sldImg"/>
          </p:nvPr>
        </p:nvSpPr>
        <p:spPr>
          <a:ln/>
        </p:spPr>
      </p:sp>
      <p:sp>
        <p:nvSpPr>
          <p:cNvPr id="86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ChangeArrowheads="1" noTextEdit="1"/>
          </p:cNvSpPr>
          <p:nvPr>
            <p:ph type="sldImg"/>
          </p:nvPr>
        </p:nvSpPr>
        <p:spPr>
          <a:ln/>
        </p:spPr>
      </p:sp>
      <p:sp>
        <p:nvSpPr>
          <p:cNvPr id="869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C52C8A67-7F83-42F1-A675-E292B99514A0}" type="slidenum">
              <a:rPr lang="en-US" smtClean="0"/>
              <a:pPr/>
              <a:t>65</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EEFB2B1E-7D0E-445F-8978-EE60DD89A063}" type="slidenum">
              <a:rPr lang="en-US" smtClean="0"/>
              <a:pPr/>
              <a:t>66</a:t>
            </a:fld>
            <a:endParaRPr lang="en-US" smtClean="0"/>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p>
            <a:fld id="{85223782-3365-4FF2-B3F9-5836B4B01E93}" type="slidenum">
              <a:rPr lang="en-US" smtClean="0"/>
              <a:pPr/>
              <a:t>67</a:t>
            </a:fld>
            <a:endParaRPr lang="en-US" smtClean="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ChangeArrowheads="1" noTextEdit="1"/>
          </p:cNvSpPr>
          <p:nvPr>
            <p:ph type="sldImg"/>
          </p:nvPr>
        </p:nvSpPr>
        <p:spPr>
          <a:ln/>
        </p:spPr>
      </p:sp>
      <p:sp>
        <p:nvSpPr>
          <p:cNvPr id="87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2"/>
          <p:cNvSpPr>
            <a:spLocks noChangeArrowheads="1" noTextEdit="1"/>
          </p:cNvSpPr>
          <p:nvPr>
            <p:ph type="sldImg"/>
          </p:nvPr>
        </p:nvSpPr>
        <p:spPr>
          <a:ln/>
        </p:spPr>
      </p:sp>
      <p:sp>
        <p:nvSpPr>
          <p:cNvPr id="87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ChangeArrowheads="1" noTextEdit="1"/>
          </p:cNvSpPr>
          <p:nvPr>
            <p:ph type="sldImg"/>
          </p:nvPr>
        </p:nvSpPr>
        <p:spPr>
          <a:ln/>
        </p:spPr>
      </p:sp>
      <p:sp>
        <p:nvSpPr>
          <p:cNvPr id="872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D3756E60-01F0-46D2-BA16-39DBB694AAAD}" type="slidenum">
              <a:rPr lang="en-US" smtClean="0"/>
              <a:pPr/>
              <a:t>71</a:t>
            </a:fld>
            <a:endParaRPr lang="en-US" smtClean="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BE8C9697-4B29-4ED9-9B68-5E3C5CEF73A5}" type="slidenum">
              <a:rPr lang="en-US" smtClean="0"/>
              <a:pPr/>
              <a:t>72</a:t>
            </a:fld>
            <a:endParaRPr lang="en-US" smtClean="0"/>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8D6B992C-4B97-44D5-B8D1-78194AABE03C}" type="slidenum">
              <a:rPr lang="en-US" smtClean="0"/>
              <a:pPr/>
              <a:t>73</a:t>
            </a:fld>
            <a:endParaRPr lang="en-US" smtClean="0"/>
          </a:p>
        </p:txBody>
      </p:sp>
      <p:sp>
        <p:nvSpPr>
          <p:cNvPr id="199683" name="Rectangle 2"/>
          <p:cNvSpPr>
            <a:spLocks noGrp="1" noRot="1" noChangeAspect="1" noChangeArrowheads="1" noTextEdit="1"/>
          </p:cNvSpPr>
          <p:nvPr>
            <p:ph type="sldImg"/>
          </p:nvPr>
        </p:nvSpPr>
        <p:spPr>
          <a:xfrm>
            <a:off x="1258888" y="720725"/>
            <a:ext cx="4800600" cy="3600450"/>
          </a:xfrm>
          <a:ln/>
        </p:spPr>
      </p:sp>
      <p:sp>
        <p:nvSpPr>
          <p:cNvPr id="199684" name="Rectangle 3"/>
          <p:cNvSpPr>
            <a:spLocks noGrp="1" noChangeArrowheads="1"/>
          </p:cNvSpPr>
          <p:nvPr>
            <p:ph type="body" idx="1"/>
          </p:nvPr>
        </p:nvSpPr>
        <p:spPr>
          <a:xfrm>
            <a:off x="974725" y="4560888"/>
            <a:ext cx="5365750" cy="4319587"/>
          </a:xfrm>
          <a:noFill/>
          <a:ln/>
        </p:spPr>
        <p:txBody>
          <a:bodyPr/>
          <a:lstStyle/>
          <a:p>
            <a:pPr eaLnBrk="1" hangingPunct="1"/>
            <a:r>
              <a:rPr lang="en-US" dirty="0" smtClean="0"/>
              <a:t>The chain of islands and seamounts that extends from Hawaii to the Aleutian Trench results from the movement of the Pacific Plate over the relatively stationary Hawaiian hotspot. Numbers indicate radiometric age dates in millions of years before present. After </a:t>
            </a:r>
            <a:r>
              <a:rPr lang="en-US" dirty="0" err="1" smtClean="0"/>
              <a:t>Tarbuck</a:t>
            </a:r>
            <a:r>
              <a:rPr lang="en-US" dirty="0" smtClean="0"/>
              <a:t>, E. J., and </a:t>
            </a:r>
            <a:r>
              <a:rPr lang="en-US" dirty="0" err="1" smtClean="0"/>
              <a:t>Lutgens</a:t>
            </a:r>
            <a:r>
              <a:rPr lang="en-US" dirty="0" smtClean="0"/>
              <a:t>, F. K., Earth Science, 8th Ed. (Fig. 7.24), Prentice-Hall, </a:t>
            </a:r>
            <a:r>
              <a:rPr lang="en-US" dirty="0" smtClean="0"/>
              <a:t>1887  </a:t>
            </a:r>
            <a:endParaRPr lang="en-US" dirty="0" smtClean="0"/>
          </a:p>
          <a:p>
            <a:pPr eaLnBrk="1" hangingPunct="1"/>
            <a:endParaRPr lang="en-US" dirty="0"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F248298E-95B4-424A-964E-59CD53FE0D05}" type="slidenum">
              <a:rPr lang="en-US" smtClean="0"/>
              <a:pPr/>
              <a:t>74</a:t>
            </a:fld>
            <a:endParaRPr lang="en-US" smtClean="0"/>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C70F60BE-9D63-45F8-913D-6592C140AAF7}" type="slidenum">
              <a:rPr lang="en-US" smtClean="0"/>
              <a:pPr/>
              <a:t>75</a:t>
            </a:fld>
            <a:endParaRPr lang="en-US" smtClean="0"/>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p>
            <a:fld id="{46B176A8-7559-4557-B30E-F35BA937A02F}" type="slidenum">
              <a:rPr lang="en-US" smtClean="0"/>
              <a:pPr/>
              <a:t>76</a:t>
            </a:fld>
            <a:endParaRPr lang="en-US" smtClean="0"/>
          </a:p>
        </p:txBody>
      </p:sp>
      <p:sp>
        <p:nvSpPr>
          <p:cNvPr id="202755" name="Rectangle 2"/>
          <p:cNvSpPr>
            <a:spLocks noGrp="1" noRot="1" noChangeAspect="1" noChangeArrowheads="1" noTextEdit="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p>
            <a:fld id="{BC7E1EF5-7339-481F-B024-81479137BB40}" type="slidenum">
              <a:rPr lang="en-US" smtClean="0"/>
              <a:pPr/>
              <a:t>77</a:t>
            </a:fld>
            <a:endParaRPr lang="en-US" smtClean="0"/>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58C96413-CD59-4C4A-AE66-28D7E661BAF7}" type="slidenum">
              <a:rPr lang="en-US" smtClean="0"/>
              <a:pPr/>
              <a:t>78</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p>
            <a:fld id="{7CF4B2EF-9E4A-4DDE-B2D0-875785615342}" type="slidenum">
              <a:rPr lang="en-US" smtClean="0"/>
              <a:pPr/>
              <a:t>79</a:t>
            </a:fld>
            <a:endParaRPr lang="en-US" smtClean="0"/>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974725" y="4560888"/>
            <a:ext cx="5365750" cy="4319587"/>
          </a:xfrm>
          <a:noFill/>
          <a:ln/>
        </p:spPr>
        <p:txBody>
          <a:bodyPr/>
          <a:lstStyle/>
          <a:p>
            <a:pPr eaLnBrk="1" hangingPunct="1">
              <a:spcBef>
                <a:spcPct val="0"/>
              </a:spcBef>
            </a:pPr>
            <a:r>
              <a:rPr lang="en-US" sz="1800" smtClean="0">
                <a:solidFill>
                  <a:srgbClr val="FF0000"/>
                </a:solidFill>
              </a:rPr>
              <a:t>To view this animation, click “View” and then “Slide Show” on the top navigation bar.</a:t>
            </a: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ChangeArrowheads="1" noTextEdit="1"/>
          </p:cNvSpPr>
          <p:nvPr>
            <p:ph type="sldImg"/>
          </p:nvPr>
        </p:nvSpPr>
        <p:spPr>
          <a:ln/>
        </p:spPr>
      </p:sp>
      <p:sp>
        <p:nvSpPr>
          <p:cNvPr id="8785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fld id="{2DD13630-AE92-4ED5-85F2-69E4DEB02284}" type="slidenum">
              <a:rPr lang="en-US" smtClean="0"/>
              <a:pPr/>
              <a:t>88</a:t>
            </a:fld>
            <a:endParaRPr lang="en-US"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974725" y="4560888"/>
            <a:ext cx="5365750" cy="4319587"/>
          </a:xfrm>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ChangeArrowheads="1" noTextEdit="1"/>
          </p:cNvSpPr>
          <p:nvPr>
            <p:ph type="sldImg"/>
          </p:nvPr>
        </p:nvSpPr>
        <p:spPr>
          <a:ln/>
        </p:spPr>
      </p:sp>
      <p:sp>
        <p:nvSpPr>
          <p:cNvPr id="8796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p>
        </p:txBody>
      </p:sp>
      <p:sp>
        <p:nvSpPr>
          <p:cNvPr id="46082"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608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xfrm>
            <a:off x="7878870" y="6551112"/>
            <a:ext cx="1265129" cy="306888"/>
          </a:xfrm>
        </p:spPr>
        <p:txBody>
          <a:bodyPr/>
          <a:lstStyle>
            <a:lvl1pPr>
              <a:defRPr b="0">
                <a:solidFill>
                  <a:schemeClr val="tx1"/>
                </a:solidFill>
              </a:defRPr>
            </a:lvl1pPr>
          </a:lstStyle>
          <a:p>
            <a:pPr>
              <a:defRPr/>
            </a:pPr>
            <a:fld id="{AEA4AD59-E050-47D4-A396-0ACD6A9C04DA}" type="slidenum">
              <a:rPr lang="en-US" altLang="en-US" smtClean="0"/>
              <a:pPr>
                <a:defRPr/>
              </a:pPr>
              <a:t>‹#›</a:t>
            </a:fld>
            <a:r>
              <a:rPr lang="en-US" altLang="en-US" dirty="0" smtClean="0"/>
              <a:t>/88</a:t>
            </a:r>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EE841E1-310C-40C8-894E-F02BB1E5A4DD}"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50672D7-FA35-4951-A24B-3D65670DA608}"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38A2BB5-053E-4DA8-B99B-6A7B495EF273}"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A3F794AB-9E93-44E6-8A76-AD26E75B87A0}"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5217B6D-F253-4A47-B907-294214F10E84}"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A18C632-290D-4E88-86E4-AD72EFC6DAB3}"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4AC4B5E-BB0D-4960-9F30-B304BC48D390}"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5FEF2E0F-8A48-42EC-A346-8DDE620A98FC}"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3FB084-1EA1-4FF3-85DD-453FED41CEBC}"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D58093C-6AE1-42A8-99D8-DA3EB9B787D6}"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BE09729-F249-4B26-9949-9DDDD19DD560}"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946E8F2-0224-4702-B0E0-382A7A81D7A4}"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C7613B7-BDC6-4340-8A69-43DEFE9B6698}"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25A0E92-4A16-4B7E-87EA-7182BA614831}"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257FFB8-EEFD-497D-B6B2-1A014248428E}" type="slidenum">
              <a:rPr lang="en-US" altLang="en-US"/>
              <a:pPr>
                <a:defRPr/>
              </a:pPr>
              <a:t>‹#›</a:t>
            </a:fld>
            <a:r>
              <a:rPr lang="en-US" altLang="en-US" dirty="0"/>
              <a:t> / </a:t>
            </a:r>
            <a:r>
              <a:rPr lang="en-US" altLang="en-US" dirty="0" smtClean="0"/>
              <a:t>88</a:t>
            </a:r>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3315"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defRPr/>
            </a:pPr>
            <a:endParaRPr lang="en-US" altLang="en-US"/>
          </a:p>
        </p:txBody>
      </p:sp>
      <p:sp>
        <p:nvSpPr>
          <p:cNvPr id="45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a:defRPr/>
            </a:pPr>
            <a:endParaRPr lang="en-US" altLang="en-US"/>
          </a:p>
        </p:txBody>
      </p:sp>
      <p:sp>
        <p:nvSpPr>
          <p:cNvPr id="45062" name="Rectangle 6"/>
          <p:cNvSpPr>
            <a:spLocks noGrp="1" noChangeArrowheads="1"/>
          </p:cNvSpPr>
          <p:nvPr>
            <p:ph type="sldNum" sz="quarter" idx="4"/>
          </p:nvPr>
        </p:nvSpPr>
        <p:spPr bwMode="auto">
          <a:xfrm>
            <a:off x="70104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1">
                <a:solidFill>
                  <a:schemeClr val="tx2"/>
                </a:solidFill>
                <a:latin typeface="+mj-lt"/>
              </a:defRPr>
            </a:lvl1pPr>
          </a:lstStyle>
          <a:p>
            <a:pPr>
              <a:defRPr/>
            </a:pPr>
            <a:fld id="{7CC02A10-C29F-4BBA-89A6-C371C707114B}" type="slidenum">
              <a:rPr lang="en-US" altLang="en-US"/>
              <a:pPr>
                <a:defRPr/>
              </a:pPr>
              <a:t>‹#›</a:t>
            </a:fld>
            <a:r>
              <a:rPr lang="en-US" altLang="en-US" dirty="0"/>
              <a:t> / </a:t>
            </a:r>
            <a:r>
              <a:rPr lang="en-US" altLang="en-US" dirty="0" smtClean="0"/>
              <a:t>88</a:t>
            </a:r>
            <a:endParaRPr lang="en-US" altLang="en-US" dirty="0"/>
          </a:p>
        </p:txBody>
      </p:sp>
      <p:sp>
        <p:nvSpPr>
          <p:cNvPr id="4506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p>
        </p:txBody>
      </p:sp>
      <p:sp>
        <p:nvSpPr>
          <p:cNvPr id="4506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hyperlink" Target="../Animations/ConvectionTectonicsppt.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hyperlink" Target="http://laueruptions.blogspot.com/"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laueruptions.blogspot.com/2009/05/we-thought-wed-seen-it-all.html"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hyperlink" Target="../Animations/PlateBoundaryppt.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laueruptions.blogspot.com/"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hyperlink" Target="http://laueruptions.blogspot.com/2009/05/we-thought-wed-seen-it-all.html"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laueruptions.blogspot.com/"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hyperlink" Target="http://laueruptions.blogspot.com/2009/05/we-thought-wed-seen-it-all.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news.nationalgeographic.com/news/bigphotos/4668941.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hyperlink" Target="../Animations/TectonicVolcanicppt.html"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hyperlink" Target="../Animations/ConvergentMarginppt.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6.xml"/><Relationship Id="rId1" Type="http://schemas.openxmlformats.org/officeDocument/2006/relationships/vmlDrawing" Target="../drawings/vmlDrawing5.vml"/><Relationship Id="rId4" Type="http://schemas.openxmlformats.org/officeDocument/2006/relationships/hyperlink" Target="../Animations/TransformFaultsV2ppt.html"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hyperlink" Target="19592_Siqueiros2.mov" TargetMode="External"/><Relationship Id="rId4" Type="http://schemas.openxmlformats.org/officeDocument/2006/relationships/hyperlink" Target="http://www.whoi.edu/oceanus/viewImage.do?id=49514&amp;aid=29566"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hyperlink" Target="../Animations/HotSpotppt.html"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hyperlink" Target="../Animations/PlateMotionppt.html" TargetMode="Externa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hyperlink" Target="../Animations/PlateMoTimeppt.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basic_plate_boundaries.htm"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hyperlink" Target="formation_of_ocean_crust.htm"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3" Type="http://schemas.openxmlformats.org/officeDocument/2006/relationships/hyperlink" Target="the_process_of_subduction.htm"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3.xml.rels><?xml version="1.0" encoding="UTF-8" standalone="yes"?>
<Relationships xmlns="http://schemas.openxmlformats.org/package/2006/relationships"><Relationship Id="rId3" Type="http://schemas.openxmlformats.org/officeDocument/2006/relationships/hyperlink" Target="transform_faulting.htm"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hyperlink" Target="hot_spot_volcanoes.htm"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85.xml.rels><?xml version="1.0" encoding="UTF-8" standalone="yes"?>
<Relationships xmlns="http://schemas.openxmlformats.org/package/2006/relationships"><Relationship Id="rId3" Type="http://schemas.openxmlformats.org/officeDocument/2006/relationships/hyperlink" Target="the_process_of_rifting.htm"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86.xml.rels><?xml version="1.0" encoding="UTF-8" standalone="yes"?>
<Relationships xmlns="http://schemas.openxmlformats.org/package/2006/relationships"><Relationship Id="rId3" Type="http://schemas.openxmlformats.org/officeDocument/2006/relationships/hyperlink" Target="earth3e/04.htm"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87.xml.rels><?xml version="1.0" encoding="UTF-8" standalone="yes"?>
<Relationships xmlns="http://schemas.openxmlformats.org/package/2006/relationships"><Relationship Id="rId3" Type="http://schemas.openxmlformats.org/officeDocument/2006/relationships/hyperlink" Target="plate_boundaries.htm"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ctrTitle"/>
          </p:nvPr>
        </p:nvSpPr>
        <p:spPr/>
        <p:txBody>
          <a:bodyPr/>
          <a:lstStyle/>
          <a:p>
            <a:r>
              <a:rPr lang="en-US" dirty="0" smtClean="0"/>
              <a:t>Plate Tectonics, Part 3</a:t>
            </a:r>
          </a:p>
        </p:txBody>
      </p:sp>
      <p:sp>
        <p:nvSpPr>
          <p:cNvPr id="7" name="Subtitle 6"/>
          <p:cNvSpPr>
            <a:spLocks noGrp="1"/>
          </p:cNvSpPr>
          <p:nvPr>
            <p:ph type="subTitle" idx="1"/>
          </p:nvPr>
        </p:nvSpPr>
        <p:spPr/>
        <p:txBody>
          <a:bodyPr/>
          <a:lstStyle/>
          <a:p>
            <a:r>
              <a:rPr lang="en-US" dirty="0" smtClean="0"/>
              <a:t>Plate Tectonics</a:t>
            </a:r>
            <a:endParaRPr lang="en-US" dirty="0"/>
          </a:p>
        </p:txBody>
      </p:sp>
      <p:sp>
        <p:nvSpPr>
          <p:cNvPr id="5" name="Rectangle 6"/>
          <p:cNvSpPr>
            <a:spLocks noGrp="1" noChangeArrowheads="1"/>
          </p:cNvSpPr>
          <p:nvPr>
            <p:ph type="sldNum" sz="quarter" idx="12"/>
          </p:nvPr>
        </p:nvSpPr>
        <p:spPr/>
        <p:txBody>
          <a:bodyPr/>
          <a:lstStyle/>
          <a:p>
            <a:fld id="{9835263C-E9D8-4260-8D02-F59F08109DDE}" type="slidenum">
              <a:rPr lang="en-US" altLang="en-US" smtClean="0"/>
              <a:pPr/>
              <a:t>1</a:t>
            </a:fld>
            <a:endParaRPr lang="en-US"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4"/>
          <p:cNvSpPr>
            <a:spLocks noGrp="1"/>
          </p:cNvSpPr>
          <p:nvPr>
            <p:ph type="sldNum" sz="quarter" idx="12"/>
          </p:nvPr>
        </p:nvSpPr>
        <p:spPr/>
        <p:txBody>
          <a:bodyPr/>
          <a:lstStyle/>
          <a:p>
            <a:pPr>
              <a:defRPr/>
            </a:pPr>
            <a:fld id="{8699DE79-0169-44A8-82B3-471D56BBA1CE}" type="slidenum">
              <a:rPr lang="en-US" altLang="en-US"/>
              <a:pPr>
                <a:defRPr/>
              </a:pPr>
              <a:t>10</a:t>
            </a:fld>
            <a:r>
              <a:rPr lang="en-US" altLang="en-US" dirty="0"/>
              <a:t> / </a:t>
            </a:r>
            <a:r>
              <a:rPr lang="en-US" altLang="en-US" dirty="0" smtClean="0"/>
              <a:t>31</a:t>
            </a:r>
            <a:endParaRPr lang="en-US" altLang="en-US" dirty="0"/>
          </a:p>
        </p:txBody>
      </p:sp>
      <p:sp>
        <p:nvSpPr>
          <p:cNvPr id="66563" name="Rectangle 3" descr="F02-13"/>
          <p:cNvSpPr>
            <a:spLocks noGrp="1" noChangeAspect="1" noChangeArrowheads="1"/>
          </p:cNvSpPr>
          <p:nvPr/>
        </p:nvSpPr>
        <p:spPr bwMode="auto">
          <a:xfrm>
            <a:off x="0" y="2139950"/>
            <a:ext cx="9144000" cy="4718050"/>
          </a:xfrm>
          <a:prstGeom prst="rect">
            <a:avLst/>
          </a:prstGeom>
          <a:blipFill dpi="0" rotWithShape="1">
            <a:blip r:embed="rId3"/>
            <a:srcRect/>
            <a:stretch>
              <a:fillRect/>
            </a:stretch>
          </a:blipFill>
          <a:ln w="9525">
            <a:noFill/>
            <a:miter lim="800000"/>
            <a:headEnd/>
            <a:tailEnd/>
          </a:ln>
        </p:spPr>
        <p:txBody>
          <a:bodyPr/>
          <a:lstStyle/>
          <a:p>
            <a:endParaRPr lang="en-US"/>
          </a:p>
        </p:txBody>
      </p:sp>
      <p:sp>
        <p:nvSpPr>
          <p:cNvPr id="124932" name="Text Box 4"/>
          <p:cNvSpPr txBox="1">
            <a:spLocks noChangeArrowheads="1"/>
          </p:cNvSpPr>
          <p:nvPr/>
        </p:nvSpPr>
        <p:spPr bwMode="auto">
          <a:xfrm>
            <a:off x="6124575" y="838200"/>
            <a:ext cx="2682875" cy="915988"/>
          </a:xfrm>
          <a:prstGeom prst="rect">
            <a:avLst/>
          </a:prstGeom>
          <a:noFill/>
          <a:ln w="9525">
            <a:noFill/>
            <a:miter lim="800000"/>
            <a:headEnd/>
            <a:tailEnd/>
          </a:ln>
        </p:spPr>
        <p:txBody>
          <a:bodyPr>
            <a:spAutoFit/>
          </a:bodyPr>
          <a:lstStyle/>
          <a:p>
            <a:pPr algn="ctr"/>
            <a:r>
              <a:rPr lang="en-US" dirty="0">
                <a:solidFill>
                  <a:srgbClr val="CC0000"/>
                </a:solidFill>
              </a:rPr>
              <a:t>Heavy areas push down on asthenosphere &amp; mantel</a:t>
            </a:r>
          </a:p>
        </p:txBody>
      </p:sp>
      <p:sp>
        <p:nvSpPr>
          <p:cNvPr id="124933" name="AutoShape 5"/>
          <p:cNvSpPr>
            <a:spLocks noChangeArrowheads="1"/>
          </p:cNvSpPr>
          <p:nvPr/>
        </p:nvSpPr>
        <p:spPr bwMode="auto">
          <a:xfrm>
            <a:off x="7315200" y="3886200"/>
            <a:ext cx="304800" cy="609600"/>
          </a:xfrm>
          <a:prstGeom prst="downArrow">
            <a:avLst>
              <a:gd name="adj1" fmla="val 50000"/>
              <a:gd name="adj2" fmla="val 50000"/>
            </a:avLst>
          </a:prstGeom>
          <a:solidFill>
            <a:srgbClr val="CC0000"/>
          </a:solidFill>
          <a:ln w="9525">
            <a:solidFill>
              <a:schemeClr val="tx1"/>
            </a:solidFill>
            <a:miter lim="800000"/>
            <a:headEnd/>
            <a:tailEnd/>
          </a:ln>
        </p:spPr>
        <p:txBody>
          <a:bodyPr vert="eaVert" wrap="none" anchor="ctr"/>
          <a:lstStyle/>
          <a:p>
            <a:endParaRPr lang="en-US"/>
          </a:p>
        </p:txBody>
      </p:sp>
      <p:sp>
        <p:nvSpPr>
          <p:cNvPr id="66566" name="Text Box 6"/>
          <p:cNvSpPr txBox="1">
            <a:spLocks noChangeArrowheads="1"/>
          </p:cNvSpPr>
          <p:nvPr/>
        </p:nvSpPr>
        <p:spPr bwMode="auto">
          <a:xfrm>
            <a:off x="228600" y="685800"/>
            <a:ext cx="2454275" cy="915988"/>
          </a:xfrm>
          <a:prstGeom prst="rect">
            <a:avLst/>
          </a:prstGeom>
          <a:noFill/>
          <a:ln w="9525">
            <a:noFill/>
            <a:miter lim="800000"/>
            <a:headEnd/>
            <a:tailEnd/>
          </a:ln>
        </p:spPr>
        <p:txBody>
          <a:bodyPr>
            <a:spAutoFit/>
          </a:bodyPr>
          <a:lstStyle/>
          <a:p>
            <a:pPr algn="ctr"/>
            <a:r>
              <a:rPr lang="en-US" dirty="0">
                <a:solidFill>
                  <a:srgbClr val="CC0000"/>
                </a:solidFill>
              </a:rPr>
              <a:t>Asthenosphere &amp; mantel rises up at weak spots</a:t>
            </a:r>
          </a:p>
        </p:txBody>
      </p:sp>
      <p:sp>
        <p:nvSpPr>
          <p:cNvPr id="124935" name="AutoShape 7"/>
          <p:cNvSpPr>
            <a:spLocks noChangeArrowheads="1"/>
          </p:cNvSpPr>
          <p:nvPr/>
        </p:nvSpPr>
        <p:spPr bwMode="auto">
          <a:xfrm flipV="1">
            <a:off x="1295400" y="1631950"/>
            <a:ext cx="304800" cy="609600"/>
          </a:xfrm>
          <a:prstGeom prst="downArrow">
            <a:avLst>
              <a:gd name="adj1" fmla="val 50000"/>
              <a:gd name="adj2" fmla="val 50000"/>
            </a:avLst>
          </a:prstGeom>
          <a:solidFill>
            <a:srgbClr val="CC0000"/>
          </a:solidFill>
          <a:ln w="9525">
            <a:solidFill>
              <a:schemeClr val="tx1"/>
            </a:solidFill>
            <a:miter lim="800000"/>
            <a:headEnd/>
            <a:tailEnd/>
          </a:ln>
        </p:spPr>
        <p:txBody>
          <a:bodyPr vert="eaVert" wrap="none" anchor="ctr"/>
          <a:lstStyle/>
          <a:p>
            <a:endParaRPr lang="en-US"/>
          </a:p>
        </p:txBody>
      </p:sp>
      <p:sp>
        <p:nvSpPr>
          <p:cNvPr id="124937" name="AutoShape 9"/>
          <p:cNvSpPr>
            <a:spLocks noChangeArrowheads="1"/>
          </p:cNvSpPr>
          <p:nvPr/>
        </p:nvSpPr>
        <p:spPr bwMode="auto">
          <a:xfrm>
            <a:off x="7315200" y="1784350"/>
            <a:ext cx="304800" cy="609600"/>
          </a:xfrm>
          <a:prstGeom prst="downArrow">
            <a:avLst>
              <a:gd name="adj1" fmla="val 50000"/>
              <a:gd name="adj2" fmla="val 50000"/>
            </a:avLst>
          </a:prstGeom>
          <a:solidFill>
            <a:srgbClr val="CC0000"/>
          </a:solidFill>
          <a:ln w="9525">
            <a:solidFill>
              <a:schemeClr val="tx1"/>
            </a:solidFill>
            <a:miter lim="800000"/>
            <a:headEnd/>
            <a:tailEnd/>
          </a:ln>
        </p:spPr>
        <p:txBody>
          <a:bodyPr vert="eaVert" wrap="none" anchor="ctr"/>
          <a:lstStyle/>
          <a:p>
            <a:endParaRPr lang="en-US"/>
          </a:p>
        </p:txBody>
      </p:sp>
      <p:sp>
        <p:nvSpPr>
          <p:cNvPr id="124938" name="AutoShape 10"/>
          <p:cNvSpPr>
            <a:spLocks noChangeArrowheads="1"/>
          </p:cNvSpPr>
          <p:nvPr/>
        </p:nvSpPr>
        <p:spPr bwMode="auto">
          <a:xfrm flipH="1" flipV="1">
            <a:off x="7010400" y="5562600"/>
            <a:ext cx="533400" cy="685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C0000"/>
          </a:solidFill>
          <a:ln w="9525">
            <a:solidFill>
              <a:schemeClr val="tx1"/>
            </a:solidFill>
            <a:miter lim="800000"/>
            <a:headEnd/>
            <a:tailEnd/>
          </a:ln>
        </p:spPr>
        <p:txBody>
          <a:bodyPr wrap="none" anchor="ctr"/>
          <a:lstStyle/>
          <a:p>
            <a:endParaRPr lang="en-US"/>
          </a:p>
        </p:txBody>
      </p:sp>
      <p:sp>
        <p:nvSpPr>
          <p:cNvPr id="124939" name="AutoShape 11"/>
          <p:cNvSpPr>
            <a:spLocks noChangeArrowheads="1"/>
          </p:cNvSpPr>
          <p:nvPr/>
        </p:nvSpPr>
        <p:spPr bwMode="auto">
          <a:xfrm rot="5400000" flipH="1" flipV="1">
            <a:off x="1371600" y="5562600"/>
            <a:ext cx="533400" cy="685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CC0000"/>
          </a:solidFill>
          <a:ln w="9525">
            <a:solidFill>
              <a:schemeClr val="tx1"/>
            </a:solidFill>
            <a:miter lim="800000"/>
            <a:headEnd/>
            <a:tailEnd/>
          </a:ln>
        </p:spPr>
        <p:txBody>
          <a:bodyPr wrap="none" anchor="ctr"/>
          <a:lstStyle/>
          <a:p>
            <a:endParaRPr lang="en-US"/>
          </a:p>
        </p:txBody>
      </p:sp>
      <p:sp>
        <p:nvSpPr>
          <p:cNvPr id="124940" name="AutoShape 12"/>
          <p:cNvSpPr>
            <a:spLocks noChangeArrowheads="1"/>
          </p:cNvSpPr>
          <p:nvPr/>
        </p:nvSpPr>
        <p:spPr bwMode="auto">
          <a:xfrm rot="5400000">
            <a:off x="4572000" y="5759450"/>
            <a:ext cx="304800" cy="609600"/>
          </a:xfrm>
          <a:prstGeom prst="downArrow">
            <a:avLst>
              <a:gd name="adj1" fmla="val 50000"/>
              <a:gd name="adj2" fmla="val 50000"/>
            </a:avLst>
          </a:prstGeom>
          <a:solidFill>
            <a:srgbClr val="CC0000"/>
          </a:solidFill>
          <a:ln w="9525">
            <a:solidFill>
              <a:schemeClr val="tx1"/>
            </a:solidFill>
            <a:miter lim="800000"/>
            <a:headEnd/>
            <a:tailEnd/>
          </a:ln>
        </p:spPr>
        <p:txBody>
          <a:bodyPr vert="eaVert"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2"/>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124937"/>
                                        </p:tgtEl>
                                        <p:attrNameLst>
                                          <p:attrName>style.visibility</p:attrName>
                                        </p:attrNameLst>
                                      </p:cBhvr>
                                      <p:to>
                                        <p:strVal val="visible"/>
                                      </p:to>
                                    </p:set>
                                    <p:animEffect transition="in" filter="fade">
                                      <p:cBhvr>
                                        <p:cTn id="10" dur="1000"/>
                                        <p:tgtEl>
                                          <p:spTgt spid="124937"/>
                                        </p:tgtEl>
                                      </p:cBhvr>
                                    </p:animEffect>
                                    <p:anim calcmode="lin" valueType="num">
                                      <p:cBhvr>
                                        <p:cTn id="11" dur="1000" fill="hold"/>
                                        <p:tgtEl>
                                          <p:spTgt spid="124937"/>
                                        </p:tgtEl>
                                        <p:attrNameLst>
                                          <p:attrName>ppt_x</p:attrName>
                                        </p:attrNameLst>
                                      </p:cBhvr>
                                      <p:tavLst>
                                        <p:tav tm="0">
                                          <p:val>
                                            <p:strVal val="#ppt_x"/>
                                          </p:val>
                                        </p:tav>
                                        <p:tav tm="100000">
                                          <p:val>
                                            <p:strVal val="#ppt_x"/>
                                          </p:val>
                                        </p:tav>
                                      </p:tavLst>
                                    </p:anim>
                                    <p:anim calcmode="lin" valueType="num">
                                      <p:cBhvr>
                                        <p:cTn id="12" dur="1000" fill="hold"/>
                                        <p:tgtEl>
                                          <p:spTgt spid="1249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grpId="0" nodeType="afterEffect">
                                  <p:stCondLst>
                                    <p:cond delay="0"/>
                                  </p:stCondLst>
                                  <p:childTnLst>
                                    <p:set>
                                      <p:cBhvr>
                                        <p:cTn id="15" dur="1" fill="hold">
                                          <p:stCondLst>
                                            <p:cond delay="0"/>
                                          </p:stCondLst>
                                        </p:cTn>
                                        <p:tgtEl>
                                          <p:spTgt spid="124933"/>
                                        </p:tgtEl>
                                        <p:attrNameLst>
                                          <p:attrName>style.visibility</p:attrName>
                                        </p:attrNameLst>
                                      </p:cBhvr>
                                      <p:to>
                                        <p:strVal val="visible"/>
                                      </p:to>
                                    </p:set>
                                    <p:animEffect transition="in" filter="fade">
                                      <p:cBhvr>
                                        <p:cTn id="16" dur="1000"/>
                                        <p:tgtEl>
                                          <p:spTgt spid="124933"/>
                                        </p:tgtEl>
                                      </p:cBhvr>
                                    </p:animEffect>
                                    <p:anim calcmode="lin" valueType="num">
                                      <p:cBhvr>
                                        <p:cTn id="17" dur="1000" fill="hold"/>
                                        <p:tgtEl>
                                          <p:spTgt spid="124933"/>
                                        </p:tgtEl>
                                        <p:attrNameLst>
                                          <p:attrName>ppt_x</p:attrName>
                                        </p:attrNameLst>
                                      </p:cBhvr>
                                      <p:tavLst>
                                        <p:tav tm="0">
                                          <p:val>
                                            <p:strVal val="#ppt_x"/>
                                          </p:val>
                                        </p:tav>
                                        <p:tav tm="100000">
                                          <p:val>
                                            <p:strVal val="#ppt_x"/>
                                          </p:val>
                                        </p:tav>
                                      </p:tavLst>
                                    </p:anim>
                                    <p:anim calcmode="lin" valueType="num">
                                      <p:cBhvr>
                                        <p:cTn id="18" dur="1000" fill="hold"/>
                                        <p:tgtEl>
                                          <p:spTgt spid="12493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12493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500"/>
                                  </p:stCondLst>
                                  <p:childTnLst>
                                    <p:set>
                                      <p:cBhvr>
                                        <p:cTn id="25" dur="1" fill="hold">
                                          <p:stCondLst>
                                            <p:cond delay="0"/>
                                          </p:stCondLst>
                                        </p:cTn>
                                        <p:tgtEl>
                                          <p:spTgt spid="124940"/>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500"/>
                                  </p:stCondLst>
                                  <p:childTnLst>
                                    <p:set>
                                      <p:cBhvr>
                                        <p:cTn id="28" dur="1" fill="hold">
                                          <p:stCondLst>
                                            <p:cond delay="0"/>
                                          </p:stCondLst>
                                        </p:cTn>
                                        <p:tgtEl>
                                          <p:spTgt spid="124939"/>
                                        </p:tgtEl>
                                        <p:attrNameLst>
                                          <p:attrName>style.visibility</p:attrName>
                                        </p:attrNameLst>
                                      </p:cBhvr>
                                      <p:to>
                                        <p:strVal val="visible"/>
                                      </p:to>
                                    </p:se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124935"/>
                                        </p:tgtEl>
                                        <p:attrNameLst>
                                          <p:attrName>style.visibility</p:attrName>
                                        </p:attrNameLst>
                                      </p:cBhvr>
                                      <p:to>
                                        <p:strVal val="visible"/>
                                      </p:to>
                                    </p:set>
                                    <p:animEffect transition="in" filter="fade">
                                      <p:cBhvr>
                                        <p:cTn id="32" dur="1000"/>
                                        <p:tgtEl>
                                          <p:spTgt spid="124935"/>
                                        </p:tgtEl>
                                      </p:cBhvr>
                                    </p:animEffect>
                                    <p:anim calcmode="lin" valueType="num">
                                      <p:cBhvr>
                                        <p:cTn id="33" dur="1000" fill="hold"/>
                                        <p:tgtEl>
                                          <p:spTgt spid="124935"/>
                                        </p:tgtEl>
                                        <p:attrNameLst>
                                          <p:attrName>ppt_x</p:attrName>
                                        </p:attrNameLst>
                                      </p:cBhvr>
                                      <p:tavLst>
                                        <p:tav tm="0">
                                          <p:val>
                                            <p:strVal val="#ppt_x"/>
                                          </p:val>
                                        </p:tav>
                                        <p:tav tm="100000">
                                          <p:val>
                                            <p:strVal val="#ppt_x"/>
                                          </p:val>
                                        </p:tav>
                                      </p:tavLst>
                                    </p:anim>
                                    <p:anim calcmode="lin" valueType="num">
                                      <p:cBhvr>
                                        <p:cTn id="34" dur="1000" fill="hold"/>
                                        <p:tgtEl>
                                          <p:spTgt spid="1249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p:bldP spid="124933" grpId="0" animBg="1"/>
      <p:bldP spid="124935" grpId="0" animBg="1"/>
      <p:bldP spid="124937" grpId="0" animBg="1"/>
      <p:bldP spid="124938" grpId="0" animBg="1"/>
      <p:bldP spid="124939" grpId="0" animBg="1"/>
      <p:bldP spid="1249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21"/>
          <p:cNvSpPr>
            <a:spLocks noGrp="1"/>
          </p:cNvSpPr>
          <p:nvPr>
            <p:ph type="title"/>
          </p:nvPr>
        </p:nvSpPr>
        <p:spPr/>
        <p:txBody>
          <a:bodyPr/>
          <a:lstStyle/>
          <a:p>
            <a:r>
              <a:rPr lang="en-US" smtClean="0"/>
              <a:t>Push – Pull Theory</a:t>
            </a:r>
          </a:p>
        </p:txBody>
      </p:sp>
      <p:sp>
        <p:nvSpPr>
          <p:cNvPr id="20" name="Slide Number Placeholder 4"/>
          <p:cNvSpPr>
            <a:spLocks noGrp="1"/>
          </p:cNvSpPr>
          <p:nvPr>
            <p:ph type="sldNum" sz="quarter" idx="12"/>
          </p:nvPr>
        </p:nvSpPr>
        <p:spPr/>
        <p:txBody>
          <a:bodyPr/>
          <a:lstStyle/>
          <a:p>
            <a:pPr>
              <a:defRPr/>
            </a:pPr>
            <a:fld id="{71B10F8B-849E-4F78-ABE3-C9FA58348DF2}" type="slidenum">
              <a:rPr lang="en-US" altLang="en-US"/>
              <a:pPr>
                <a:defRPr/>
              </a:pPr>
              <a:t>11</a:t>
            </a:fld>
            <a:r>
              <a:rPr lang="en-US" altLang="en-US" dirty="0"/>
              <a:t> / </a:t>
            </a:r>
            <a:r>
              <a:rPr lang="en-US" altLang="en-US" dirty="0" smtClean="0"/>
              <a:t>31</a:t>
            </a:r>
            <a:endParaRPr lang="en-US" altLang="en-US" dirty="0"/>
          </a:p>
        </p:txBody>
      </p:sp>
      <p:pic>
        <p:nvPicPr>
          <p:cNvPr id="67588" name="Picture 3" descr="FG17_14"/>
          <p:cNvPicPr>
            <a:picLocks noChangeAspect="1" noChangeArrowheads="1"/>
          </p:cNvPicPr>
          <p:nvPr/>
        </p:nvPicPr>
        <p:blipFill>
          <a:blip r:embed="rId3"/>
          <a:srcRect/>
          <a:stretch>
            <a:fillRect/>
          </a:stretch>
        </p:blipFill>
        <p:spPr bwMode="auto">
          <a:xfrm>
            <a:off x="581025" y="1295400"/>
            <a:ext cx="7981950" cy="4756150"/>
          </a:xfrm>
          <a:prstGeom prst="rect">
            <a:avLst/>
          </a:prstGeom>
          <a:noFill/>
          <a:ln w="9525">
            <a:noFill/>
            <a:miter lim="800000"/>
            <a:headEnd/>
            <a:tailEnd/>
          </a:ln>
        </p:spPr>
      </p:pic>
      <p:sp>
        <p:nvSpPr>
          <p:cNvPr id="67589" name="Text Box 4"/>
          <p:cNvSpPr txBox="1">
            <a:spLocks noChangeArrowheads="1"/>
          </p:cNvSpPr>
          <p:nvPr/>
        </p:nvSpPr>
        <p:spPr bwMode="auto">
          <a:xfrm>
            <a:off x="4632325" y="1179513"/>
            <a:ext cx="679450" cy="366712"/>
          </a:xfrm>
          <a:prstGeom prst="rect">
            <a:avLst/>
          </a:prstGeom>
          <a:noFill/>
          <a:ln w="9525">
            <a:noFill/>
            <a:miter lim="800000"/>
            <a:headEnd/>
            <a:tailEnd/>
          </a:ln>
        </p:spPr>
        <p:txBody>
          <a:bodyPr wrap="none">
            <a:spAutoFit/>
          </a:bodyPr>
          <a:lstStyle/>
          <a:p>
            <a:r>
              <a:rPr lang="en-US"/>
              <a:t>push</a:t>
            </a:r>
          </a:p>
        </p:txBody>
      </p:sp>
      <p:sp>
        <p:nvSpPr>
          <p:cNvPr id="67590" name="Line 5"/>
          <p:cNvSpPr>
            <a:spLocks noChangeShapeType="1"/>
          </p:cNvSpPr>
          <p:nvPr/>
        </p:nvSpPr>
        <p:spPr bwMode="auto">
          <a:xfrm>
            <a:off x="5257800" y="1447800"/>
            <a:ext cx="533400" cy="990600"/>
          </a:xfrm>
          <a:prstGeom prst="line">
            <a:avLst/>
          </a:prstGeom>
          <a:noFill/>
          <a:ln w="9525">
            <a:solidFill>
              <a:schemeClr val="tx1"/>
            </a:solidFill>
            <a:round/>
            <a:headEnd/>
            <a:tailEnd type="triangle" w="med" len="med"/>
          </a:ln>
        </p:spPr>
        <p:txBody>
          <a:bodyPr/>
          <a:lstStyle/>
          <a:p>
            <a:endParaRPr lang="en-US"/>
          </a:p>
        </p:txBody>
      </p:sp>
      <p:sp>
        <p:nvSpPr>
          <p:cNvPr id="67591" name="Text Box 6"/>
          <p:cNvSpPr txBox="1">
            <a:spLocks noChangeArrowheads="1"/>
          </p:cNvSpPr>
          <p:nvPr/>
        </p:nvSpPr>
        <p:spPr bwMode="auto">
          <a:xfrm>
            <a:off x="457200" y="3048000"/>
            <a:ext cx="539750" cy="366713"/>
          </a:xfrm>
          <a:prstGeom prst="rect">
            <a:avLst/>
          </a:prstGeom>
          <a:noFill/>
          <a:ln w="9525">
            <a:noFill/>
            <a:miter lim="800000"/>
            <a:headEnd/>
            <a:tailEnd/>
          </a:ln>
        </p:spPr>
        <p:txBody>
          <a:bodyPr wrap="none">
            <a:spAutoFit/>
          </a:bodyPr>
          <a:lstStyle/>
          <a:p>
            <a:r>
              <a:rPr lang="en-US"/>
              <a:t>pull</a:t>
            </a:r>
          </a:p>
        </p:txBody>
      </p:sp>
      <p:sp>
        <p:nvSpPr>
          <p:cNvPr id="67592" name="Line 7"/>
          <p:cNvSpPr>
            <a:spLocks noChangeShapeType="1"/>
          </p:cNvSpPr>
          <p:nvPr/>
        </p:nvSpPr>
        <p:spPr bwMode="auto">
          <a:xfrm>
            <a:off x="990600" y="3200400"/>
            <a:ext cx="1066800" cy="381000"/>
          </a:xfrm>
          <a:prstGeom prst="line">
            <a:avLst/>
          </a:prstGeom>
          <a:noFill/>
          <a:ln w="9525">
            <a:solidFill>
              <a:schemeClr val="tx1"/>
            </a:solidFill>
            <a:round/>
            <a:headEnd/>
            <a:tailEnd type="triangle" w="med" len="med"/>
          </a:ln>
        </p:spPr>
        <p:txBody>
          <a:bodyPr/>
          <a:lstStyle/>
          <a:p>
            <a:endParaRPr lang="en-US"/>
          </a:p>
        </p:txBody>
      </p:sp>
      <p:sp>
        <p:nvSpPr>
          <p:cNvPr id="67593" name="Text Box 12"/>
          <p:cNvSpPr txBox="1">
            <a:spLocks noChangeArrowheads="1"/>
          </p:cNvSpPr>
          <p:nvPr/>
        </p:nvSpPr>
        <p:spPr bwMode="auto">
          <a:xfrm>
            <a:off x="0" y="1600200"/>
            <a:ext cx="1676400" cy="1314450"/>
          </a:xfrm>
          <a:prstGeom prst="rect">
            <a:avLst/>
          </a:prstGeom>
          <a:solidFill>
            <a:schemeClr val="bg1"/>
          </a:solidFill>
          <a:ln w="9525">
            <a:noFill/>
            <a:miter lim="800000"/>
            <a:headEnd/>
            <a:tailEnd/>
          </a:ln>
        </p:spPr>
        <p:txBody>
          <a:bodyPr>
            <a:spAutoFit/>
          </a:bodyPr>
          <a:lstStyle/>
          <a:p>
            <a:pPr algn="ctr"/>
            <a:r>
              <a:rPr lang="en-US" sz="1600" dirty="0">
                <a:solidFill>
                  <a:srgbClr val="CC0000"/>
                </a:solidFill>
              </a:rPr>
              <a:t>Descending plate pushes down into asthenosphere &amp; mantel</a:t>
            </a:r>
          </a:p>
        </p:txBody>
      </p:sp>
      <p:sp>
        <p:nvSpPr>
          <p:cNvPr id="67594" name="Rectangle 13"/>
          <p:cNvSpPr>
            <a:spLocks noChangeArrowheads="1"/>
          </p:cNvSpPr>
          <p:nvPr/>
        </p:nvSpPr>
        <p:spPr bwMode="auto">
          <a:xfrm>
            <a:off x="457200" y="3124200"/>
            <a:ext cx="457200" cy="3810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67595" name="Line 14"/>
          <p:cNvSpPr>
            <a:spLocks noChangeShapeType="1"/>
          </p:cNvSpPr>
          <p:nvPr/>
        </p:nvSpPr>
        <p:spPr bwMode="auto">
          <a:xfrm flipH="1" flipV="1">
            <a:off x="838200" y="2895600"/>
            <a:ext cx="152400" cy="304800"/>
          </a:xfrm>
          <a:prstGeom prst="line">
            <a:avLst/>
          </a:prstGeom>
          <a:noFill/>
          <a:ln w="12700">
            <a:solidFill>
              <a:schemeClr val="tx1"/>
            </a:solidFill>
            <a:round/>
            <a:headEnd/>
            <a:tailEnd/>
          </a:ln>
        </p:spPr>
        <p:txBody>
          <a:bodyPr/>
          <a:lstStyle/>
          <a:p>
            <a:endParaRPr lang="en-US"/>
          </a:p>
        </p:txBody>
      </p:sp>
      <p:sp>
        <p:nvSpPr>
          <p:cNvPr id="67596" name="Text Box 15"/>
          <p:cNvSpPr txBox="1">
            <a:spLocks noChangeArrowheads="1"/>
          </p:cNvSpPr>
          <p:nvPr/>
        </p:nvSpPr>
        <p:spPr bwMode="auto">
          <a:xfrm>
            <a:off x="4557713" y="606425"/>
            <a:ext cx="2168525" cy="915988"/>
          </a:xfrm>
          <a:prstGeom prst="rect">
            <a:avLst/>
          </a:prstGeom>
          <a:solidFill>
            <a:schemeClr val="bg1"/>
          </a:solidFill>
          <a:ln w="9525">
            <a:noFill/>
            <a:miter lim="800000"/>
            <a:headEnd/>
            <a:tailEnd/>
          </a:ln>
        </p:spPr>
        <p:txBody>
          <a:bodyPr>
            <a:spAutoFit/>
          </a:bodyPr>
          <a:lstStyle/>
          <a:p>
            <a:pPr algn="ctr"/>
            <a:r>
              <a:rPr lang="en-US" dirty="0">
                <a:solidFill>
                  <a:srgbClr val="CC0000"/>
                </a:solidFill>
              </a:rPr>
              <a:t>Asthenosphere &amp; mantel rises up at weak spots</a:t>
            </a:r>
          </a:p>
        </p:txBody>
      </p:sp>
      <p:sp>
        <p:nvSpPr>
          <p:cNvPr id="67597" name="Line 17"/>
          <p:cNvSpPr>
            <a:spLocks noChangeShapeType="1"/>
          </p:cNvSpPr>
          <p:nvPr/>
        </p:nvSpPr>
        <p:spPr bwMode="auto">
          <a:xfrm flipH="1">
            <a:off x="4343400" y="1209675"/>
            <a:ext cx="376238" cy="619125"/>
          </a:xfrm>
          <a:prstGeom prst="line">
            <a:avLst/>
          </a:prstGeom>
          <a:noFill/>
          <a:ln w="12700">
            <a:solidFill>
              <a:schemeClr val="tx1"/>
            </a:solidFill>
            <a:round/>
            <a:headEnd/>
            <a:tailEnd type="triangle" w="med" len="med"/>
          </a:ln>
        </p:spPr>
        <p:txBody>
          <a:bodyPr/>
          <a:lstStyle/>
          <a:p>
            <a:endParaRPr lang="en-US"/>
          </a:p>
        </p:txBody>
      </p:sp>
      <p:sp>
        <p:nvSpPr>
          <p:cNvPr id="204818" name="AutoShape 18"/>
          <p:cNvSpPr>
            <a:spLocks noChangeArrowheads="1"/>
          </p:cNvSpPr>
          <p:nvPr/>
        </p:nvSpPr>
        <p:spPr bwMode="auto">
          <a:xfrm rot="-1305872">
            <a:off x="2438400" y="3352800"/>
            <a:ext cx="381000" cy="914400"/>
          </a:xfrm>
          <a:prstGeom prst="downArrow">
            <a:avLst>
              <a:gd name="adj1" fmla="val 50000"/>
              <a:gd name="adj2" fmla="val 60000"/>
            </a:avLst>
          </a:prstGeom>
          <a:solidFill>
            <a:srgbClr val="CC0000"/>
          </a:solidFill>
          <a:ln w="9525">
            <a:solidFill>
              <a:schemeClr val="tx1"/>
            </a:solidFill>
            <a:miter lim="800000"/>
            <a:headEnd/>
            <a:tailEnd/>
          </a:ln>
        </p:spPr>
        <p:txBody>
          <a:bodyPr vert="eaVert" wrap="none" anchor="ctr"/>
          <a:lstStyle/>
          <a:p>
            <a:endParaRPr lang="en-US"/>
          </a:p>
        </p:txBody>
      </p:sp>
      <p:sp>
        <p:nvSpPr>
          <p:cNvPr id="204819" name="AutoShape 19"/>
          <p:cNvSpPr>
            <a:spLocks noChangeArrowheads="1"/>
          </p:cNvSpPr>
          <p:nvPr/>
        </p:nvSpPr>
        <p:spPr bwMode="auto">
          <a:xfrm rot="10800000">
            <a:off x="4251325" y="2743200"/>
            <a:ext cx="168275" cy="1371600"/>
          </a:xfrm>
          <a:prstGeom prst="downArrow">
            <a:avLst>
              <a:gd name="adj1" fmla="val 50000"/>
              <a:gd name="adj2" fmla="val 203774"/>
            </a:avLst>
          </a:prstGeom>
          <a:solidFill>
            <a:srgbClr val="CC0000"/>
          </a:solidFill>
          <a:ln w="9525">
            <a:solidFill>
              <a:schemeClr val="tx1"/>
            </a:solidFill>
            <a:miter lim="800000"/>
            <a:headEnd/>
            <a:tailEnd/>
          </a:ln>
        </p:spPr>
        <p:txBody>
          <a:bodyPr vert="eaVert" wrap="none" anchor="ctr"/>
          <a:lstStyle/>
          <a:p>
            <a:endParaRPr lang="en-US"/>
          </a:p>
        </p:txBody>
      </p:sp>
      <p:sp>
        <p:nvSpPr>
          <p:cNvPr id="204821" name="AutoShape 21"/>
          <p:cNvSpPr>
            <a:spLocks noChangeArrowheads="1"/>
          </p:cNvSpPr>
          <p:nvPr/>
        </p:nvSpPr>
        <p:spPr bwMode="auto">
          <a:xfrm rot="-9936158">
            <a:off x="5638800" y="2667000"/>
            <a:ext cx="277813" cy="755650"/>
          </a:xfrm>
          <a:prstGeom prst="downArrow">
            <a:avLst>
              <a:gd name="adj1" fmla="val 50000"/>
              <a:gd name="adj2" fmla="val 68000"/>
            </a:avLst>
          </a:prstGeom>
          <a:solidFill>
            <a:srgbClr val="CC0000"/>
          </a:solidFill>
          <a:ln w="9525">
            <a:solidFill>
              <a:schemeClr val="tx1"/>
            </a:solidFill>
            <a:miter lim="800000"/>
            <a:headEnd/>
            <a:tailEnd/>
          </a:ln>
        </p:spPr>
        <p:txBody>
          <a:bodyPr vert="eaVert" wrap="none" anchor="ctr"/>
          <a:lstStyle/>
          <a:p>
            <a:endParaRPr lang="en-US"/>
          </a:p>
        </p:txBody>
      </p:sp>
      <p:sp>
        <p:nvSpPr>
          <p:cNvPr id="204823" name="AutoShape 23"/>
          <p:cNvSpPr>
            <a:spLocks noChangeArrowheads="1"/>
          </p:cNvSpPr>
          <p:nvPr/>
        </p:nvSpPr>
        <p:spPr bwMode="auto">
          <a:xfrm rot="-8921505">
            <a:off x="6629400" y="3352800"/>
            <a:ext cx="277813" cy="755650"/>
          </a:xfrm>
          <a:prstGeom prst="downArrow">
            <a:avLst>
              <a:gd name="adj1" fmla="val 50000"/>
              <a:gd name="adj2" fmla="val 68000"/>
            </a:avLst>
          </a:prstGeom>
          <a:solidFill>
            <a:srgbClr val="CC0000"/>
          </a:solidFill>
          <a:ln w="9525">
            <a:solidFill>
              <a:schemeClr val="tx1"/>
            </a:solidFill>
            <a:miter lim="800000"/>
            <a:headEnd/>
            <a:tailEnd/>
          </a:ln>
        </p:spPr>
        <p:txBody>
          <a:bodyPr vert="eaVert"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path" presetSubtype="0" repeatCount="indefinite" accel="50000" decel="50000" fill="remove" grpId="0" nodeType="withEffect">
                                  <p:stCondLst>
                                    <p:cond delay="0"/>
                                  </p:stCondLst>
                                  <p:childTnLst>
                                    <p:animMotion origin="layout" path="M -0.0125 -0.07778 L -0.0125 0.06111 C -0.0125 0.12314 -0.00347 0.2 0.00417 0.2 L 0.02083 0.2 " pathEditMode="relative" rAng="0" ptsTypes="FfFF">
                                      <p:cBhvr>
                                        <p:cTn id="6" dur="2000" fill="hold"/>
                                        <p:tgtEl>
                                          <p:spTgt spid="204818"/>
                                        </p:tgtEl>
                                        <p:attrNameLst>
                                          <p:attrName>ppt_x</p:attrName>
                                          <p:attrName>ppt_y</p:attrName>
                                        </p:attrNameLst>
                                      </p:cBhvr>
                                      <p:rCtr x="17" y="139"/>
                                    </p:animMotion>
                                  </p:childTnLst>
                                </p:cTn>
                              </p:par>
                            </p:childTnLst>
                          </p:cTn>
                        </p:par>
                        <p:par>
                          <p:cTn id="7" fill="hold">
                            <p:stCondLst>
                              <p:cond delay="2000"/>
                            </p:stCondLst>
                            <p:childTnLst>
                              <p:par>
                                <p:cTn id="8" presetID="42" presetClass="entr" presetSubtype="0" repeatCount="indefinite" fill="remove" grpId="0" nodeType="afterEffect">
                                  <p:stCondLst>
                                    <p:cond delay="0"/>
                                  </p:stCondLst>
                                  <p:childTnLst>
                                    <p:set>
                                      <p:cBhvr>
                                        <p:cTn id="9" dur="1" fill="hold">
                                          <p:stCondLst>
                                            <p:cond delay="0"/>
                                          </p:stCondLst>
                                        </p:cTn>
                                        <p:tgtEl>
                                          <p:spTgt spid="204819"/>
                                        </p:tgtEl>
                                        <p:attrNameLst>
                                          <p:attrName>style.visibility</p:attrName>
                                        </p:attrNameLst>
                                      </p:cBhvr>
                                      <p:to>
                                        <p:strVal val="visible"/>
                                      </p:to>
                                    </p:set>
                                    <p:animEffect transition="in" filter="fade">
                                      <p:cBhvr>
                                        <p:cTn id="10" dur="1000"/>
                                        <p:tgtEl>
                                          <p:spTgt spid="204819"/>
                                        </p:tgtEl>
                                      </p:cBhvr>
                                    </p:animEffect>
                                    <p:anim calcmode="lin" valueType="num">
                                      <p:cBhvr>
                                        <p:cTn id="11" dur="1000" fill="hold"/>
                                        <p:tgtEl>
                                          <p:spTgt spid="204819"/>
                                        </p:tgtEl>
                                        <p:attrNameLst>
                                          <p:attrName>ppt_x</p:attrName>
                                        </p:attrNameLst>
                                      </p:cBhvr>
                                      <p:tavLst>
                                        <p:tav tm="0">
                                          <p:val>
                                            <p:strVal val="#ppt_x"/>
                                          </p:val>
                                        </p:tav>
                                        <p:tav tm="100000">
                                          <p:val>
                                            <p:strVal val="#ppt_x"/>
                                          </p:val>
                                        </p:tav>
                                      </p:tavLst>
                                    </p:anim>
                                    <p:anim calcmode="lin" valueType="num">
                                      <p:cBhvr>
                                        <p:cTn id="12" dur="1000" fill="hold"/>
                                        <p:tgtEl>
                                          <p:spTgt spid="204819"/>
                                        </p:tgtEl>
                                        <p:attrNameLst>
                                          <p:attrName>ppt_y</p:attrName>
                                        </p:attrNameLst>
                                      </p:cBhvr>
                                      <p:tavLst>
                                        <p:tav tm="0">
                                          <p:val>
                                            <p:strVal val="#ppt_y+.1"/>
                                          </p:val>
                                        </p:tav>
                                        <p:tav tm="100000">
                                          <p:val>
                                            <p:strVal val="#ppt_y"/>
                                          </p:val>
                                        </p:tav>
                                      </p:tavLst>
                                    </p:anim>
                                  </p:childTnLst>
                                </p:cTn>
                              </p:par>
                              <p:par>
                                <p:cTn id="13" presetID="42" presetClass="entr" presetSubtype="0" repeatCount="indefinite" fill="remove" grpId="0" nodeType="withEffect">
                                  <p:stCondLst>
                                    <p:cond delay="0"/>
                                  </p:stCondLst>
                                  <p:childTnLst>
                                    <p:set>
                                      <p:cBhvr>
                                        <p:cTn id="14" dur="1" fill="hold">
                                          <p:stCondLst>
                                            <p:cond delay="0"/>
                                          </p:stCondLst>
                                        </p:cTn>
                                        <p:tgtEl>
                                          <p:spTgt spid="204821"/>
                                        </p:tgtEl>
                                        <p:attrNameLst>
                                          <p:attrName>style.visibility</p:attrName>
                                        </p:attrNameLst>
                                      </p:cBhvr>
                                      <p:to>
                                        <p:strVal val="visible"/>
                                      </p:to>
                                    </p:set>
                                    <p:animEffect transition="in" filter="fade">
                                      <p:cBhvr>
                                        <p:cTn id="15" dur="1000"/>
                                        <p:tgtEl>
                                          <p:spTgt spid="204821"/>
                                        </p:tgtEl>
                                      </p:cBhvr>
                                    </p:animEffect>
                                    <p:anim calcmode="lin" valueType="num">
                                      <p:cBhvr>
                                        <p:cTn id="16" dur="1000" fill="hold"/>
                                        <p:tgtEl>
                                          <p:spTgt spid="204821"/>
                                        </p:tgtEl>
                                        <p:attrNameLst>
                                          <p:attrName>ppt_x</p:attrName>
                                        </p:attrNameLst>
                                      </p:cBhvr>
                                      <p:tavLst>
                                        <p:tav tm="0">
                                          <p:val>
                                            <p:strVal val="#ppt_x"/>
                                          </p:val>
                                        </p:tav>
                                        <p:tav tm="100000">
                                          <p:val>
                                            <p:strVal val="#ppt_x"/>
                                          </p:val>
                                        </p:tav>
                                      </p:tavLst>
                                    </p:anim>
                                    <p:anim calcmode="lin" valueType="num">
                                      <p:cBhvr>
                                        <p:cTn id="17" dur="1000" fill="hold"/>
                                        <p:tgtEl>
                                          <p:spTgt spid="204821"/>
                                        </p:tgtEl>
                                        <p:attrNameLst>
                                          <p:attrName>ppt_y</p:attrName>
                                        </p:attrNameLst>
                                      </p:cBhvr>
                                      <p:tavLst>
                                        <p:tav tm="0">
                                          <p:val>
                                            <p:strVal val="#ppt_y+.1"/>
                                          </p:val>
                                        </p:tav>
                                        <p:tav tm="100000">
                                          <p:val>
                                            <p:strVal val="#ppt_y"/>
                                          </p:val>
                                        </p:tav>
                                      </p:tavLst>
                                    </p:anim>
                                  </p:childTnLst>
                                </p:cTn>
                              </p:par>
                              <p:par>
                                <p:cTn id="18" presetID="42" presetClass="entr" presetSubtype="0" repeatCount="indefinite" fill="remove" grpId="0" nodeType="withEffect">
                                  <p:stCondLst>
                                    <p:cond delay="0"/>
                                  </p:stCondLst>
                                  <p:childTnLst>
                                    <p:set>
                                      <p:cBhvr>
                                        <p:cTn id="19" dur="1" fill="hold">
                                          <p:stCondLst>
                                            <p:cond delay="0"/>
                                          </p:stCondLst>
                                        </p:cTn>
                                        <p:tgtEl>
                                          <p:spTgt spid="204823"/>
                                        </p:tgtEl>
                                        <p:attrNameLst>
                                          <p:attrName>style.visibility</p:attrName>
                                        </p:attrNameLst>
                                      </p:cBhvr>
                                      <p:to>
                                        <p:strVal val="visible"/>
                                      </p:to>
                                    </p:set>
                                    <p:animEffect transition="in" filter="fade">
                                      <p:cBhvr>
                                        <p:cTn id="20" dur="1000"/>
                                        <p:tgtEl>
                                          <p:spTgt spid="204823"/>
                                        </p:tgtEl>
                                      </p:cBhvr>
                                    </p:animEffect>
                                    <p:anim calcmode="lin" valueType="num">
                                      <p:cBhvr>
                                        <p:cTn id="21" dur="1000" fill="hold"/>
                                        <p:tgtEl>
                                          <p:spTgt spid="204823"/>
                                        </p:tgtEl>
                                        <p:attrNameLst>
                                          <p:attrName>ppt_x</p:attrName>
                                        </p:attrNameLst>
                                      </p:cBhvr>
                                      <p:tavLst>
                                        <p:tav tm="0">
                                          <p:val>
                                            <p:strVal val="#ppt_x"/>
                                          </p:val>
                                        </p:tav>
                                        <p:tav tm="100000">
                                          <p:val>
                                            <p:strVal val="#ppt_x"/>
                                          </p:val>
                                        </p:tav>
                                      </p:tavLst>
                                    </p:anim>
                                    <p:anim calcmode="lin" valueType="num">
                                      <p:cBhvr>
                                        <p:cTn id="22" dur="1000" fill="hold"/>
                                        <p:tgtEl>
                                          <p:spTgt spid="2048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8" grpId="0" animBg="1"/>
      <p:bldP spid="204819" grpId="0" animBg="1"/>
      <p:bldP spid="204821" grpId="0" animBg="1"/>
      <p:bldP spid="2048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4"/>
          <p:cNvSpPr>
            <a:spLocks noGrp="1"/>
          </p:cNvSpPr>
          <p:nvPr>
            <p:ph type="sldNum" sz="quarter" idx="12"/>
          </p:nvPr>
        </p:nvSpPr>
        <p:spPr/>
        <p:txBody>
          <a:bodyPr/>
          <a:lstStyle/>
          <a:p>
            <a:pPr>
              <a:defRPr/>
            </a:pPr>
            <a:fld id="{9144E634-545C-472C-BE0B-4D3C63106006}" type="slidenum">
              <a:rPr lang="en-US" altLang="en-US"/>
              <a:pPr>
                <a:defRPr/>
              </a:pPr>
              <a:t>12</a:t>
            </a:fld>
            <a:r>
              <a:rPr lang="en-US" altLang="en-US" dirty="0"/>
              <a:t> / </a:t>
            </a:r>
            <a:r>
              <a:rPr lang="en-US" altLang="en-US" dirty="0" smtClean="0"/>
              <a:t>31</a:t>
            </a:r>
            <a:endParaRPr lang="en-US" altLang="en-US" dirty="0"/>
          </a:p>
        </p:txBody>
      </p:sp>
      <p:sp>
        <p:nvSpPr>
          <p:cNvPr id="68611" name="Rectangle 2"/>
          <p:cNvSpPr>
            <a:spLocks noGrp="1" noChangeArrowheads="1"/>
          </p:cNvSpPr>
          <p:nvPr>
            <p:ph type="title"/>
          </p:nvPr>
        </p:nvSpPr>
        <p:spPr/>
        <p:txBody>
          <a:bodyPr/>
          <a:lstStyle/>
          <a:p>
            <a:pPr eaLnBrk="1" hangingPunct="1"/>
            <a:r>
              <a:rPr lang="en-US" smtClean="0"/>
              <a:t>Push – Pull Theory</a:t>
            </a:r>
          </a:p>
        </p:txBody>
      </p:sp>
      <p:pic>
        <p:nvPicPr>
          <p:cNvPr id="68612" name="Picture 3" descr="FG17_14"/>
          <p:cNvPicPr>
            <a:picLocks noChangeAspect="1" noChangeArrowheads="1"/>
          </p:cNvPicPr>
          <p:nvPr/>
        </p:nvPicPr>
        <p:blipFill>
          <a:blip r:embed="rId3"/>
          <a:srcRect/>
          <a:stretch>
            <a:fillRect/>
          </a:stretch>
        </p:blipFill>
        <p:spPr bwMode="auto">
          <a:xfrm>
            <a:off x="581025" y="1295400"/>
            <a:ext cx="7981950" cy="4756150"/>
          </a:xfrm>
          <a:prstGeom prst="rect">
            <a:avLst/>
          </a:prstGeom>
          <a:noFill/>
          <a:ln w="9525">
            <a:noFill/>
            <a:miter lim="800000"/>
            <a:headEnd/>
            <a:tailEnd/>
          </a:ln>
        </p:spPr>
      </p:pic>
      <p:sp>
        <p:nvSpPr>
          <p:cNvPr id="68613" name="Text Box 4"/>
          <p:cNvSpPr txBox="1">
            <a:spLocks noChangeArrowheads="1"/>
          </p:cNvSpPr>
          <p:nvPr/>
        </p:nvSpPr>
        <p:spPr bwMode="auto">
          <a:xfrm>
            <a:off x="4632325" y="1179513"/>
            <a:ext cx="679450" cy="366712"/>
          </a:xfrm>
          <a:prstGeom prst="rect">
            <a:avLst/>
          </a:prstGeom>
          <a:noFill/>
          <a:ln w="9525">
            <a:noFill/>
            <a:miter lim="800000"/>
            <a:headEnd/>
            <a:tailEnd/>
          </a:ln>
        </p:spPr>
        <p:txBody>
          <a:bodyPr wrap="none">
            <a:spAutoFit/>
          </a:bodyPr>
          <a:lstStyle/>
          <a:p>
            <a:r>
              <a:rPr lang="en-US"/>
              <a:t>push</a:t>
            </a:r>
          </a:p>
        </p:txBody>
      </p:sp>
      <p:sp>
        <p:nvSpPr>
          <p:cNvPr id="68614" name="Line 5"/>
          <p:cNvSpPr>
            <a:spLocks noChangeShapeType="1"/>
          </p:cNvSpPr>
          <p:nvPr/>
        </p:nvSpPr>
        <p:spPr bwMode="auto">
          <a:xfrm>
            <a:off x="5257800" y="1447800"/>
            <a:ext cx="533400" cy="990600"/>
          </a:xfrm>
          <a:prstGeom prst="line">
            <a:avLst/>
          </a:prstGeom>
          <a:noFill/>
          <a:ln w="9525">
            <a:solidFill>
              <a:schemeClr val="tx1"/>
            </a:solidFill>
            <a:round/>
            <a:headEnd/>
            <a:tailEnd type="triangle" w="med" len="med"/>
          </a:ln>
        </p:spPr>
        <p:txBody>
          <a:bodyPr/>
          <a:lstStyle/>
          <a:p>
            <a:endParaRPr lang="en-US"/>
          </a:p>
        </p:txBody>
      </p:sp>
      <p:sp>
        <p:nvSpPr>
          <p:cNvPr id="68615" name="Text Box 6"/>
          <p:cNvSpPr txBox="1">
            <a:spLocks noChangeArrowheads="1"/>
          </p:cNvSpPr>
          <p:nvPr/>
        </p:nvSpPr>
        <p:spPr bwMode="auto">
          <a:xfrm>
            <a:off x="457200" y="3048000"/>
            <a:ext cx="539750" cy="366713"/>
          </a:xfrm>
          <a:prstGeom prst="rect">
            <a:avLst/>
          </a:prstGeom>
          <a:noFill/>
          <a:ln w="9525">
            <a:noFill/>
            <a:miter lim="800000"/>
            <a:headEnd/>
            <a:tailEnd/>
          </a:ln>
        </p:spPr>
        <p:txBody>
          <a:bodyPr wrap="none">
            <a:spAutoFit/>
          </a:bodyPr>
          <a:lstStyle/>
          <a:p>
            <a:r>
              <a:rPr lang="en-US"/>
              <a:t>pull</a:t>
            </a:r>
          </a:p>
        </p:txBody>
      </p:sp>
      <p:sp>
        <p:nvSpPr>
          <p:cNvPr id="68616" name="Line 7"/>
          <p:cNvSpPr>
            <a:spLocks noChangeShapeType="1"/>
          </p:cNvSpPr>
          <p:nvPr/>
        </p:nvSpPr>
        <p:spPr bwMode="auto">
          <a:xfrm>
            <a:off x="990600" y="3200400"/>
            <a:ext cx="1066800" cy="381000"/>
          </a:xfrm>
          <a:prstGeom prst="line">
            <a:avLst/>
          </a:prstGeom>
          <a:noFill/>
          <a:ln w="9525">
            <a:solidFill>
              <a:schemeClr val="tx1"/>
            </a:solidFill>
            <a:round/>
            <a:headEnd/>
            <a:tailEnd type="triangle" w="med" len="med"/>
          </a:ln>
        </p:spPr>
        <p:txBody>
          <a:bodyPr/>
          <a:lstStyle/>
          <a:p>
            <a:endParaRPr lang="en-US"/>
          </a:p>
        </p:txBody>
      </p:sp>
      <p:sp>
        <p:nvSpPr>
          <p:cNvPr id="68617" name="Line 8"/>
          <p:cNvSpPr>
            <a:spLocks noChangeShapeType="1"/>
          </p:cNvSpPr>
          <p:nvPr/>
        </p:nvSpPr>
        <p:spPr bwMode="auto">
          <a:xfrm>
            <a:off x="2133600" y="4343400"/>
            <a:ext cx="457200" cy="1066800"/>
          </a:xfrm>
          <a:prstGeom prst="line">
            <a:avLst/>
          </a:prstGeom>
          <a:noFill/>
          <a:ln w="9525">
            <a:solidFill>
              <a:schemeClr val="tx1"/>
            </a:solidFill>
            <a:round/>
            <a:headEnd/>
            <a:tailEnd type="triangle" w="med" len="med"/>
          </a:ln>
        </p:spPr>
        <p:txBody>
          <a:bodyPr/>
          <a:lstStyle/>
          <a:p>
            <a:endParaRPr lang="en-US"/>
          </a:p>
        </p:txBody>
      </p:sp>
      <p:sp>
        <p:nvSpPr>
          <p:cNvPr id="68618" name="Line 9"/>
          <p:cNvSpPr>
            <a:spLocks noChangeShapeType="1"/>
          </p:cNvSpPr>
          <p:nvPr/>
        </p:nvSpPr>
        <p:spPr bwMode="auto">
          <a:xfrm flipV="1">
            <a:off x="5486400" y="3505200"/>
            <a:ext cx="457200" cy="9144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DFBDA471-7C40-4D4D-8CF1-4190F028669B}" type="slidenum">
              <a:rPr lang="en-US" altLang="en-US"/>
              <a:pPr>
                <a:defRPr/>
              </a:pPr>
              <a:t>13</a:t>
            </a:fld>
            <a:r>
              <a:rPr lang="en-US" altLang="en-US" dirty="0"/>
              <a:t> / </a:t>
            </a:r>
            <a:r>
              <a:rPr lang="en-US" altLang="en-US" dirty="0" smtClean="0"/>
              <a:t>31</a:t>
            </a:r>
            <a:endParaRPr lang="en-US" altLang="en-US" dirty="0"/>
          </a:p>
        </p:txBody>
      </p:sp>
      <p:sp>
        <p:nvSpPr>
          <p:cNvPr id="5124" name="Rectangle 2"/>
          <p:cNvSpPr>
            <a:spLocks noGrp="1" noChangeArrowheads="1"/>
          </p:cNvSpPr>
          <p:nvPr>
            <p:ph type="title"/>
          </p:nvPr>
        </p:nvSpPr>
        <p:spPr>
          <a:xfrm>
            <a:off x="685800" y="2286000"/>
            <a:ext cx="7772400" cy="1143000"/>
          </a:xfrm>
        </p:spPr>
        <p:txBody>
          <a:bodyPr/>
          <a:lstStyle/>
          <a:p>
            <a:pPr eaLnBrk="1" hangingPunct="1"/>
            <a:r>
              <a:rPr lang="en-US" sz="2100" smtClean="0">
                <a:solidFill>
                  <a:srgbClr val="000000"/>
                </a:solidFill>
                <a:latin typeface="Arial" pitchFamily="34" charset="0"/>
                <a:hlinkClick r:id="rId4" action="ppaction://hlinkfile"/>
              </a:rPr>
              <a:t>Convection and Tectonics</a:t>
            </a:r>
            <a:endParaRPr lang="en-US" sz="1100" smtClean="0">
              <a:solidFill>
                <a:srgbClr val="000000"/>
              </a:solidFill>
              <a:latin typeface="Lucida Grande"/>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83" name="Rectangle 7"/>
          <p:cNvSpPr>
            <a:spLocks noGrp="1" noChangeArrowheads="1"/>
          </p:cNvSpPr>
          <p:nvPr>
            <p:ph type="title"/>
          </p:nvPr>
        </p:nvSpPr>
        <p:spPr/>
        <p:txBody>
          <a:bodyPr/>
          <a:lstStyle/>
          <a:p>
            <a:r>
              <a:rPr lang="en-US"/>
              <a:t>Plate Velocities</a:t>
            </a:r>
          </a:p>
        </p:txBody>
      </p:sp>
      <p:sp>
        <p:nvSpPr>
          <p:cNvPr id="766984" name="Rectangle 8"/>
          <p:cNvSpPr>
            <a:spLocks noGrp="1" noChangeArrowheads="1"/>
          </p:cNvSpPr>
          <p:nvPr>
            <p:ph type="body" idx="1"/>
          </p:nvPr>
        </p:nvSpPr>
        <p:spPr>
          <a:xfrm>
            <a:off x="457200" y="1600200"/>
            <a:ext cx="8686800" cy="4530725"/>
          </a:xfrm>
        </p:spPr>
        <p:txBody>
          <a:bodyPr/>
          <a:lstStyle/>
          <a:p>
            <a:r>
              <a:rPr lang="en-US" sz="2800" dirty="0"/>
              <a:t>Absolute plate velocities may be mapped by…</a:t>
            </a:r>
          </a:p>
          <a:p>
            <a:pPr lvl="1"/>
            <a:r>
              <a:rPr lang="en-US" sz="2400" dirty="0"/>
              <a:t>Plotting plate motion relative to a fixed spot in the mantle.</a:t>
            </a:r>
          </a:p>
          <a:p>
            <a:pPr lvl="1"/>
            <a:r>
              <a:rPr lang="en-US" sz="2400" dirty="0"/>
              <a:t>Measuring volcano ages / distance along a hot spot track. </a:t>
            </a:r>
          </a:p>
        </p:txBody>
      </p:sp>
      <p:grpSp>
        <p:nvGrpSpPr>
          <p:cNvPr id="6" name="Group 5"/>
          <p:cNvGrpSpPr/>
          <p:nvPr/>
        </p:nvGrpSpPr>
        <p:grpSpPr>
          <a:xfrm>
            <a:off x="464020" y="2985126"/>
            <a:ext cx="8193206" cy="3792153"/>
            <a:chOff x="655092" y="3026070"/>
            <a:chExt cx="8193206" cy="3792153"/>
          </a:xfrm>
        </p:grpSpPr>
        <p:pic>
          <p:nvPicPr>
            <p:cNvPr id="766985" name="Picture 9"/>
            <p:cNvPicPr>
              <a:picLocks noChangeAspect="1" noChangeArrowheads="1"/>
            </p:cNvPicPr>
            <p:nvPr/>
          </p:nvPicPr>
          <p:blipFill>
            <a:blip r:embed="rId3"/>
            <a:srcRect/>
            <a:stretch>
              <a:fillRect/>
            </a:stretch>
          </p:blipFill>
          <p:spPr bwMode="auto">
            <a:xfrm>
              <a:off x="655092" y="3026070"/>
              <a:ext cx="8184107" cy="3792153"/>
            </a:xfrm>
            <a:prstGeom prst="rect">
              <a:avLst/>
            </a:prstGeom>
            <a:noFill/>
            <a:ln w="12700">
              <a:solidFill>
                <a:schemeClr val="tx1"/>
              </a:solidFill>
              <a:miter lim="800000"/>
              <a:headEnd/>
              <a:tailEnd/>
            </a:ln>
            <a:effectLst/>
          </p:spPr>
        </p:pic>
        <p:pic>
          <p:nvPicPr>
            <p:cNvPr id="766986" name="Picture 10"/>
            <p:cNvPicPr>
              <a:picLocks noChangeAspect="1" noChangeArrowheads="1"/>
            </p:cNvPicPr>
            <p:nvPr/>
          </p:nvPicPr>
          <p:blipFill>
            <a:blip r:embed="rId4" cstate="print"/>
            <a:srcRect/>
            <a:stretch>
              <a:fillRect/>
            </a:stretch>
          </p:blipFill>
          <p:spPr bwMode="auto">
            <a:xfrm>
              <a:off x="5266898" y="3035490"/>
              <a:ext cx="3581400" cy="509588"/>
            </a:xfrm>
            <a:prstGeom prst="rect">
              <a:avLst/>
            </a:prstGeom>
            <a:noFill/>
            <a:ln w="12700">
              <a:solidFill>
                <a:schemeClr val="tx1"/>
              </a:solidFill>
              <a:miter lim="800000"/>
              <a:headEnd/>
              <a:tailEnd/>
            </a:ln>
            <a:effectLst/>
          </p:spPr>
        </p:pic>
      </p:grpSp>
      <p:sp>
        <p:nvSpPr>
          <p:cNvPr id="7" name="Slide Number Placeholder 6"/>
          <p:cNvSpPr>
            <a:spLocks noGrp="1"/>
          </p:cNvSpPr>
          <p:nvPr>
            <p:ph type="sldNum" sz="quarter" idx="12"/>
          </p:nvPr>
        </p:nvSpPr>
        <p:spPr/>
        <p:txBody>
          <a:bodyPr/>
          <a:lstStyle/>
          <a:p>
            <a:pPr>
              <a:defRPr/>
            </a:pPr>
            <a:fld id="{5FEF2E0F-8A48-42EC-A346-8DDE620A98FC}" type="slidenum">
              <a:rPr lang="en-US" altLang="en-US" smtClean="0"/>
              <a:pPr>
                <a:defRPr/>
              </a:pPr>
              <a:t>14</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6615" name="Picture 7"/>
          <p:cNvPicPr>
            <a:picLocks noChangeAspect="1" noChangeArrowheads="1"/>
          </p:cNvPicPr>
          <p:nvPr/>
        </p:nvPicPr>
        <p:blipFill>
          <a:blip r:embed="rId3"/>
          <a:srcRect/>
          <a:stretch>
            <a:fillRect/>
          </a:stretch>
        </p:blipFill>
        <p:spPr bwMode="auto">
          <a:xfrm>
            <a:off x="409432" y="2963145"/>
            <a:ext cx="8287600" cy="3868440"/>
          </a:xfrm>
          <a:prstGeom prst="rect">
            <a:avLst/>
          </a:prstGeom>
          <a:noFill/>
          <a:ln w="12700">
            <a:noFill/>
            <a:miter lim="800000"/>
            <a:headEnd/>
            <a:tailEnd/>
          </a:ln>
          <a:effectLst/>
        </p:spPr>
      </p:pic>
      <p:sp>
        <p:nvSpPr>
          <p:cNvPr id="836616" name="Rectangle 8"/>
          <p:cNvSpPr>
            <a:spLocks noGrp="1" noChangeArrowheads="1"/>
          </p:cNvSpPr>
          <p:nvPr>
            <p:ph type="title"/>
          </p:nvPr>
        </p:nvSpPr>
        <p:spPr/>
        <p:txBody>
          <a:bodyPr/>
          <a:lstStyle/>
          <a:p>
            <a:r>
              <a:rPr lang="en-US"/>
              <a:t>Plate Velocities</a:t>
            </a:r>
          </a:p>
        </p:txBody>
      </p:sp>
      <p:sp>
        <p:nvSpPr>
          <p:cNvPr id="836617" name="Rectangle 9"/>
          <p:cNvSpPr>
            <a:spLocks noGrp="1" noChangeArrowheads="1"/>
          </p:cNvSpPr>
          <p:nvPr>
            <p:ph type="body" idx="1"/>
          </p:nvPr>
        </p:nvSpPr>
        <p:spPr>
          <a:xfrm>
            <a:off x="457200" y="1600200"/>
            <a:ext cx="8686800" cy="4530725"/>
          </a:xfrm>
        </p:spPr>
        <p:txBody>
          <a:bodyPr/>
          <a:lstStyle/>
          <a:p>
            <a:r>
              <a:rPr lang="en-US" sz="2800" dirty="0"/>
              <a:t>Plate vectors are determined GPS measurements.</a:t>
            </a:r>
          </a:p>
          <a:p>
            <a:pPr lvl="1"/>
            <a:r>
              <a:rPr lang="en-US" sz="2400" dirty="0"/>
              <a:t>Global Positioning System (GPS) uses satellites.</a:t>
            </a:r>
          </a:p>
          <a:p>
            <a:pPr lvl="1"/>
            <a:r>
              <a:rPr lang="en-US" sz="2400" dirty="0"/>
              <a:t>Knowledge of plate motion is now accurate and precise.</a:t>
            </a:r>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15</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48CB9F0-2BD9-427E-933E-7DCCFF7574EE}" type="slidenum">
              <a:rPr lang="en-US" altLang="en-US"/>
              <a:pPr>
                <a:defRPr/>
              </a:pPr>
              <a:t>16</a:t>
            </a:fld>
            <a:r>
              <a:rPr lang="en-US" altLang="en-US" dirty="0"/>
              <a:t> / </a:t>
            </a:r>
            <a:r>
              <a:rPr lang="en-US" altLang="en-US" dirty="0" smtClean="0"/>
              <a:t>88</a:t>
            </a:r>
            <a:endParaRPr lang="en-US" altLang="en-US" dirty="0"/>
          </a:p>
        </p:txBody>
      </p:sp>
      <p:sp>
        <p:nvSpPr>
          <p:cNvPr id="69635" name="Rectangle 4"/>
          <p:cNvSpPr>
            <a:spLocks noGrp="1" noChangeArrowheads="1"/>
          </p:cNvSpPr>
          <p:nvPr>
            <p:ph type="title"/>
          </p:nvPr>
        </p:nvSpPr>
        <p:spPr/>
        <p:txBody>
          <a:bodyPr/>
          <a:lstStyle/>
          <a:p>
            <a:pPr eaLnBrk="1" hangingPunct="1"/>
            <a:r>
              <a:rPr lang="en-US" smtClean="0"/>
              <a:t>Plate Tectonics</a:t>
            </a:r>
          </a:p>
        </p:txBody>
      </p:sp>
      <p:sp>
        <p:nvSpPr>
          <p:cNvPr id="69636" name="Rectangle 5"/>
          <p:cNvSpPr>
            <a:spLocks noGrp="1" noChangeArrowheads="1"/>
          </p:cNvSpPr>
          <p:nvPr>
            <p:ph type="body" idx="1"/>
          </p:nvPr>
        </p:nvSpPr>
        <p:spPr/>
        <p:txBody>
          <a:bodyPr/>
          <a:lstStyle/>
          <a:p>
            <a:pPr eaLnBrk="1" hangingPunct="1"/>
            <a:r>
              <a:rPr lang="en-US" smtClean="0"/>
              <a:t>Plate boundaries </a:t>
            </a:r>
          </a:p>
          <a:p>
            <a:pPr lvl="1" eaLnBrk="1" hangingPunct="1"/>
            <a:r>
              <a:rPr lang="en-US" smtClean="0"/>
              <a:t>All major interactions among individual plates occur along their boundaries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215" name="Picture 39"/>
          <p:cNvPicPr>
            <a:picLocks noChangeAspect="1" noChangeArrowheads="1"/>
          </p:cNvPicPr>
          <p:nvPr/>
        </p:nvPicPr>
        <p:blipFill>
          <a:blip r:embed="rId3"/>
          <a:srcRect/>
          <a:stretch>
            <a:fillRect/>
          </a:stretch>
        </p:blipFill>
        <p:spPr bwMode="auto">
          <a:xfrm>
            <a:off x="228600" y="2422480"/>
            <a:ext cx="8724900" cy="4267200"/>
          </a:xfrm>
          <a:prstGeom prst="rect">
            <a:avLst/>
          </a:prstGeom>
          <a:noFill/>
          <a:ln w="12700">
            <a:noFill/>
            <a:miter lim="800000"/>
            <a:headEnd/>
            <a:tailEnd/>
          </a:ln>
          <a:effectLst/>
        </p:spPr>
      </p:pic>
      <p:grpSp>
        <p:nvGrpSpPr>
          <p:cNvPr id="2" name="Group 26"/>
          <p:cNvGrpSpPr>
            <a:grpSpLocks/>
          </p:cNvGrpSpPr>
          <p:nvPr/>
        </p:nvGrpSpPr>
        <p:grpSpPr bwMode="auto">
          <a:xfrm>
            <a:off x="6400800" y="2254160"/>
            <a:ext cx="1828800" cy="838200"/>
            <a:chOff x="2832" y="1693"/>
            <a:chExt cx="1383" cy="696"/>
          </a:xfrm>
        </p:grpSpPr>
        <p:sp>
          <p:nvSpPr>
            <p:cNvPr id="690203" name="AutoShape 27"/>
            <p:cNvSpPr>
              <a:spLocks noChangeArrowheads="1"/>
            </p:cNvSpPr>
            <p:nvPr/>
          </p:nvSpPr>
          <p:spPr bwMode="auto">
            <a:xfrm>
              <a:off x="3600" y="1872"/>
              <a:ext cx="615" cy="306"/>
            </a:xfrm>
            <a:prstGeom prst="rightArrow">
              <a:avLst>
                <a:gd name="adj1" fmla="val 50000"/>
                <a:gd name="adj2" fmla="val 50245"/>
              </a:avLst>
            </a:prstGeom>
            <a:solidFill>
              <a:srgbClr val="FF0000"/>
            </a:solidFill>
            <a:ln w="38100">
              <a:solidFill>
                <a:schemeClr val="tx1"/>
              </a:solidFill>
              <a:miter lim="800000"/>
              <a:headEnd/>
              <a:tailEnd/>
            </a:ln>
            <a:effectLst/>
          </p:spPr>
          <p:txBody>
            <a:bodyPr wrap="none" anchor="ctr"/>
            <a:lstStyle/>
            <a:p>
              <a:endParaRPr lang="en-US"/>
            </a:p>
          </p:txBody>
        </p:sp>
        <p:sp>
          <p:nvSpPr>
            <p:cNvPr id="690204" name="AutoShape 28"/>
            <p:cNvSpPr>
              <a:spLocks noChangeArrowheads="1"/>
            </p:cNvSpPr>
            <p:nvPr/>
          </p:nvSpPr>
          <p:spPr bwMode="auto">
            <a:xfrm>
              <a:off x="2832" y="1872"/>
              <a:ext cx="615" cy="306"/>
            </a:xfrm>
            <a:prstGeom prst="leftArrow">
              <a:avLst>
                <a:gd name="adj1" fmla="val 50000"/>
                <a:gd name="adj2" fmla="val 50245"/>
              </a:avLst>
            </a:prstGeom>
            <a:solidFill>
              <a:srgbClr val="FF0000"/>
            </a:solidFill>
            <a:ln w="38100">
              <a:solidFill>
                <a:schemeClr val="tx1"/>
              </a:solidFill>
              <a:miter lim="800000"/>
              <a:headEnd/>
              <a:tailEnd/>
            </a:ln>
            <a:effectLst/>
          </p:spPr>
          <p:txBody>
            <a:bodyPr wrap="none" anchor="ctr"/>
            <a:lstStyle/>
            <a:p>
              <a:endParaRPr lang="en-US"/>
            </a:p>
          </p:txBody>
        </p:sp>
        <p:sp>
          <p:nvSpPr>
            <p:cNvPr id="690205" name="Line 29"/>
            <p:cNvSpPr>
              <a:spLocks noChangeShapeType="1"/>
            </p:cNvSpPr>
            <p:nvPr/>
          </p:nvSpPr>
          <p:spPr bwMode="auto">
            <a:xfrm>
              <a:off x="3525" y="1693"/>
              <a:ext cx="2" cy="696"/>
            </a:xfrm>
            <a:prstGeom prst="line">
              <a:avLst/>
            </a:prstGeom>
            <a:noFill/>
            <a:ln w="57150">
              <a:solidFill>
                <a:schemeClr val="tx1"/>
              </a:solidFill>
              <a:round/>
              <a:headEnd/>
              <a:tailEnd/>
            </a:ln>
            <a:effectLst/>
          </p:spPr>
          <p:txBody>
            <a:bodyPr wrap="none"/>
            <a:lstStyle/>
            <a:p>
              <a:endParaRPr lang="en-US"/>
            </a:p>
          </p:txBody>
        </p:sp>
      </p:grpSp>
      <p:sp>
        <p:nvSpPr>
          <p:cNvPr id="690218" name="Rectangle 42"/>
          <p:cNvSpPr>
            <a:spLocks noGrp="1" noChangeArrowheads="1"/>
          </p:cNvSpPr>
          <p:nvPr>
            <p:ph type="title"/>
          </p:nvPr>
        </p:nvSpPr>
        <p:spPr/>
        <p:txBody>
          <a:bodyPr/>
          <a:lstStyle/>
          <a:p>
            <a:r>
              <a:rPr lang="en-US"/>
              <a:t>Plate Boundaries:  3 Types </a:t>
            </a:r>
          </a:p>
        </p:txBody>
      </p:sp>
      <p:sp>
        <p:nvSpPr>
          <p:cNvPr id="690219" name="Rectangle 43"/>
          <p:cNvSpPr>
            <a:spLocks noGrp="1" noChangeArrowheads="1"/>
          </p:cNvSpPr>
          <p:nvPr>
            <p:ph type="body" idx="1"/>
          </p:nvPr>
        </p:nvSpPr>
        <p:spPr/>
        <p:txBody>
          <a:bodyPr/>
          <a:lstStyle/>
          <a:p>
            <a:r>
              <a:rPr lang="en-US"/>
              <a:t>Divergent – Tectonic plates move apart.   </a:t>
            </a:r>
          </a:p>
          <a:p>
            <a:endParaRPr lang="en-US"/>
          </a:p>
        </p:txBody>
      </p:sp>
      <p:sp>
        <p:nvSpPr>
          <p:cNvPr id="10" name="Slide Number Placeholder 9"/>
          <p:cNvSpPr>
            <a:spLocks noGrp="1"/>
          </p:cNvSpPr>
          <p:nvPr>
            <p:ph type="sldNum" sz="quarter" idx="12"/>
          </p:nvPr>
        </p:nvSpPr>
        <p:spPr/>
        <p:txBody>
          <a:bodyPr/>
          <a:lstStyle/>
          <a:p>
            <a:pPr>
              <a:defRPr/>
            </a:pPr>
            <a:fld id="{5FEF2E0F-8A48-42EC-A346-8DDE620A98FC}" type="slidenum">
              <a:rPr lang="en-US" altLang="en-US" smtClean="0"/>
              <a:pPr>
                <a:defRPr/>
              </a:pPr>
              <a:t>17</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43" name="Rectangle 1039"/>
          <p:cNvSpPr>
            <a:spLocks noGrp="1" noChangeArrowheads="1"/>
          </p:cNvSpPr>
          <p:nvPr>
            <p:ph type="body" idx="1"/>
          </p:nvPr>
        </p:nvSpPr>
        <p:spPr/>
        <p:txBody>
          <a:bodyPr/>
          <a:lstStyle/>
          <a:p>
            <a:r>
              <a:rPr lang="en-US" dirty="0"/>
              <a:t>Convergent – Tectonic plates move together.</a:t>
            </a:r>
          </a:p>
          <a:p>
            <a:endParaRPr lang="en-US" dirty="0"/>
          </a:p>
        </p:txBody>
      </p:sp>
      <p:pic>
        <p:nvPicPr>
          <p:cNvPr id="892941" name="Picture 1037"/>
          <p:cNvPicPr>
            <a:picLocks noChangeAspect="1" noChangeArrowheads="1"/>
          </p:cNvPicPr>
          <p:nvPr/>
        </p:nvPicPr>
        <p:blipFill>
          <a:blip r:embed="rId3"/>
          <a:srcRect/>
          <a:stretch>
            <a:fillRect/>
          </a:stretch>
        </p:blipFill>
        <p:spPr bwMode="auto">
          <a:xfrm>
            <a:off x="228600" y="2498680"/>
            <a:ext cx="8915400" cy="4267200"/>
          </a:xfrm>
          <a:prstGeom prst="rect">
            <a:avLst/>
          </a:prstGeom>
          <a:noFill/>
          <a:ln w="12700">
            <a:noFill/>
            <a:miter lim="800000"/>
            <a:headEnd/>
            <a:tailEnd/>
          </a:ln>
          <a:effectLst/>
        </p:spPr>
      </p:pic>
      <p:grpSp>
        <p:nvGrpSpPr>
          <p:cNvPr id="2" name="Group 1033"/>
          <p:cNvGrpSpPr>
            <a:grpSpLocks/>
          </p:cNvGrpSpPr>
          <p:nvPr/>
        </p:nvGrpSpPr>
        <p:grpSpPr bwMode="auto">
          <a:xfrm>
            <a:off x="6322328" y="2218904"/>
            <a:ext cx="1981200" cy="838200"/>
            <a:chOff x="2400" y="912"/>
            <a:chExt cx="1431" cy="672"/>
          </a:xfrm>
        </p:grpSpPr>
        <p:sp>
          <p:nvSpPr>
            <p:cNvPr id="892938" name="AutoShape 1034"/>
            <p:cNvSpPr>
              <a:spLocks noChangeArrowheads="1"/>
            </p:cNvSpPr>
            <p:nvPr/>
          </p:nvSpPr>
          <p:spPr bwMode="auto">
            <a:xfrm>
              <a:off x="2400" y="1104"/>
              <a:ext cx="615" cy="306"/>
            </a:xfrm>
            <a:prstGeom prst="rightArrow">
              <a:avLst>
                <a:gd name="adj1" fmla="val 50000"/>
                <a:gd name="adj2" fmla="val 50245"/>
              </a:avLst>
            </a:prstGeom>
            <a:solidFill>
              <a:srgbClr val="FF0000"/>
            </a:solidFill>
            <a:ln w="38100">
              <a:solidFill>
                <a:schemeClr val="tx1"/>
              </a:solidFill>
              <a:miter lim="800000"/>
              <a:headEnd/>
              <a:tailEnd/>
            </a:ln>
            <a:effectLst/>
          </p:spPr>
          <p:txBody>
            <a:bodyPr wrap="none" anchor="ctr"/>
            <a:lstStyle/>
            <a:p>
              <a:endParaRPr lang="en-US"/>
            </a:p>
          </p:txBody>
        </p:sp>
        <p:sp>
          <p:nvSpPr>
            <p:cNvPr id="892939" name="AutoShape 1035"/>
            <p:cNvSpPr>
              <a:spLocks noChangeArrowheads="1"/>
            </p:cNvSpPr>
            <p:nvPr/>
          </p:nvSpPr>
          <p:spPr bwMode="auto">
            <a:xfrm>
              <a:off x="3216" y="1104"/>
              <a:ext cx="615" cy="306"/>
            </a:xfrm>
            <a:prstGeom prst="leftArrow">
              <a:avLst>
                <a:gd name="adj1" fmla="val 50000"/>
                <a:gd name="adj2" fmla="val 50245"/>
              </a:avLst>
            </a:prstGeom>
            <a:solidFill>
              <a:srgbClr val="FF0000"/>
            </a:solidFill>
            <a:ln w="38100">
              <a:solidFill>
                <a:schemeClr val="tx1"/>
              </a:solidFill>
              <a:miter lim="800000"/>
              <a:headEnd/>
              <a:tailEnd/>
            </a:ln>
            <a:effectLst/>
          </p:spPr>
          <p:txBody>
            <a:bodyPr wrap="none" anchor="ctr"/>
            <a:lstStyle/>
            <a:p>
              <a:endParaRPr lang="en-US"/>
            </a:p>
          </p:txBody>
        </p:sp>
        <p:sp>
          <p:nvSpPr>
            <p:cNvPr id="892940" name="Line 1036"/>
            <p:cNvSpPr>
              <a:spLocks noChangeShapeType="1"/>
            </p:cNvSpPr>
            <p:nvPr/>
          </p:nvSpPr>
          <p:spPr bwMode="auto">
            <a:xfrm>
              <a:off x="3120" y="912"/>
              <a:ext cx="0" cy="672"/>
            </a:xfrm>
            <a:prstGeom prst="line">
              <a:avLst/>
            </a:prstGeom>
            <a:noFill/>
            <a:ln w="57150">
              <a:solidFill>
                <a:schemeClr val="tx1"/>
              </a:solidFill>
              <a:round/>
              <a:headEnd/>
              <a:tailEnd/>
            </a:ln>
            <a:effectLst/>
          </p:spPr>
          <p:txBody>
            <a:bodyPr wrap="none"/>
            <a:lstStyle/>
            <a:p>
              <a:endParaRPr lang="en-US"/>
            </a:p>
          </p:txBody>
        </p:sp>
      </p:grpSp>
      <p:sp>
        <p:nvSpPr>
          <p:cNvPr id="892942" name="Rectangle 1038"/>
          <p:cNvSpPr>
            <a:spLocks noGrp="1" noChangeArrowheads="1"/>
          </p:cNvSpPr>
          <p:nvPr>
            <p:ph type="title"/>
          </p:nvPr>
        </p:nvSpPr>
        <p:spPr/>
        <p:txBody>
          <a:bodyPr/>
          <a:lstStyle/>
          <a:p>
            <a:r>
              <a:rPr lang="en-US"/>
              <a:t>Plate Boundaries:  3 Types</a:t>
            </a:r>
          </a:p>
        </p:txBody>
      </p:sp>
      <p:sp>
        <p:nvSpPr>
          <p:cNvPr id="13" name="Slide Number Placeholder 12"/>
          <p:cNvSpPr>
            <a:spLocks noGrp="1"/>
          </p:cNvSpPr>
          <p:nvPr>
            <p:ph type="sldNum" sz="quarter" idx="12"/>
          </p:nvPr>
        </p:nvSpPr>
        <p:spPr/>
        <p:txBody>
          <a:bodyPr/>
          <a:lstStyle/>
          <a:p>
            <a:pPr>
              <a:defRPr/>
            </a:pPr>
            <a:fld id="{5FEF2E0F-8A48-42EC-A346-8DDE620A98FC}" type="slidenum">
              <a:rPr lang="en-US" altLang="en-US" smtClean="0"/>
              <a:pPr>
                <a:defRPr/>
              </a:pPr>
              <a:t>18</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989" name="Picture 1037"/>
          <p:cNvPicPr>
            <a:picLocks noChangeAspect="1" noChangeArrowheads="1"/>
          </p:cNvPicPr>
          <p:nvPr/>
        </p:nvPicPr>
        <p:blipFill>
          <a:blip r:embed="rId3"/>
          <a:srcRect/>
          <a:stretch>
            <a:fillRect/>
          </a:stretch>
        </p:blipFill>
        <p:spPr bwMode="auto">
          <a:xfrm>
            <a:off x="228600" y="2422480"/>
            <a:ext cx="8229600" cy="4371975"/>
          </a:xfrm>
          <a:prstGeom prst="rect">
            <a:avLst/>
          </a:prstGeom>
          <a:noFill/>
          <a:ln w="12700">
            <a:noFill/>
            <a:miter lim="800000"/>
            <a:headEnd/>
            <a:tailEnd/>
          </a:ln>
          <a:effectLst/>
        </p:spPr>
      </p:pic>
      <p:sp>
        <p:nvSpPr>
          <p:cNvPr id="894990" name="Rectangle 1038"/>
          <p:cNvSpPr>
            <a:spLocks noGrp="1" noChangeArrowheads="1"/>
          </p:cNvSpPr>
          <p:nvPr>
            <p:ph type="title"/>
          </p:nvPr>
        </p:nvSpPr>
        <p:spPr/>
        <p:txBody>
          <a:bodyPr/>
          <a:lstStyle/>
          <a:p>
            <a:r>
              <a:rPr lang="en-US"/>
              <a:t>Plate Boundaries:  3 Types</a:t>
            </a:r>
          </a:p>
        </p:txBody>
      </p:sp>
      <p:sp>
        <p:nvSpPr>
          <p:cNvPr id="894991" name="Rectangle 1039"/>
          <p:cNvSpPr>
            <a:spLocks noGrp="1" noChangeArrowheads="1"/>
          </p:cNvSpPr>
          <p:nvPr>
            <p:ph type="body" idx="1"/>
          </p:nvPr>
        </p:nvSpPr>
        <p:spPr/>
        <p:txBody>
          <a:bodyPr/>
          <a:lstStyle/>
          <a:p>
            <a:r>
              <a:rPr lang="en-US"/>
              <a:t>Transform – Tectonic plates slide sideways.</a:t>
            </a:r>
          </a:p>
          <a:p>
            <a:endParaRPr lang="en-US"/>
          </a:p>
        </p:txBody>
      </p:sp>
      <p:grpSp>
        <p:nvGrpSpPr>
          <p:cNvPr id="2" name="Group 1033"/>
          <p:cNvGrpSpPr>
            <a:grpSpLocks/>
          </p:cNvGrpSpPr>
          <p:nvPr/>
        </p:nvGrpSpPr>
        <p:grpSpPr bwMode="auto">
          <a:xfrm>
            <a:off x="6845480" y="2003952"/>
            <a:ext cx="942975" cy="1295400"/>
            <a:chOff x="3936" y="2448"/>
            <a:chExt cx="882" cy="816"/>
          </a:xfrm>
        </p:grpSpPr>
        <p:sp>
          <p:nvSpPr>
            <p:cNvPr id="894986" name="AutoShape 1034"/>
            <p:cNvSpPr>
              <a:spLocks noChangeArrowheads="1"/>
            </p:cNvSpPr>
            <p:nvPr/>
          </p:nvSpPr>
          <p:spPr bwMode="auto">
            <a:xfrm>
              <a:off x="3936" y="2544"/>
              <a:ext cx="306" cy="615"/>
            </a:xfrm>
            <a:prstGeom prst="upArrow">
              <a:avLst>
                <a:gd name="adj1" fmla="val 50000"/>
                <a:gd name="adj2" fmla="val 50245"/>
              </a:avLst>
            </a:prstGeom>
            <a:solidFill>
              <a:srgbClr val="FF0000"/>
            </a:solidFill>
            <a:ln w="38100">
              <a:solidFill>
                <a:schemeClr val="tx1"/>
              </a:solidFill>
              <a:miter lim="800000"/>
              <a:headEnd/>
              <a:tailEnd/>
            </a:ln>
            <a:effectLst/>
          </p:spPr>
          <p:txBody>
            <a:bodyPr wrap="none" anchor="ctr"/>
            <a:lstStyle/>
            <a:p>
              <a:endParaRPr lang="en-US"/>
            </a:p>
          </p:txBody>
        </p:sp>
        <p:sp>
          <p:nvSpPr>
            <p:cNvPr id="894987" name="AutoShape 1035"/>
            <p:cNvSpPr>
              <a:spLocks noChangeArrowheads="1"/>
            </p:cNvSpPr>
            <p:nvPr/>
          </p:nvSpPr>
          <p:spPr bwMode="auto">
            <a:xfrm>
              <a:off x="4512" y="2592"/>
              <a:ext cx="306" cy="615"/>
            </a:xfrm>
            <a:prstGeom prst="downArrow">
              <a:avLst>
                <a:gd name="adj1" fmla="val 50000"/>
                <a:gd name="adj2" fmla="val 50245"/>
              </a:avLst>
            </a:prstGeom>
            <a:solidFill>
              <a:srgbClr val="FF0000"/>
            </a:solidFill>
            <a:ln w="38100">
              <a:solidFill>
                <a:schemeClr val="tx1"/>
              </a:solidFill>
              <a:miter lim="800000"/>
              <a:headEnd/>
              <a:tailEnd/>
            </a:ln>
            <a:effectLst/>
          </p:spPr>
          <p:txBody>
            <a:bodyPr wrap="none" anchor="ctr"/>
            <a:lstStyle/>
            <a:p>
              <a:endParaRPr lang="en-US"/>
            </a:p>
          </p:txBody>
        </p:sp>
        <p:sp>
          <p:nvSpPr>
            <p:cNvPr id="894988" name="Line 1036"/>
            <p:cNvSpPr>
              <a:spLocks noChangeShapeType="1"/>
            </p:cNvSpPr>
            <p:nvPr/>
          </p:nvSpPr>
          <p:spPr bwMode="auto">
            <a:xfrm>
              <a:off x="4368" y="2448"/>
              <a:ext cx="0" cy="816"/>
            </a:xfrm>
            <a:prstGeom prst="line">
              <a:avLst/>
            </a:prstGeom>
            <a:noFill/>
            <a:ln w="57150">
              <a:solidFill>
                <a:schemeClr val="tx1"/>
              </a:solidFill>
              <a:round/>
              <a:headEnd/>
              <a:tailEnd/>
            </a:ln>
            <a:effectLst/>
          </p:spPr>
          <p:txBody>
            <a:bodyPr wrap="none"/>
            <a:lstStyle/>
            <a:p>
              <a:endParaRPr lang="en-US"/>
            </a:p>
          </p:txBody>
        </p:sp>
      </p:grpSp>
      <p:sp>
        <p:nvSpPr>
          <p:cNvPr id="13" name="Slide Number Placeholder 12"/>
          <p:cNvSpPr>
            <a:spLocks noGrp="1"/>
          </p:cNvSpPr>
          <p:nvPr>
            <p:ph type="sldNum" sz="quarter" idx="12"/>
          </p:nvPr>
        </p:nvSpPr>
        <p:spPr/>
        <p:txBody>
          <a:bodyPr/>
          <a:lstStyle/>
          <a:p>
            <a:pPr>
              <a:defRPr/>
            </a:pPr>
            <a:fld id="{5FEF2E0F-8A48-42EC-A346-8DDE620A98FC}" type="slidenum">
              <a:rPr lang="en-US" altLang="en-US" smtClean="0"/>
              <a:pPr>
                <a:defRPr/>
              </a:pPr>
              <a:t>19</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D9C358D-D60A-4FD8-86B0-87FB8D103D84}" type="slidenum">
              <a:rPr lang="en-US" altLang="en-US"/>
              <a:pPr>
                <a:defRPr/>
              </a:pPr>
              <a:t>2</a:t>
            </a:fld>
            <a:r>
              <a:rPr lang="en-US" altLang="en-US" dirty="0"/>
              <a:t> / </a:t>
            </a:r>
            <a:r>
              <a:rPr lang="en-US" altLang="en-US" dirty="0" smtClean="0"/>
              <a:t>88</a:t>
            </a:r>
            <a:endParaRPr lang="en-US" altLang="en-US" dirty="0"/>
          </a:p>
        </p:txBody>
      </p:sp>
      <p:sp>
        <p:nvSpPr>
          <p:cNvPr id="17411" name="Rectangle 2"/>
          <p:cNvSpPr>
            <a:spLocks noGrp="1" noChangeArrowheads="1"/>
          </p:cNvSpPr>
          <p:nvPr>
            <p:ph type="title"/>
          </p:nvPr>
        </p:nvSpPr>
        <p:spPr/>
        <p:txBody>
          <a:bodyPr/>
          <a:lstStyle/>
          <a:p>
            <a:pPr eaLnBrk="1" hangingPunct="1"/>
            <a:r>
              <a:rPr lang="en-US" smtClean="0"/>
              <a:t>Plate Tectonics</a:t>
            </a:r>
          </a:p>
        </p:txBody>
      </p:sp>
      <p:sp>
        <p:nvSpPr>
          <p:cNvPr id="17412" name="Rectangle 3"/>
          <p:cNvSpPr>
            <a:spLocks noGrp="1" noChangeArrowheads="1"/>
          </p:cNvSpPr>
          <p:nvPr>
            <p:ph type="body" idx="1"/>
          </p:nvPr>
        </p:nvSpPr>
        <p:spPr/>
        <p:txBody>
          <a:bodyPr/>
          <a:lstStyle/>
          <a:p>
            <a:pPr eaLnBrk="1" hangingPunct="1"/>
            <a:r>
              <a:rPr lang="en-US" dirty="0" smtClean="0"/>
              <a:t>A theory to explain:</a:t>
            </a:r>
          </a:p>
          <a:p>
            <a:pPr lvl="1" eaLnBrk="1" hangingPunct="1"/>
            <a:r>
              <a:rPr lang="en-US" dirty="0" smtClean="0"/>
              <a:t>Global distribution of </a:t>
            </a:r>
          </a:p>
          <a:p>
            <a:pPr lvl="2" eaLnBrk="1" hangingPunct="1"/>
            <a:r>
              <a:rPr lang="en-US" dirty="0" smtClean="0"/>
              <a:t>Volcanoes</a:t>
            </a:r>
          </a:p>
          <a:p>
            <a:pPr lvl="2" eaLnBrk="1" hangingPunct="1"/>
            <a:r>
              <a:rPr lang="en-US" dirty="0" smtClean="0"/>
              <a:t>Earthquakes</a:t>
            </a:r>
          </a:p>
          <a:p>
            <a:pPr lvl="2" eaLnBrk="1" hangingPunct="1"/>
            <a:r>
              <a:rPr lang="en-US" dirty="0" smtClean="0"/>
              <a:t>Faults</a:t>
            </a:r>
          </a:p>
          <a:p>
            <a:pPr lvl="2" eaLnBrk="1" hangingPunct="1"/>
            <a:r>
              <a:rPr lang="en-US" dirty="0" smtClean="0"/>
              <a:t>Mountain belts</a:t>
            </a:r>
          </a:p>
          <a:p>
            <a:pPr lvl="2" eaLnBrk="1" hangingPunct="1"/>
            <a:r>
              <a:rPr lang="en-US" dirty="0" smtClean="0"/>
              <a:t>Features of seafloor</a:t>
            </a:r>
          </a:p>
          <a:p>
            <a:pPr lvl="1" eaLnBrk="1" hangingPunct="1"/>
            <a:r>
              <a:rPr lang="en-US" dirty="0" smtClean="0"/>
              <a:t>Evolution of continents and oceans</a:t>
            </a:r>
          </a:p>
          <a:p>
            <a:pPr eaLnBrk="1" hangingPunct="1"/>
            <a:r>
              <a:rPr lang="en-US" dirty="0" smtClean="0"/>
              <a:t>Synthesis of Continental Drift, Sea Floor Spreading &amp; </a:t>
            </a:r>
            <a:r>
              <a:rPr lang="en-US" dirty="0" err="1" smtClean="0"/>
              <a:t>Paleomagnetism</a:t>
            </a:r>
            <a:endParaRPr lang="en-US"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50" name="Rectangle 1034"/>
          <p:cNvSpPr>
            <a:spLocks noGrp="1" noChangeArrowheads="1"/>
          </p:cNvSpPr>
          <p:nvPr>
            <p:ph type="title"/>
          </p:nvPr>
        </p:nvSpPr>
        <p:spPr/>
        <p:txBody>
          <a:bodyPr/>
          <a:lstStyle/>
          <a:p>
            <a:r>
              <a:rPr lang="en-US" smtClean="0"/>
              <a:t>Divergent Boundaries</a:t>
            </a:r>
            <a:endParaRPr lang="en-US" dirty="0"/>
          </a:p>
        </p:txBody>
      </p:sp>
      <p:sp>
        <p:nvSpPr>
          <p:cNvPr id="803851" name="Rectangle 1035"/>
          <p:cNvSpPr>
            <a:spLocks noGrp="1" noChangeArrowheads="1"/>
          </p:cNvSpPr>
          <p:nvPr>
            <p:ph type="body" sz="half" idx="1"/>
          </p:nvPr>
        </p:nvSpPr>
        <p:spPr/>
        <p:txBody>
          <a:bodyPr/>
          <a:lstStyle/>
          <a:p>
            <a:pPr algn="ctr">
              <a:buNone/>
            </a:pPr>
            <a:r>
              <a:rPr lang="en-US" sz="2800" dirty="0" smtClean="0"/>
              <a:t>Sea-floor spreading causes plates to move apart.</a:t>
            </a:r>
          </a:p>
          <a:p>
            <a:pPr algn="ctr">
              <a:buNone/>
            </a:pPr>
            <a:r>
              <a:rPr lang="en-US" sz="2800" dirty="0" smtClean="0"/>
              <a:t>Magma wells up to fill the gap. </a:t>
            </a:r>
          </a:p>
          <a:p>
            <a:pPr algn="ctr">
              <a:buNone/>
            </a:pPr>
            <a:r>
              <a:rPr lang="en-US" sz="2800" dirty="0" smtClean="0"/>
              <a:t>Magma cools, adding material to each plate.  </a:t>
            </a:r>
            <a:endParaRPr lang="en-US" sz="2800" dirty="0"/>
          </a:p>
        </p:txBody>
      </p:sp>
      <p:pic>
        <p:nvPicPr>
          <p:cNvPr id="8" name="Picture 1037"/>
          <p:cNvPicPr>
            <a:picLocks noGrp="1" noChangeAspect="1" noChangeArrowheads="1"/>
          </p:cNvPicPr>
          <p:nvPr>
            <p:ph sz="half" idx="2"/>
          </p:nvPr>
        </p:nvPicPr>
        <p:blipFill>
          <a:blip r:embed="rId3"/>
          <a:srcRect/>
          <a:stretch>
            <a:fillRect/>
          </a:stretch>
        </p:blipFill>
        <p:spPr bwMode="auto">
          <a:xfrm>
            <a:off x="504968" y="3384645"/>
            <a:ext cx="8112314" cy="3360441"/>
          </a:xfrm>
          <a:prstGeom prst="rect">
            <a:avLst/>
          </a:prstGeom>
          <a:noFill/>
          <a:ln w="12700">
            <a:solidFill>
              <a:schemeClr val="tx1"/>
            </a:solidFill>
            <a:miter lim="800000"/>
            <a:headEnd/>
            <a:tailEnd/>
          </a:ln>
          <a:effectLst/>
        </p:spPr>
      </p:pic>
      <p:sp>
        <p:nvSpPr>
          <p:cNvPr id="9" name="Slide Number Placeholder 8"/>
          <p:cNvSpPr>
            <a:spLocks noGrp="1"/>
          </p:cNvSpPr>
          <p:nvPr>
            <p:ph type="sldNum" sz="quarter" idx="12"/>
          </p:nvPr>
        </p:nvSpPr>
        <p:spPr/>
        <p:txBody>
          <a:bodyPr/>
          <a:lstStyle/>
          <a:p>
            <a:pPr>
              <a:defRPr/>
            </a:pPr>
            <a:fld id="{F4AC4B5E-BB0D-4960-9F30-B304BC48D390}" type="slidenum">
              <a:rPr lang="en-US" altLang="en-US" smtClean="0"/>
              <a:pPr>
                <a:defRPr/>
              </a:pPr>
              <a:t>20</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217" name="Picture 17"/>
          <p:cNvPicPr>
            <a:picLocks noChangeAspect="1" noChangeArrowheads="1"/>
          </p:cNvPicPr>
          <p:nvPr/>
        </p:nvPicPr>
        <p:blipFill>
          <a:blip r:embed="rId3"/>
          <a:srcRect/>
          <a:stretch>
            <a:fillRect/>
          </a:stretch>
        </p:blipFill>
        <p:spPr bwMode="auto">
          <a:xfrm>
            <a:off x="0" y="4038600"/>
            <a:ext cx="9090025" cy="2209800"/>
          </a:xfrm>
          <a:prstGeom prst="rect">
            <a:avLst/>
          </a:prstGeom>
          <a:noFill/>
          <a:ln w="12700">
            <a:noFill/>
            <a:miter lim="800000"/>
            <a:headEnd/>
            <a:tailEnd/>
          </a:ln>
          <a:effectLst/>
        </p:spPr>
      </p:pic>
      <p:sp>
        <p:nvSpPr>
          <p:cNvPr id="691218" name="Rectangle 18"/>
          <p:cNvSpPr>
            <a:spLocks noGrp="1" noChangeArrowheads="1"/>
          </p:cNvSpPr>
          <p:nvPr>
            <p:ph type="title"/>
          </p:nvPr>
        </p:nvSpPr>
        <p:spPr/>
        <p:txBody>
          <a:bodyPr/>
          <a:lstStyle/>
          <a:p>
            <a:r>
              <a:rPr lang="en-US"/>
              <a:t>Divergent Boundaries</a:t>
            </a:r>
          </a:p>
        </p:txBody>
      </p:sp>
      <p:sp>
        <p:nvSpPr>
          <p:cNvPr id="691219" name="Rectangle 19"/>
          <p:cNvSpPr>
            <a:spLocks noGrp="1" noChangeArrowheads="1"/>
          </p:cNvSpPr>
          <p:nvPr>
            <p:ph type="body" idx="1"/>
          </p:nvPr>
        </p:nvSpPr>
        <p:spPr/>
        <p:txBody>
          <a:bodyPr/>
          <a:lstStyle/>
          <a:p>
            <a:r>
              <a:rPr lang="en-US" sz="2800" dirty="0"/>
              <a:t>Sea-floor spreading progression.</a:t>
            </a:r>
          </a:p>
          <a:p>
            <a:pPr lvl="1"/>
            <a:r>
              <a:rPr lang="en-US" sz="2400" dirty="0"/>
              <a:t>Early stage</a:t>
            </a:r>
          </a:p>
          <a:p>
            <a:pPr lvl="2"/>
            <a:r>
              <a:rPr lang="en-US" sz="2000" dirty="0"/>
              <a:t>Rifting has progressed to mid-ocean ridge formation.</a:t>
            </a:r>
          </a:p>
          <a:p>
            <a:pPr lvl="2"/>
            <a:r>
              <a:rPr lang="en-US" sz="2000" dirty="0"/>
              <a:t>Before substantial widening of the ocean.</a:t>
            </a:r>
          </a:p>
          <a:p>
            <a:pPr lvl="2"/>
            <a:r>
              <a:rPr lang="en-US" sz="2000" dirty="0"/>
              <a:t>Forms a long, thin ocean basin with young oceanic crust.</a:t>
            </a:r>
          </a:p>
          <a:p>
            <a:pPr lvl="1"/>
            <a:r>
              <a:rPr lang="en-US" sz="2400" dirty="0"/>
              <a:t>Example:  The Red Sea</a:t>
            </a:r>
          </a:p>
        </p:txBody>
      </p:sp>
      <p:sp>
        <p:nvSpPr>
          <p:cNvPr id="7" name="Text Box 1042"/>
          <p:cNvSpPr txBox="1">
            <a:spLocks noChangeArrowheads="1"/>
          </p:cNvSpPr>
          <p:nvPr/>
        </p:nvSpPr>
        <p:spPr bwMode="auto">
          <a:xfrm>
            <a:off x="2597099" y="6561160"/>
            <a:ext cx="3930650" cy="228600"/>
          </a:xfrm>
          <a:prstGeom prst="rect">
            <a:avLst/>
          </a:prstGeom>
          <a:noFill/>
          <a:ln w="9525">
            <a:noFill/>
            <a:miter lim="800000"/>
            <a:headEnd/>
            <a:tailEnd/>
          </a:ln>
          <a:effectLst/>
        </p:spPr>
        <p:txBody>
          <a:bodyPr wrap="none">
            <a:spAutoFit/>
          </a:bodyPr>
          <a:lstStyle/>
          <a:p>
            <a:r>
              <a:rPr lang="en-US" sz="900" b="1" dirty="0"/>
              <a:t>Note:  This diagram only depicts the crust, not the entire lithosphere.</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21</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77" name="Picture 1037"/>
          <p:cNvPicPr>
            <a:picLocks noChangeAspect="1" noChangeArrowheads="1"/>
          </p:cNvPicPr>
          <p:nvPr/>
        </p:nvPicPr>
        <p:blipFill>
          <a:blip r:embed="rId3"/>
          <a:srcRect/>
          <a:stretch>
            <a:fillRect/>
          </a:stretch>
        </p:blipFill>
        <p:spPr bwMode="auto">
          <a:xfrm>
            <a:off x="0" y="3962400"/>
            <a:ext cx="9067800" cy="2286000"/>
          </a:xfrm>
          <a:prstGeom prst="rect">
            <a:avLst/>
          </a:prstGeom>
          <a:noFill/>
          <a:ln w="12700">
            <a:noFill/>
            <a:miter lim="800000"/>
            <a:headEnd/>
            <a:tailEnd/>
          </a:ln>
          <a:effectLst/>
        </p:spPr>
      </p:pic>
      <p:sp>
        <p:nvSpPr>
          <p:cNvPr id="804878" name="Rectangle 1038"/>
          <p:cNvSpPr>
            <a:spLocks noGrp="1" noChangeArrowheads="1"/>
          </p:cNvSpPr>
          <p:nvPr>
            <p:ph type="title"/>
          </p:nvPr>
        </p:nvSpPr>
        <p:spPr/>
        <p:txBody>
          <a:bodyPr/>
          <a:lstStyle/>
          <a:p>
            <a:r>
              <a:rPr lang="en-US"/>
              <a:t>Divergent Boundaries</a:t>
            </a:r>
          </a:p>
        </p:txBody>
      </p:sp>
      <p:sp>
        <p:nvSpPr>
          <p:cNvPr id="804879" name="Rectangle 1039"/>
          <p:cNvSpPr>
            <a:spLocks noGrp="1" noChangeArrowheads="1"/>
          </p:cNvSpPr>
          <p:nvPr>
            <p:ph type="body" idx="1"/>
          </p:nvPr>
        </p:nvSpPr>
        <p:spPr/>
        <p:txBody>
          <a:bodyPr/>
          <a:lstStyle/>
          <a:p>
            <a:r>
              <a:rPr lang="en-US" sz="2800" dirty="0"/>
              <a:t>Sea-floor spreading progression.</a:t>
            </a:r>
          </a:p>
          <a:p>
            <a:pPr lvl="1"/>
            <a:r>
              <a:rPr lang="en-US" sz="2400" dirty="0"/>
              <a:t>Mid-stage</a:t>
            </a:r>
          </a:p>
          <a:p>
            <a:pPr lvl="2"/>
            <a:r>
              <a:rPr lang="en-US" sz="2000" dirty="0"/>
              <a:t>Ocean begins to widen.</a:t>
            </a:r>
          </a:p>
          <a:p>
            <a:pPr lvl="2"/>
            <a:r>
              <a:rPr lang="en-US" sz="2000" dirty="0"/>
              <a:t>New seafloor is added at the mid-ocean ridge.</a:t>
            </a:r>
          </a:p>
          <a:p>
            <a:pPr lvl="2"/>
            <a:r>
              <a:rPr lang="en-US" sz="2000" dirty="0"/>
              <a:t>Continents move farther apart.</a:t>
            </a:r>
          </a:p>
          <a:p>
            <a:pPr lvl="1"/>
            <a:r>
              <a:rPr lang="en-US" sz="2400" dirty="0"/>
              <a:t>Example:  Greenland and the North Atlantic</a:t>
            </a:r>
          </a:p>
          <a:p>
            <a:pPr lvl="1"/>
            <a:endParaRPr lang="en-US" sz="2400" dirty="0"/>
          </a:p>
        </p:txBody>
      </p:sp>
      <p:sp>
        <p:nvSpPr>
          <p:cNvPr id="804873" name="Rectangle 1033"/>
          <p:cNvSpPr>
            <a:spLocks noChangeArrowheads="1"/>
          </p:cNvSpPr>
          <p:nvPr/>
        </p:nvSpPr>
        <p:spPr bwMode="auto">
          <a:xfrm>
            <a:off x="4648200" y="4419600"/>
            <a:ext cx="838200" cy="152400"/>
          </a:xfrm>
          <a:prstGeom prst="rect">
            <a:avLst/>
          </a:prstGeom>
          <a:solidFill>
            <a:schemeClr val="bg1"/>
          </a:solidFill>
          <a:ln w="9525">
            <a:noFill/>
            <a:miter lim="800000"/>
            <a:headEnd/>
            <a:tailEnd/>
          </a:ln>
          <a:effectLst/>
        </p:spPr>
        <p:txBody>
          <a:bodyPr wrap="none" anchor="ctr"/>
          <a:lstStyle/>
          <a:p>
            <a:endParaRPr lang="en-US"/>
          </a:p>
        </p:txBody>
      </p:sp>
      <p:sp>
        <p:nvSpPr>
          <p:cNvPr id="804882" name="Text Box 1042"/>
          <p:cNvSpPr txBox="1">
            <a:spLocks noChangeArrowheads="1"/>
          </p:cNvSpPr>
          <p:nvPr/>
        </p:nvSpPr>
        <p:spPr bwMode="auto">
          <a:xfrm>
            <a:off x="2597099" y="6561160"/>
            <a:ext cx="3930650" cy="228600"/>
          </a:xfrm>
          <a:prstGeom prst="rect">
            <a:avLst/>
          </a:prstGeom>
          <a:noFill/>
          <a:ln w="9525">
            <a:noFill/>
            <a:miter lim="800000"/>
            <a:headEnd/>
            <a:tailEnd/>
          </a:ln>
          <a:effectLst/>
        </p:spPr>
        <p:txBody>
          <a:bodyPr wrap="none">
            <a:spAutoFit/>
          </a:bodyPr>
          <a:lstStyle/>
          <a:p>
            <a:r>
              <a:rPr lang="en-US" sz="900" b="1" dirty="0"/>
              <a:t>Note:  This diagram only depicts the crust, not the entire lithosphere.</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22</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901" name="Picture 2061"/>
          <p:cNvPicPr>
            <a:picLocks noChangeAspect="1" noChangeArrowheads="1"/>
          </p:cNvPicPr>
          <p:nvPr/>
        </p:nvPicPr>
        <p:blipFill>
          <a:blip r:embed="rId3"/>
          <a:srcRect/>
          <a:stretch>
            <a:fillRect/>
          </a:stretch>
        </p:blipFill>
        <p:spPr bwMode="auto">
          <a:xfrm>
            <a:off x="0" y="4114800"/>
            <a:ext cx="9067800" cy="2544763"/>
          </a:xfrm>
          <a:prstGeom prst="rect">
            <a:avLst/>
          </a:prstGeom>
          <a:noFill/>
          <a:ln w="12700">
            <a:noFill/>
            <a:miter lim="800000"/>
            <a:headEnd/>
            <a:tailEnd/>
          </a:ln>
          <a:effectLst/>
        </p:spPr>
      </p:pic>
      <p:sp>
        <p:nvSpPr>
          <p:cNvPr id="805910" name="Rectangle 2070"/>
          <p:cNvSpPr>
            <a:spLocks noGrp="1" noChangeArrowheads="1"/>
          </p:cNvSpPr>
          <p:nvPr>
            <p:ph type="title"/>
          </p:nvPr>
        </p:nvSpPr>
        <p:spPr/>
        <p:txBody>
          <a:bodyPr/>
          <a:lstStyle/>
          <a:p>
            <a:r>
              <a:rPr lang="en-US"/>
              <a:t>Divergent Boundaries</a:t>
            </a:r>
          </a:p>
        </p:txBody>
      </p:sp>
      <p:sp>
        <p:nvSpPr>
          <p:cNvPr id="805911" name="Rectangle 2071"/>
          <p:cNvSpPr>
            <a:spLocks noGrp="1" noChangeArrowheads="1"/>
          </p:cNvSpPr>
          <p:nvPr>
            <p:ph type="body" idx="1"/>
          </p:nvPr>
        </p:nvSpPr>
        <p:spPr/>
        <p:txBody>
          <a:bodyPr/>
          <a:lstStyle/>
          <a:p>
            <a:r>
              <a:rPr lang="en-US" sz="2800" dirty="0"/>
              <a:t>Sea-floor spreading progression.</a:t>
            </a:r>
          </a:p>
          <a:p>
            <a:pPr lvl="1"/>
            <a:r>
              <a:rPr lang="en-US" sz="2400" dirty="0"/>
              <a:t>Late stage</a:t>
            </a:r>
          </a:p>
          <a:p>
            <a:pPr lvl="2"/>
            <a:r>
              <a:rPr lang="en-US" sz="2000" dirty="0"/>
              <a:t>Mature, wide ocean basin.</a:t>
            </a:r>
          </a:p>
          <a:p>
            <a:pPr lvl="2"/>
            <a:r>
              <a:rPr lang="en-US" sz="2000" dirty="0"/>
              <a:t>Linear increase in age with distance from central ridge.</a:t>
            </a:r>
          </a:p>
          <a:p>
            <a:pPr lvl="2"/>
            <a:r>
              <a:rPr lang="en-US" sz="2000" dirty="0"/>
              <a:t>Edge of ocean basin - oldest; ridge proximal - youngest.</a:t>
            </a:r>
          </a:p>
          <a:p>
            <a:pPr lvl="1"/>
            <a:r>
              <a:rPr lang="en-US" sz="2400" dirty="0"/>
              <a:t>Example:  The Atlantic Ocean</a:t>
            </a:r>
          </a:p>
        </p:txBody>
      </p:sp>
      <p:sp>
        <p:nvSpPr>
          <p:cNvPr id="7" name="Text Box 1042"/>
          <p:cNvSpPr txBox="1">
            <a:spLocks noChangeArrowheads="1"/>
          </p:cNvSpPr>
          <p:nvPr/>
        </p:nvSpPr>
        <p:spPr bwMode="auto">
          <a:xfrm>
            <a:off x="2597099" y="6561160"/>
            <a:ext cx="3930650" cy="228600"/>
          </a:xfrm>
          <a:prstGeom prst="rect">
            <a:avLst/>
          </a:prstGeom>
          <a:noFill/>
          <a:ln w="9525">
            <a:noFill/>
            <a:miter lim="800000"/>
            <a:headEnd/>
            <a:tailEnd/>
          </a:ln>
          <a:effectLst/>
        </p:spPr>
        <p:txBody>
          <a:bodyPr wrap="none">
            <a:spAutoFit/>
          </a:bodyPr>
          <a:lstStyle/>
          <a:p>
            <a:r>
              <a:rPr lang="en-US" sz="900" b="1" dirty="0"/>
              <a:t>Note:  This diagram only depicts the crust, not the entire lithosphere.</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23</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2829" name="Picture 1037"/>
          <p:cNvPicPr>
            <a:picLocks noChangeAspect="1" noChangeArrowheads="1"/>
          </p:cNvPicPr>
          <p:nvPr/>
        </p:nvPicPr>
        <p:blipFill>
          <a:blip r:embed="rId3" cstate="print"/>
          <a:srcRect/>
          <a:stretch>
            <a:fillRect/>
          </a:stretch>
        </p:blipFill>
        <p:spPr bwMode="auto">
          <a:xfrm>
            <a:off x="3916904" y="3478974"/>
            <a:ext cx="4858600" cy="3215250"/>
          </a:xfrm>
          <a:prstGeom prst="rect">
            <a:avLst/>
          </a:prstGeom>
          <a:noFill/>
          <a:ln w="12700">
            <a:solidFill>
              <a:schemeClr val="tx1"/>
            </a:solidFill>
            <a:miter lim="800000"/>
            <a:headEnd/>
            <a:tailEnd/>
          </a:ln>
          <a:effectLst/>
        </p:spPr>
      </p:pic>
      <p:sp>
        <p:nvSpPr>
          <p:cNvPr id="802832" name="Rectangle 1040"/>
          <p:cNvSpPr>
            <a:spLocks noGrp="1" noChangeArrowheads="1"/>
          </p:cNvSpPr>
          <p:nvPr>
            <p:ph type="title"/>
          </p:nvPr>
        </p:nvSpPr>
        <p:spPr/>
        <p:txBody>
          <a:bodyPr/>
          <a:lstStyle/>
          <a:p>
            <a:r>
              <a:rPr lang="en-US"/>
              <a:t>Mid-Ocean Ridges</a:t>
            </a:r>
          </a:p>
        </p:txBody>
      </p:sp>
      <p:sp>
        <p:nvSpPr>
          <p:cNvPr id="802833" name="Rectangle 1041"/>
          <p:cNvSpPr>
            <a:spLocks noGrp="1" noChangeArrowheads="1"/>
          </p:cNvSpPr>
          <p:nvPr>
            <p:ph type="body" idx="1"/>
          </p:nvPr>
        </p:nvSpPr>
        <p:spPr/>
        <p:txBody>
          <a:bodyPr/>
          <a:lstStyle/>
          <a:p>
            <a:r>
              <a:rPr lang="en-US" sz="2800" dirty="0"/>
              <a:t>Linear mountain ranges in Earth’s ocean basins.</a:t>
            </a:r>
          </a:p>
          <a:p>
            <a:r>
              <a:rPr lang="en-US" sz="2800" dirty="0"/>
              <a:t>Example:  The Mid-Atlantic Ridge</a:t>
            </a:r>
          </a:p>
          <a:p>
            <a:pPr lvl="1"/>
            <a:r>
              <a:rPr lang="en-US" sz="2400" dirty="0"/>
              <a:t>Snakes N-S through the entire Atlantic Ocean.</a:t>
            </a:r>
          </a:p>
          <a:p>
            <a:pPr lvl="1"/>
            <a:r>
              <a:rPr lang="en-US" sz="2400" dirty="0"/>
              <a:t>Elevated ridge (1,500 km wide) 2 km above abyssal plains.</a:t>
            </a:r>
          </a:p>
          <a:p>
            <a:pPr lvl="1"/>
            <a:r>
              <a:rPr lang="en-US" sz="2400" dirty="0"/>
              <a:t>Axial rift valley.</a:t>
            </a:r>
          </a:p>
          <a:p>
            <a:pPr lvl="2"/>
            <a:r>
              <a:rPr lang="en-US" sz="2000" dirty="0"/>
              <a:t>500 m deep.</a:t>
            </a:r>
          </a:p>
          <a:p>
            <a:pPr lvl="2"/>
            <a:r>
              <a:rPr lang="en-US" sz="2000" dirty="0"/>
              <a:t>10 km wide.</a:t>
            </a:r>
          </a:p>
          <a:p>
            <a:pPr lvl="2"/>
            <a:r>
              <a:rPr lang="en-US" sz="2000" dirty="0"/>
              <a:t>Symmetric.</a:t>
            </a:r>
          </a:p>
          <a:p>
            <a:pPr lvl="2"/>
            <a:r>
              <a:rPr lang="en-US" sz="2000" dirty="0"/>
              <a:t>Site of eruptions.</a:t>
            </a:r>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24</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41" name="Rectangle 17"/>
          <p:cNvSpPr>
            <a:spLocks noGrp="1" noChangeArrowheads="1"/>
          </p:cNvSpPr>
          <p:nvPr>
            <p:ph type="title"/>
          </p:nvPr>
        </p:nvSpPr>
        <p:spPr/>
        <p:txBody>
          <a:bodyPr/>
          <a:lstStyle/>
          <a:p>
            <a:r>
              <a:rPr lang="en-US"/>
              <a:t>Mid-Ocean Ridges</a:t>
            </a:r>
          </a:p>
        </p:txBody>
      </p:sp>
      <p:sp>
        <p:nvSpPr>
          <p:cNvPr id="692242" name="Rectangle 18"/>
          <p:cNvSpPr>
            <a:spLocks noGrp="1" noChangeArrowheads="1"/>
          </p:cNvSpPr>
          <p:nvPr>
            <p:ph type="body" idx="1"/>
          </p:nvPr>
        </p:nvSpPr>
        <p:spPr/>
        <p:txBody>
          <a:bodyPr/>
          <a:lstStyle/>
          <a:p>
            <a:r>
              <a:rPr lang="en-US" sz="2800" dirty="0"/>
              <a:t>Sea-floor spreading opens the axial rift valley. </a:t>
            </a:r>
          </a:p>
          <a:p>
            <a:r>
              <a:rPr lang="en-US" sz="2800" dirty="0"/>
              <a:t>Rising asthenosphere melts, forming </a:t>
            </a:r>
            <a:r>
              <a:rPr lang="en-US" sz="2800" dirty="0" err="1"/>
              <a:t>mafic</a:t>
            </a:r>
            <a:r>
              <a:rPr lang="en-US" sz="2800" dirty="0"/>
              <a:t> magma.  </a:t>
            </a:r>
          </a:p>
          <a:p>
            <a:r>
              <a:rPr lang="en-US" sz="2800" dirty="0"/>
              <a:t>Pooled magma solidifies into oceanic crustal rock.</a:t>
            </a:r>
          </a:p>
          <a:p>
            <a:pPr lvl="1"/>
            <a:r>
              <a:rPr lang="en-US" sz="2000" dirty="0"/>
              <a:t>Pillow basalt – Magma quenched at the sea floor. </a:t>
            </a:r>
          </a:p>
          <a:p>
            <a:pPr lvl="1"/>
            <a:r>
              <a:rPr lang="en-US" sz="2000" dirty="0"/>
              <a:t>Dikes – Preserved magma conduits.</a:t>
            </a:r>
          </a:p>
          <a:p>
            <a:pPr lvl="1"/>
            <a:r>
              <a:rPr lang="en-US" sz="2000" dirty="0" err="1"/>
              <a:t>Gabbro</a:t>
            </a:r>
            <a:r>
              <a:rPr lang="en-US" sz="2000" dirty="0"/>
              <a:t> – Deeper magma.</a:t>
            </a:r>
          </a:p>
          <a:p>
            <a:endParaRPr lang="en-US" sz="2800" dirty="0"/>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25</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3"/>
          <p:cNvSpPr>
            <a:spLocks noGrp="1"/>
          </p:cNvSpPr>
          <p:nvPr>
            <p:ph type="sldNum" sz="quarter" idx="12"/>
          </p:nvPr>
        </p:nvSpPr>
        <p:spPr/>
        <p:txBody>
          <a:bodyPr/>
          <a:lstStyle/>
          <a:p>
            <a:pPr>
              <a:defRPr/>
            </a:pPr>
            <a:fld id="{C54388D1-42E2-49BA-8629-ACA131B89E9E}" type="slidenum">
              <a:rPr lang="en-US" altLang="en-US"/>
              <a:pPr>
                <a:defRPr/>
              </a:pPr>
              <a:t>26</a:t>
            </a:fld>
            <a:r>
              <a:rPr lang="en-US" altLang="en-US" dirty="0"/>
              <a:t> / </a:t>
            </a:r>
            <a:r>
              <a:rPr lang="en-US" altLang="en-US" dirty="0" smtClean="0"/>
              <a:t>88</a:t>
            </a:r>
            <a:endParaRPr lang="en-US" altLang="en-US" dirty="0"/>
          </a:p>
        </p:txBody>
      </p:sp>
      <p:pic>
        <p:nvPicPr>
          <p:cNvPr id="76803" name="Picture 2" descr="fig2"/>
          <p:cNvPicPr>
            <a:picLocks noChangeAspect="1" noChangeArrowheads="1"/>
          </p:cNvPicPr>
          <p:nvPr/>
        </p:nvPicPr>
        <p:blipFill>
          <a:blip r:embed="rId3"/>
          <a:srcRect/>
          <a:stretch>
            <a:fillRect/>
          </a:stretch>
        </p:blipFill>
        <p:spPr bwMode="auto">
          <a:xfrm>
            <a:off x="0" y="771525"/>
            <a:ext cx="7086600" cy="5314950"/>
          </a:xfrm>
          <a:prstGeom prst="rect">
            <a:avLst/>
          </a:prstGeom>
          <a:noFill/>
          <a:ln w="9525">
            <a:noFill/>
            <a:miter lim="800000"/>
            <a:headEnd/>
            <a:tailEnd/>
          </a:ln>
        </p:spPr>
      </p:pic>
      <p:sp>
        <p:nvSpPr>
          <p:cNvPr id="76804" name="Text Box 3"/>
          <p:cNvSpPr txBox="1">
            <a:spLocks noChangeArrowheads="1"/>
          </p:cNvSpPr>
          <p:nvPr/>
        </p:nvSpPr>
        <p:spPr bwMode="auto">
          <a:xfrm>
            <a:off x="228600" y="2863850"/>
            <a:ext cx="1981200" cy="641350"/>
          </a:xfrm>
          <a:prstGeom prst="rect">
            <a:avLst/>
          </a:prstGeom>
          <a:noFill/>
          <a:ln w="9525">
            <a:noFill/>
            <a:miter lim="800000"/>
            <a:headEnd/>
            <a:tailEnd/>
          </a:ln>
        </p:spPr>
        <p:txBody>
          <a:bodyPr>
            <a:spAutoFit/>
          </a:bodyPr>
          <a:lstStyle/>
          <a:p>
            <a:r>
              <a:rPr lang="en-US" b="1">
                <a:solidFill>
                  <a:schemeClr val="bg1"/>
                </a:solidFill>
              </a:rPr>
              <a:t>Intrusive igneous rocks</a:t>
            </a:r>
          </a:p>
        </p:txBody>
      </p:sp>
      <p:sp>
        <p:nvSpPr>
          <p:cNvPr id="76805" name="Text Box 4"/>
          <p:cNvSpPr txBox="1">
            <a:spLocks noChangeArrowheads="1"/>
          </p:cNvSpPr>
          <p:nvPr/>
        </p:nvSpPr>
        <p:spPr bwMode="auto">
          <a:xfrm>
            <a:off x="228600" y="1600200"/>
            <a:ext cx="1981200" cy="641350"/>
          </a:xfrm>
          <a:prstGeom prst="rect">
            <a:avLst/>
          </a:prstGeom>
          <a:noFill/>
          <a:ln w="9525">
            <a:noFill/>
            <a:miter lim="800000"/>
            <a:headEnd/>
            <a:tailEnd/>
          </a:ln>
        </p:spPr>
        <p:txBody>
          <a:bodyPr>
            <a:spAutoFit/>
          </a:bodyPr>
          <a:lstStyle/>
          <a:p>
            <a:r>
              <a:rPr lang="en-US" b="1">
                <a:solidFill>
                  <a:schemeClr val="bg1"/>
                </a:solidFill>
              </a:rPr>
              <a:t>Extrusive igneous rocks</a:t>
            </a:r>
          </a:p>
        </p:txBody>
      </p:sp>
      <p:pic>
        <p:nvPicPr>
          <p:cNvPr id="76806" name="Picture 5"/>
          <p:cNvPicPr>
            <a:picLocks noChangeAspect="1" noChangeArrowheads="1"/>
          </p:cNvPicPr>
          <p:nvPr/>
        </p:nvPicPr>
        <p:blipFill>
          <a:blip r:embed="rId4"/>
          <a:srcRect/>
          <a:stretch>
            <a:fillRect/>
          </a:stretch>
        </p:blipFill>
        <p:spPr bwMode="auto">
          <a:xfrm>
            <a:off x="7010400" y="304800"/>
            <a:ext cx="2133600" cy="1397000"/>
          </a:xfrm>
          <a:prstGeom prst="rect">
            <a:avLst/>
          </a:prstGeom>
          <a:noFill/>
          <a:ln w="9525">
            <a:noFill/>
            <a:miter lim="800000"/>
            <a:headEnd/>
            <a:tailEnd/>
          </a:ln>
        </p:spPr>
      </p:pic>
      <p:pic>
        <p:nvPicPr>
          <p:cNvPr id="76807" name="Picture 6"/>
          <p:cNvPicPr>
            <a:picLocks noChangeAspect="1" noChangeArrowheads="1"/>
          </p:cNvPicPr>
          <p:nvPr/>
        </p:nvPicPr>
        <p:blipFill>
          <a:blip r:embed="rId5"/>
          <a:srcRect/>
          <a:stretch>
            <a:fillRect/>
          </a:stretch>
        </p:blipFill>
        <p:spPr bwMode="auto">
          <a:xfrm>
            <a:off x="7010400" y="1874838"/>
            <a:ext cx="2133600" cy="1554162"/>
          </a:xfrm>
          <a:prstGeom prst="rect">
            <a:avLst/>
          </a:prstGeom>
          <a:noFill/>
          <a:ln w="9525">
            <a:noFill/>
            <a:miter lim="800000"/>
            <a:headEnd/>
            <a:tailEnd/>
          </a:ln>
        </p:spPr>
      </p:pic>
      <p:sp>
        <p:nvSpPr>
          <p:cNvPr id="76808" name="Line 7"/>
          <p:cNvSpPr>
            <a:spLocks noChangeShapeType="1"/>
          </p:cNvSpPr>
          <p:nvPr/>
        </p:nvSpPr>
        <p:spPr bwMode="auto">
          <a:xfrm flipV="1">
            <a:off x="6858000" y="1143000"/>
            <a:ext cx="152400" cy="533400"/>
          </a:xfrm>
          <a:prstGeom prst="line">
            <a:avLst/>
          </a:prstGeom>
          <a:noFill/>
          <a:ln w="9525">
            <a:solidFill>
              <a:schemeClr val="tx1"/>
            </a:solidFill>
            <a:round/>
            <a:headEnd/>
            <a:tailEnd type="triangle" w="med" len="med"/>
          </a:ln>
        </p:spPr>
        <p:txBody>
          <a:bodyPr/>
          <a:lstStyle/>
          <a:p>
            <a:endParaRPr lang="en-US"/>
          </a:p>
        </p:txBody>
      </p:sp>
      <p:sp>
        <p:nvSpPr>
          <p:cNvPr id="76809" name="Line 8"/>
          <p:cNvSpPr>
            <a:spLocks noChangeShapeType="1"/>
          </p:cNvSpPr>
          <p:nvPr/>
        </p:nvSpPr>
        <p:spPr bwMode="auto">
          <a:xfrm>
            <a:off x="6324600" y="2209800"/>
            <a:ext cx="838200" cy="304800"/>
          </a:xfrm>
          <a:prstGeom prst="line">
            <a:avLst/>
          </a:prstGeom>
          <a:noFill/>
          <a:ln w="9525">
            <a:solidFill>
              <a:schemeClr val="tx1"/>
            </a:solidFill>
            <a:round/>
            <a:headEnd/>
            <a:tailEnd type="triangle" w="med" len="med"/>
          </a:ln>
        </p:spPr>
        <p:txBody>
          <a:bodyPr/>
          <a:lstStyle/>
          <a:p>
            <a:endParaRPr lang="en-US"/>
          </a:p>
        </p:txBody>
      </p:sp>
      <p:pic>
        <p:nvPicPr>
          <p:cNvPr id="76810" name="Picture 9"/>
          <p:cNvPicPr>
            <a:picLocks noChangeAspect="1" noChangeArrowheads="1"/>
          </p:cNvPicPr>
          <p:nvPr/>
        </p:nvPicPr>
        <p:blipFill>
          <a:blip r:embed="rId6"/>
          <a:srcRect/>
          <a:stretch>
            <a:fillRect/>
          </a:stretch>
        </p:blipFill>
        <p:spPr bwMode="auto">
          <a:xfrm>
            <a:off x="7010400" y="3505200"/>
            <a:ext cx="2133600" cy="1641475"/>
          </a:xfrm>
          <a:prstGeom prst="rect">
            <a:avLst/>
          </a:prstGeom>
          <a:noFill/>
          <a:ln w="9525">
            <a:noFill/>
            <a:miter lim="800000"/>
            <a:headEnd/>
            <a:tailEnd/>
          </a:ln>
        </p:spPr>
      </p:pic>
      <p:sp>
        <p:nvSpPr>
          <p:cNvPr id="76811" name="Line 10"/>
          <p:cNvSpPr>
            <a:spLocks noChangeShapeType="1"/>
          </p:cNvSpPr>
          <p:nvPr/>
        </p:nvSpPr>
        <p:spPr bwMode="auto">
          <a:xfrm>
            <a:off x="6477000" y="3124200"/>
            <a:ext cx="609600" cy="609600"/>
          </a:xfrm>
          <a:prstGeom prst="line">
            <a:avLst/>
          </a:prstGeom>
          <a:noFill/>
          <a:ln w="9525">
            <a:solidFill>
              <a:schemeClr val="tx1"/>
            </a:solidFill>
            <a:round/>
            <a:headEnd/>
            <a:tailEnd type="triangle" w="med" len="med"/>
          </a:ln>
        </p:spPr>
        <p:txBody>
          <a:bodyPr/>
          <a:lstStyle/>
          <a:p>
            <a:endParaRPr lang="en-US"/>
          </a:p>
        </p:txBody>
      </p:sp>
      <p:pic>
        <p:nvPicPr>
          <p:cNvPr id="76812" name="Picture 11"/>
          <p:cNvPicPr>
            <a:picLocks noChangeAspect="1" noChangeArrowheads="1"/>
          </p:cNvPicPr>
          <p:nvPr/>
        </p:nvPicPr>
        <p:blipFill>
          <a:blip r:embed="rId7"/>
          <a:srcRect/>
          <a:stretch>
            <a:fillRect/>
          </a:stretch>
        </p:blipFill>
        <p:spPr bwMode="auto">
          <a:xfrm>
            <a:off x="7010400" y="5254625"/>
            <a:ext cx="2133600" cy="1603375"/>
          </a:xfrm>
          <a:prstGeom prst="rect">
            <a:avLst/>
          </a:prstGeom>
          <a:noFill/>
          <a:ln w="9525">
            <a:noFill/>
            <a:miter lim="800000"/>
            <a:headEnd/>
            <a:tailEnd/>
          </a:ln>
        </p:spPr>
      </p:pic>
      <p:sp>
        <p:nvSpPr>
          <p:cNvPr id="76813" name="Line 12"/>
          <p:cNvSpPr>
            <a:spLocks noChangeShapeType="1"/>
          </p:cNvSpPr>
          <p:nvPr/>
        </p:nvSpPr>
        <p:spPr bwMode="auto">
          <a:xfrm>
            <a:off x="6324600" y="4495800"/>
            <a:ext cx="762000" cy="9906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8" name="Picture 18"/>
          <p:cNvPicPr>
            <a:picLocks noChangeAspect="1" noChangeArrowheads="1"/>
          </p:cNvPicPr>
          <p:nvPr/>
        </p:nvPicPr>
        <p:blipFill>
          <a:blip r:embed="rId3"/>
          <a:srcRect/>
          <a:stretch>
            <a:fillRect/>
          </a:stretch>
        </p:blipFill>
        <p:spPr bwMode="auto">
          <a:xfrm>
            <a:off x="1676400" y="2513013"/>
            <a:ext cx="5981700" cy="4152900"/>
          </a:xfrm>
          <a:prstGeom prst="rect">
            <a:avLst/>
          </a:prstGeom>
          <a:noFill/>
          <a:ln w="12700">
            <a:noFill/>
            <a:miter lim="800000"/>
            <a:headEnd/>
            <a:tailEnd/>
          </a:ln>
          <a:effectLst/>
        </p:spPr>
      </p:pic>
      <p:sp>
        <p:nvSpPr>
          <p:cNvPr id="727045" name="Rectangle 5"/>
          <p:cNvSpPr>
            <a:spLocks noChangeArrowheads="1"/>
          </p:cNvSpPr>
          <p:nvPr/>
        </p:nvSpPr>
        <p:spPr bwMode="auto">
          <a:xfrm>
            <a:off x="228600" y="1219200"/>
            <a:ext cx="8686800" cy="5334000"/>
          </a:xfrm>
          <a:prstGeom prst="rect">
            <a:avLst/>
          </a:prstGeom>
          <a:noFill/>
          <a:ln w="9525">
            <a:noFill/>
            <a:miter lim="800000"/>
            <a:headEnd/>
            <a:tailEnd/>
          </a:ln>
          <a:effectLst/>
        </p:spPr>
        <p:txBody>
          <a:bodyPr/>
          <a:lstStyle/>
          <a:p>
            <a:pPr marL="342900" indent="-342900">
              <a:spcBef>
                <a:spcPct val="20000"/>
              </a:spcBef>
              <a:buClr>
                <a:srgbClr val="0000CC"/>
              </a:buClr>
              <a:buSzPct val="75000"/>
              <a:buFont typeface="Webdings" pitchFamily="18" charset="2"/>
              <a:buChar char="&lt;"/>
            </a:pPr>
            <a:endParaRPr lang="en-US" sz="2000" b="1">
              <a:effectLst>
                <a:outerShdw blurRad="38100" dist="38100" dir="2700000" algn="tl">
                  <a:srgbClr val="C0C0C0"/>
                </a:outerShdw>
              </a:effectLst>
            </a:endParaRPr>
          </a:p>
        </p:txBody>
      </p:sp>
      <p:sp>
        <p:nvSpPr>
          <p:cNvPr id="727059" name="Rectangle 19"/>
          <p:cNvSpPr>
            <a:spLocks noGrp="1" noChangeArrowheads="1"/>
          </p:cNvSpPr>
          <p:nvPr>
            <p:ph type="title"/>
          </p:nvPr>
        </p:nvSpPr>
        <p:spPr/>
        <p:txBody>
          <a:bodyPr/>
          <a:lstStyle/>
          <a:p>
            <a:r>
              <a:rPr lang="en-US"/>
              <a:t>Ocean Crustal Age</a:t>
            </a:r>
          </a:p>
        </p:txBody>
      </p:sp>
      <p:sp>
        <p:nvSpPr>
          <p:cNvPr id="727060" name="Rectangle 20"/>
          <p:cNvSpPr>
            <a:spLocks noGrp="1" noChangeArrowheads="1"/>
          </p:cNvSpPr>
          <p:nvPr>
            <p:ph type="body" idx="1"/>
          </p:nvPr>
        </p:nvSpPr>
        <p:spPr/>
        <p:txBody>
          <a:bodyPr/>
          <a:lstStyle/>
          <a:p>
            <a:r>
              <a:rPr lang="en-US" sz="2800" dirty="0"/>
              <a:t>Oceanic crust spreads away from the ridge </a:t>
            </a:r>
            <a:r>
              <a:rPr lang="en-US" sz="2800" dirty="0" smtClean="0"/>
              <a:t>axis</a:t>
            </a:r>
            <a:r>
              <a:rPr lang="en-US" sz="2400" dirty="0" smtClean="0"/>
              <a:t>.</a:t>
            </a:r>
            <a:endParaRPr lang="en-US" sz="2400" dirty="0"/>
          </a:p>
        </p:txBody>
      </p:sp>
      <p:sp>
        <p:nvSpPr>
          <p:cNvPr id="6" name="Slide Number Placeholder 5"/>
          <p:cNvSpPr>
            <a:spLocks noGrp="1"/>
          </p:cNvSpPr>
          <p:nvPr>
            <p:ph type="sldNum" sz="quarter" idx="12"/>
          </p:nvPr>
        </p:nvSpPr>
        <p:spPr/>
        <p:txBody>
          <a:bodyPr/>
          <a:lstStyle/>
          <a:p>
            <a:pPr>
              <a:defRPr/>
            </a:pPr>
            <a:fld id="{5FEF2E0F-8A48-42EC-A346-8DDE620A98FC}" type="slidenum">
              <a:rPr lang="en-US" altLang="en-US" smtClean="0"/>
              <a:pPr>
                <a:defRPr/>
              </a:pPr>
              <a:t>27</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228600" y="3211776"/>
            <a:ext cx="8534400" cy="3624263"/>
            <a:chOff x="144" y="1824"/>
            <a:chExt cx="5472" cy="2379"/>
          </a:xfrm>
        </p:grpSpPr>
        <p:pic>
          <p:nvPicPr>
            <p:cNvPr id="695316" name="Picture 20"/>
            <p:cNvPicPr>
              <a:picLocks noChangeAspect="1" noChangeArrowheads="1"/>
            </p:cNvPicPr>
            <p:nvPr/>
          </p:nvPicPr>
          <p:blipFill>
            <a:blip r:embed="rId3"/>
            <a:srcRect/>
            <a:stretch>
              <a:fillRect/>
            </a:stretch>
          </p:blipFill>
          <p:spPr bwMode="auto">
            <a:xfrm>
              <a:off x="1008" y="2736"/>
              <a:ext cx="3888" cy="1467"/>
            </a:xfrm>
            <a:prstGeom prst="rect">
              <a:avLst/>
            </a:prstGeom>
            <a:noFill/>
            <a:ln w="12700">
              <a:noFill/>
              <a:miter lim="800000"/>
              <a:headEnd/>
              <a:tailEnd/>
            </a:ln>
            <a:effectLst/>
          </p:spPr>
        </p:pic>
        <p:pic>
          <p:nvPicPr>
            <p:cNvPr id="695315" name="Picture 19"/>
            <p:cNvPicPr>
              <a:picLocks noChangeAspect="1" noChangeArrowheads="1"/>
            </p:cNvPicPr>
            <p:nvPr/>
          </p:nvPicPr>
          <p:blipFill>
            <a:blip r:embed="rId4"/>
            <a:srcRect/>
            <a:stretch>
              <a:fillRect/>
            </a:stretch>
          </p:blipFill>
          <p:spPr bwMode="auto">
            <a:xfrm>
              <a:off x="3888" y="1824"/>
              <a:ext cx="1728" cy="1267"/>
            </a:xfrm>
            <a:prstGeom prst="rect">
              <a:avLst/>
            </a:prstGeom>
            <a:noFill/>
            <a:ln w="12700">
              <a:noFill/>
              <a:miter lim="800000"/>
              <a:headEnd/>
              <a:tailEnd/>
            </a:ln>
            <a:effectLst/>
          </p:spPr>
        </p:pic>
        <p:pic>
          <p:nvPicPr>
            <p:cNvPr id="695317" name="Picture 21"/>
            <p:cNvPicPr>
              <a:picLocks noChangeAspect="1" noChangeArrowheads="1"/>
            </p:cNvPicPr>
            <p:nvPr/>
          </p:nvPicPr>
          <p:blipFill>
            <a:blip r:embed="rId5"/>
            <a:srcRect/>
            <a:stretch>
              <a:fillRect/>
            </a:stretch>
          </p:blipFill>
          <p:spPr bwMode="auto">
            <a:xfrm>
              <a:off x="144" y="1920"/>
              <a:ext cx="1275" cy="1144"/>
            </a:xfrm>
            <a:prstGeom prst="rect">
              <a:avLst/>
            </a:prstGeom>
            <a:noFill/>
            <a:ln w="12700">
              <a:noFill/>
              <a:miter lim="800000"/>
              <a:headEnd/>
              <a:tailEnd/>
            </a:ln>
            <a:effectLst/>
          </p:spPr>
        </p:pic>
      </p:grpSp>
      <p:sp>
        <p:nvSpPr>
          <p:cNvPr id="695319" name="Rectangle 23"/>
          <p:cNvSpPr>
            <a:spLocks noGrp="1" noChangeArrowheads="1"/>
          </p:cNvSpPr>
          <p:nvPr>
            <p:ph type="body" idx="1"/>
          </p:nvPr>
        </p:nvSpPr>
        <p:spPr>
          <a:xfrm>
            <a:off x="457199" y="1600200"/>
            <a:ext cx="8523027" cy="4530725"/>
          </a:xfrm>
        </p:spPr>
        <p:txBody>
          <a:bodyPr/>
          <a:lstStyle/>
          <a:p>
            <a:r>
              <a:rPr lang="en-US" sz="2800" dirty="0"/>
              <a:t>The hot asthenosphere is at the base of the MOR.</a:t>
            </a:r>
          </a:p>
          <a:p>
            <a:r>
              <a:rPr lang="en-US" sz="2800" dirty="0"/>
              <a:t>Aging ocean crust moves away from this heat…</a:t>
            </a:r>
          </a:p>
          <a:p>
            <a:pPr lvl="1"/>
            <a:r>
              <a:rPr lang="en-US" sz="2000" dirty="0"/>
              <a:t>Cooling, increasing in density, and sinking.  </a:t>
            </a:r>
          </a:p>
          <a:p>
            <a:pPr lvl="1"/>
            <a:r>
              <a:rPr lang="en-US" sz="2000" dirty="0"/>
              <a:t>Accumulating increasing thicknesses of sediment. </a:t>
            </a:r>
          </a:p>
        </p:txBody>
      </p:sp>
      <p:sp>
        <p:nvSpPr>
          <p:cNvPr id="695318" name="Rectangle 22"/>
          <p:cNvSpPr>
            <a:spLocks noGrp="1" noChangeArrowheads="1"/>
          </p:cNvSpPr>
          <p:nvPr>
            <p:ph type="title"/>
          </p:nvPr>
        </p:nvSpPr>
        <p:spPr/>
        <p:txBody>
          <a:bodyPr/>
          <a:lstStyle/>
          <a:p>
            <a:r>
              <a:rPr lang="en-US"/>
              <a:t>Oceanic Lithosphere</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28</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809C2F6F-547E-47DC-B3BE-98D17498F92C}" type="slidenum">
              <a:rPr lang="en-US" altLang="en-US"/>
              <a:pPr>
                <a:defRPr/>
              </a:pPr>
              <a:t>29</a:t>
            </a:fld>
            <a:r>
              <a:rPr lang="en-US" altLang="en-US" dirty="0"/>
              <a:t> / </a:t>
            </a:r>
            <a:r>
              <a:rPr lang="en-US" altLang="en-US" dirty="0" smtClean="0"/>
              <a:t>88</a:t>
            </a:r>
            <a:endParaRPr lang="en-US" altLang="en-US" dirty="0"/>
          </a:p>
        </p:txBody>
      </p:sp>
      <p:sp>
        <p:nvSpPr>
          <p:cNvPr id="73731" name="Rectangle 2"/>
          <p:cNvSpPr>
            <a:spLocks noGrp="1" noChangeArrowheads="1"/>
          </p:cNvSpPr>
          <p:nvPr>
            <p:ph type="title"/>
          </p:nvPr>
        </p:nvSpPr>
        <p:spPr/>
        <p:txBody>
          <a:bodyPr/>
          <a:lstStyle/>
          <a:p>
            <a:pPr algn="ctr" eaLnBrk="1" hangingPunct="1"/>
            <a:r>
              <a:rPr lang="en-US" sz="3400" b="1" dirty="0" smtClean="0">
                <a:hlinkClick r:id="rId3"/>
              </a:rPr>
              <a:t>Neovolcanic activity in the NE Lau </a:t>
            </a:r>
            <a:r>
              <a:rPr lang="en-US" sz="3400" b="1" dirty="0" smtClean="0">
                <a:hlinkClick r:id="rId3"/>
              </a:rPr>
              <a:t>Basin, Tonga Ridge</a:t>
            </a:r>
            <a:endParaRPr lang="en-US" sz="3400" b="1" dirty="0" smtClean="0"/>
          </a:p>
        </p:txBody>
      </p:sp>
      <p:sp>
        <p:nvSpPr>
          <p:cNvPr id="73732" name="Text Box 5"/>
          <p:cNvSpPr txBox="1">
            <a:spLocks noChangeArrowheads="1"/>
          </p:cNvSpPr>
          <p:nvPr/>
        </p:nvSpPr>
        <p:spPr bwMode="auto">
          <a:xfrm>
            <a:off x="4132263" y="6184900"/>
            <a:ext cx="869950" cy="366713"/>
          </a:xfrm>
          <a:prstGeom prst="rect">
            <a:avLst/>
          </a:prstGeom>
          <a:noFill/>
          <a:ln w="9525">
            <a:noFill/>
            <a:miter lim="800000"/>
            <a:headEnd/>
            <a:tailEnd/>
          </a:ln>
        </p:spPr>
        <p:txBody>
          <a:bodyPr wrap="none">
            <a:spAutoFit/>
          </a:bodyPr>
          <a:lstStyle/>
          <a:p>
            <a:r>
              <a:rPr lang="en-US">
                <a:hlinkClick r:id="rId4"/>
              </a:rPr>
              <a:t>source</a:t>
            </a:r>
            <a:endParaRPr lang="en-US"/>
          </a:p>
        </p:txBody>
      </p:sp>
      <p:pic>
        <p:nvPicPr>
          <p:cNvPr id="73733" name="Picture 6"/>
          <p:cNvPicPr>
            <a:picLocks noChangeAspect="1" noChangeArrowheads="1"/>
          </p:cNvPicPr>
          <p:nvPr/>
        </p:nvPicPr>
        <p:blipFill>
          <a:blip r:embed="rId5"/>
          <a:srcRect/>
          <a:stretch>
            <a:fillRect/>
          </a:stretch>
        </p:blipFill>
        <p:spPr bwMode="auto">
          <a:xfrm>
            <a:off x="114300" y="1624013"/>
            <a:ext cx="5651500" cy="3983037"/>
          </a:xfrm>
          <a:prstGeom prst="rect">
            <a:avLst/>
          </a:prstGeom>
          <a:noFill/>
          <a:ln w="9525">
            <a:noFill/>
            <a:miter lim="800000"/>
            <a:headEnd/>
            <a:tailEnd/>
          </a:ln>
        </p:spPr>
      </p:pic>
      <p:pic>
        <p:nvPicPr>
          <p:cNvPr id="73734" name="Picture 7"/>
          <p:cNvPicPr>
            <a:picLocks noChangeAspect="1" noChangeArrowheads="1"/>
          </p:cNvPicPr>
          <p:nvPr/>
        </p:nvPicPr>
        <p:blipFill>
          <a:blip r:embed="rId6"/>
          <a:srcRect/>
          <a:stretch>
            <a:fillRect/>
          </a:stretch>
        </p:blipFill>
        <p:spPr bwMode="auto">
          <a:xfrm>
            <a:off x="5748338" y="1258888"/>
            <a:ext cx="3395662" cy="4619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298C8F4-D594-448D-89FA-4C5A54935623}" type="slidenum">
              <a:rPr lang="en-US" altLang="en-US"/>
              <a:pPr>
                <a:defRPr/>
              </a:pPr>
              <a:t>3</a:t>
            </a:fld>
            <a:r>
              <a:rPr lang="en-US" altLang="en-US" dirty="0"/>
              <a:t> / </a:t>
            </a:r>
            <a:r>
              <a:rPr lang="en-US" altLang="en-US" dirty="0" smtClean="0"/>
              <a:t>88</a:t>
            </a:r>
            <a:endParaRPr lang="en-US" altLang="en-US" dirty="0"/>
          </a:p>
        </p:txBody>
      </p:sp>
      <p:sp>
        <p:nvSpPr>
          <p:cNvPr id="6148"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4" action="ppaction://hlinkfile"/>
              </a:rPr>
              <a:t>Plate Boundary Features</a:t>
            </a:r>
            <a:endParaRPr lang="en-US" smtClean="0">
              <a:latin typeface="ArialM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1736E86A-A757-4D80-80DD-33B353DA66B1}" type="slidenum">
              <a:rPr lang="en-US" altLang="en-US"/>
              <a:pPr>
                <a:defRPr/>
              </a:pPr>
              <a:t>30</a:t>
            </a:fld>
            <a:r>
              <a:rPr lang="en-US" altLang="en-US" dirty="0"/>
              <a:t> / </a:t>
            </a:r>
            <a:r>
              <a:rPr lang="en-US" altLang="en-US" dirty="0" smtClean="0"/>
              <a:t>88</a:t>
            </a:r>
            <a:endParaRPr lang="en-US" altLang="en-US" dirty="0"/>
          </a:p>
        </p:txBody>
      </p:sp>
      <p:sp>
        <p:nvSpPr>
          <p:cNvPr id="74755" name="Rectangle 2"/>
          <p:cNvSpPr>
            <a:spLocks noGrp="1" noChangeArrowheads="1"/>
          </p:cNvSpPr>
          <p:nvPr>
            <p:ph type="title"/>
          </p:nvPr>
        </p:nvSpPr>
        <p:spPr/>
        <p:txBody>
          <a:bodyPr/>
          <a:lstStyle/>
          <a:p>
            <a:pPr eaLnBrk="1" hangingPunct="1"/>
            <a:r>
              <a:rPr lang="en-US" sz="3400" b="1" dirty="0" smtClean="0">
                <a:hlinkClick r:id="rId3"/>
              </a:rPr>
              <a:t>Neovolcanic activity in the NE Lau Basin</a:t>
            </a:r>
            <a:endParaRPr lang="en-US" sz="3400" b="1" dirty="0" smtClean="0"/>
          </a:p>
        </p:txBody>
      </p:sp>
      <p:sp>
        <p:nvSpPr>
          <p:cNvPr id="74756" name="Text Box 5"/>
          <p:cNvSpPr txBox="1">
            <a:spLocks noChangeArrowheads="1"/>
          </p:cNvSpPr>
          <p:nvPr/>
        </p:nvSpPr>
        <p:spPr bwMode="auto">
          <a:xfrm>
            <a:off x="974725" y="6216650"/>
            <a:ext cx="7181850" cy="641350"/>
          </a:xfrm>
          <a:prstGeom prst="rect">
            <a:avLst/>
          </a:prstGeom>
          <a:noFill/>
          <a:ln w="9525">
            <a:noFill/>
            <a:miter lim="800000"/>
            <a:headEnd/>
            <a:tailEnd/>
          </a:ln>
        </p:spPr>
        <p:txBody>
          <a:bodyPr wrap="none">
            <a:spAutoFit/>
          </a:bodyPr>
          <a:lstStyle/>
          <a:p>
            <a:pPr algn="ctr"/>
            <a:r>
              <a:rPr lang="en-US"/>
              <a:t>Prometheus eruptive vent at the summit of West Mata (1208 meters) </a:t>
            </a:r>
            <a:br>
              <a:rPr lang="en-US"/>
            </a:br>
            <a:r>
              <a:rPr lang="en-US">
                <a:hlinkClick r:id="rId4"/>
              </a:rPr>
              <a:t>source</a:t>
            </a:r>
            <a:endParaRPr lang="en-US"/>
          </a:p>
        </p:txBody>
      </p:sp>
      <p:pic>
        <p:nvPicPr>
          <p:cNvPr id="74757" name="Picture 6" descr="prometheus-200dpi"/>
          <p:cNvPicPr>
            <a:picLocks noChangeAspect="1" noChangeArrowheads="1"/>
          </p:cNvPicPr>
          <p:nvPr/>
        </p:nvPicPr>
        <p:blipFill>
          <a:blip r:embed="rId5"/>
          <a:srcRect/>
          <a:stretch>
            <a:fillRect/>
          </a:stretch>
        </p:blipFill>
        <p:spPr bwMode="auto">
          <a:xfrm>
            <a:off x="0" y="1033463"/>
            <a:ext cx="9144000" cy="5145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500CAB47-254D-491F-B4E3-7F1D54E12367}" type="slidenum">
              <a:rPr lang="en-US" altLang="en-US"/>
              <a:pPr>
                <a:defRPr/>
              </a:pPr>
              <a:t>31</a:t>
            </a:fld>
            <a:r>
              <a:rPr lang="en-US" altLang="en-US" dirty="0"/>
              <a:t> / </a:t>
            </a:r>
            <a:r>
              <a:rPr lang="en-US" altLang="en-US" dirty="0" smtClean="0"/>
              <a:t>88</a:t>
            </a:r>
            <a:endParaRPr lang="en-US" altLang="en-US" dirty="0"/>
          </a:p>
        </p:txBody>
      </p:sp>
      <p:sp>
        <p:nvSpPr>
          <p:cNvPr id="75779" name="Rectangle 2"/>
          <p:cNvSpPr>
            <a:spLocks noGrp="1" noChangeArrowheads="1"/>
          </p:cNvSpPr>
          <p:nvPr>
            <p:ph type="title"/>
          </p:nvPr>
        </p:nvSpPr>
        <p:spPr/>
        <p:txBody>
          <a:bodyPr/>
          <a:lstStyle/>
          <a:p>
            <a:pPr eaLnBrk="1" hangingPunct="1"/>
            <a:r>
              <a:rPr lang="en-US" sz="3400" b="1" dirty="0" smtClean="0">
                <a:hlinkClick r:id="rId3"/>
              </a:rPr>
              <a:t>Neovolcanic activity in the NE Lau Basin</a:t>
            </a:r>
            <a:endParaRPr lang="en-US" sz="3400" b="1" dirty="0" smtClean="0"/>
          </a:p>
        </p:txBody>
      </p:sp>
      <p:sp>
        <p:nvSpPr>
          <p:cNvPr id="75780" name="Text Box 3"/>
          <p:cNvSpPr txBox="1">
            <a:spLocks noChangeArrowheads="1"/>
          </p:cNvSpPr>
          <p:nvPr/>
        </p:nvSpPr>
        <p:spPr bwMode="auto">
          <a:xfrm>
            <a:off x="1260475" y="6216650"/>
            <a:ext cx="6610350" cy="641350"/>
          </a:xfrm>
          <a:prstGeom prst="rect">
            <a:avLst/>
          </a:prstGeom>
          <a:noFill/>
          <a:ln w="9525">
            <a:noFill/>
            <a:miter lim="800000"/>
            <a:headEnd/>
            <a:tailEnd/>
          </a:ln>
        </p:spPr>
        <p:txBody>
          <a:bodyPr wrap="none">
            <a:spAutoFit/>
          </a:bodyPr>
          <a:lstStyle/>
          <a:p>
            <a:pPr algn="ctr"/>
            <a:r>
              <a:rPr lang="en-US"/>
              <a:t>Hades eruptive vent at the summit of West Mata (1174 meters) </a:t>
            </a:r>
            <a:br>
              <a:rPr lang="en-US"/>
            </a:br>
            <a:r>
              <a:rPr lang="en-US">
                <a:hlinkClick r:id="rId4"/>
              </a:rPr>
              <a:t>source</a:t>
            </a:r>
            <a:endParaRPr lang="en-US"/>
          </a:p>
        </p:txBody>
      </p:sp>
      <p:pic>
        <p:nvPicPr>
          <p:cNvPr id="75781" name="Picture 7" descr="hades-200dpi"/>
          <p:cNvPicPr>
            <a:picLocks noChangeAspect="1" noChangeArrowheads="1"/>
          </p:cNvPicPr>
          <p:nvPr/>
        </p:nvPicPr>
        <p:blipFill>
          <a:blip r:embed="rId5"/>
          <a:srcRect/>
          <a:stretch>
            <a:fillRect/>
          </a:stretch>
        </p:blipFill>
        <p:spPr bwMode="auto">
          <a:xfrm>
            <a:off x="717550" y="1057275"/>
            <a:ext cx="7673975" cy="516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1CEE3E48-A071-46CF-B003-DE8168B8FF50}" type="slidenum">
              <a:rPr lang="en-US" altLang="en-US"/>
              <a:pPr>
                <a:defRPr/>
              </a:pPr>
              <a:t>32</a:t>
            </a:fld>
            <a:r>
              <a:rPr lang="en-US" altLang="en-US" dirty="0"/>
              <a:t> / </a:t>
            </a:r>
            <a:r>
              <a:rPr lang="en-US" altLang="en-US" dirty="0" smtClean="0"/>
              <a:t>88</a:t>
            </a:r>
            <a:endParaRPr lang="en-US" altLang="en-US" dirty="0"/>
          </a:p>
        </p:txBody>
      </p:sp>
      <p:pic>
        <p:nvPicPr>
          <p:cNvPr id="78851" name="Picture 4"/>
          <p:cNvPicPr>
            <a:picLocks noChangeAspect="1" noChangeArrowheads="1"/>
          </p:cNvPicPr>
          <p:nvPr/>
        </p:nvPicPr>
        <p:blipFill>
          <a:blip r:embed="rId3"/>
          <a:srcRect/>
          <a:stretch>
            <a:fillRect/>
          </a:stretch>
        </p:blipFill>
        <p:spPr bwMode="auto">
          <a:xfrm>
            <a:off x="1778000" y="849313"/>
            <a:ext cx="5562600" cy="4694237"/>
          </a:xfrm>
          <a:prstGeom prst="rect">
            <a:avLst/>
          </a:prstGeom>
          <a:noFill/>
          <a:ln w="9525">
            <a:noFill/>
            <a:miter lim="800000"/>
            <a:headEnd/>
            <a:tailEnd/>
          </a:ln>
        </p:spPr>
      </p:pic>
      <p:sp>
        <p:nvSpPr>
          <p:cNvPr id="78852" name="Rectangle 5"/>
          <p:cNvSpPr>
            <a:spLocks noGrp="1" noChangeArrowheads="1"/>
          </p:cNvSpPr>
          <p:nvPr>
            <p:ph type="title" idx="4294967295"/>
          </p:nvPr>
        </p:nvSpPr>
        <p:spPr/>
        <p:txBody>
          <a:bodyPr/>
          <a:lstStyle/>
          <a:p>
            <a:pPr algn="ctr" eaLnBrk="1" hangingPunct="1"/>
            <a:r>
              <a:rPr lang="en-US" sz="2600" b="1" smtClean="0"/>
              <a:t>Mysterious "Swarm" of Quakes Strikes Oregon Waters</a:t>
            </a:r>
          </a:p>
        </p:txBody>
      </p:sp>
      <p:sp>
        <p:nvSpPr>
          <p:cNvPr id="78853" name="Rectangle 6"/>
          <p:cNvSpPr>
            <a:spLocks noGrp="1" noChangeArrowheads="1"/>
          </p:cNvSpPr>
          <p:nvPr>
            <p:ph type="body" idx="4294967295"/>
          </p:nvPr>
        </p:nvSpPr>
        <p:spPr>
          <a:xfrm>
            <a:off x="381000" y="5562600"/>
            <a:ext cx="8534400" cy="1254125"/>
          </a:xfrm>
        </p:spPr>
        <p:txBody>
          <a:bodyPr/>
          <a:lstStyle/>
          <a:p>
            <a:pPr marL="0" indent="0" eaLnBrk="1" hangingPunct="1">
              <a:lnSpc>
                <a:spcPct val="90000"/>
              </a:lnSpc>
              <a:buFont typeface="Wingdings" pitchFamily="2" charset="2"/>
              <a:buNone/>
            </a:pPr>
            <a:r>
              <a:rPr lang="en-US" sz="1200" smtClean="0"/>
              <a:t>Colored dots show the earthquake "swarm" that struck waters off the shore of Oregon beginning in March 2008.  Scientists are now planning a marine expedition (black line) to help unravel what is causing the mysterious temblors, which were detected by a Cold-War-era system of underwater microphones originally designed to track Russian submarines. </a:t>
            </a:r>
          </a:p>
          <a:p>
            <a:pPr marL="0" indent="0" eaLnBrk="1" hangingPunct="1">
              <a:lnSpc>
                <a:spcPct val="90000"/>
              </a:lnSpc>
              <a:buFont typeface="Wingdings" pitchFamily="2" charset="2"/>
              <a:buNone/>
            </a:pPr>
            <a:endParaRPr lang="en-US" sz="1200" smtClean="0"/>
          </a:p>
          <a:p>
            <a:pPr marL="0" indent="0" eaLnBrk="1" hangingPunct="1">
              <a:lnSpc>
                <a:spcPct val="90000"/>
              </a:lnSpc>
              <a:buFont typeface="Wingdings" pitchFamily="2" charset="2"/>
              <a:buNone/>
            </a:pPr>
            <a:r>
              <a:rPr lang="en-US" sz="1200" i="1" smtClean="0"/>
              <a:t>Image courtesy of NOAA Vents Program / Oregon State University CIMRS Program</a:t>
            </a:r>
            <a:r>
              <a:rPr lang="en-US" sz="1200" smtClean="0"/>
              <a:t> (</a:t>
            </a:r>
            <a:r>
              <a:rPr lang="en-US" sz="1200" smtClean="0">
                <a:hlinkClick r:id="rId4"/>
              </a:rPr>
              <a:t>source</a:t>
            </a:r>
            <a:r>
              <a:rPr lang="en-US" sz="1200" smtClean="0"/>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1862" name="Picture 6"/>
          <p:cNvPicPr>
            <a:picLocks noChangeAspect="1" noChangeArrowheads="1"/>
          </p:cNvPicPr>
          <p:nvPr/>
        </p:nvPicPr>
        <p:blipFill>
          <a:blip r:embed="rId3" cstate="print"/>
          <a:srcRect/>
          <a:stretch>
            <a:fillRect/>
          </a:stretch>
        </p:blipFill>
        <p:spPr bwMode="auto">
          <a:xfrm>
            <a:off x="4735772" y="3462379"/>
            <a:ext cx="4275163" cy="3302861"/>
          </a:xfrm>
          <a:prstGeom prst="rect">
            <a:avLst/>
          </a:prstGeom>
          <a:noFill/>
          <a:ln w="12700">
            <a:noFill/>
            <a:miter lim="800000"/>
            <a:headEnd/>
            <a:tailEnd/>
          </a:ln>
          <a:effectLst/>
        </p:spPr>
      </p:pic>
      <p:sp>
        <p:nvSpPr>
          <p:cNvPr id="761863" name="Rectangle 7"/>
          <p:cNvSpPr>
            <a:spLocks noGrp="1" noChangeArrowheads="1"/>
          </p:cNvSpPr>
          <p:nvPr>
            <p:ph type="title"/>
          </p:nvPr>
        </p:nvSpPr>
        <p:spPr/>
        <p:txBody>
          <a:bodyPr/>
          <a:lstStyle/>
          <a:p>
            <a:r>
              <a:rPr lang="en-US"/>
              <a:t>Tectonic Boundaries Evolve</a:t>
            </a:r>
          </a:p>
        </p:txBody>
      </p:sp>
      <p:sp>
        <p:nvSpPr>
          <p:cNvPr id="761864" name="Rectangle 8"/>
          <p:cNvSpPr>
            <a:spLocks noGrp="1" noChangeArrowheads="1"/>
          </p:cNvSpPr>
          <p:nvPr>
            <p:ph type="body" idx="1"/>
          </p:nvPr>
        </p:nvSpPr>
        <p:spPr/>
        <p:txBody>
          <a:bodyPr/>
          <a:lstStyle/>
          <a:p>
            <a:r>
              <a:rPr lang="en-US" sz="2800" dirty="0"/>
              <a:t>Plate boundaries change over geologic time.</a:t>
            </a:r>
          </a:p>
          <a:p>
            <a:r>
              <a:rPr lang="en-US" sz="2800" dirty="0"/>
              <a:t>Oceanic plates.</a:t>
            </a:r>
          </a:p>
          <a:p>
            <a:pPr lvl="1"/>
            <a:r>
              <a:rPr lang="en-US" sz="2400" dirty="0"/>
              <a:t>Created at MOR spreading centers.</a:t>
            </a:r>
          </a:p>
          <a:p>
            <a:pPr lvl="1"/>
            <a:r>
              <a:rPr lang="en-US" sz="2400" dirty="0"/>
              <a:t>Destroyed at </a:t>
            </a:r>
            <a:r>
              <a:rPr lang="en-US" sz="2400" dirty="0" err="1"/>
              <a:t>subduction</a:t>
            </a:r>
            <a:r>
              <a:rPr lang="en-US" sz="2400" dirty="0"/>
              <a:t> zones.</a:t>
            </a:r>
          </a:p>
          <a:p>
            <a:r>
              <a:rPr lang="en-US" sz="2800" dirty="0"/>
              <a:t>Continental plates.</a:t>
            </a:r>
          </a:p>
          <a:p>
            <a:pPr lvl="1"/>
            <a:r>
              <a:rPr lang="en-US" sz="2400" dirty="0"/>
              <a:t>Torn apart at rifts.</a:t>
            </a:r>
          </a:p>
          <a:p>
            <a:pPr lvl="1"/>
            <a:r>
              <a:rPr lang="en-US" sz="2400" dirty="0"/>
              <a:t>Joined during collision. </a:t>
            </a:r>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33</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90" name="Picture 6"/>
          <p:cNvPicPr>
            <a:picLocks noChangeAspect="1" noChangeArrowheads="1"/>
          </p:cNvPicPr>
          <p:nvPr/>
        </p:nvPicPr>
        <p:blipFill>
          <a:blip r:embed="rId3"/>
          <a:srcRect/>
          <a:stretch>
            <a:fillRect/>
          </a:stretch>
        </p:blipFill>
        <p:spPr bwMode="auto">
          <a:xfrm>
            <a:off x="4433514" y="2456596"/>
            <a:ext cx="4688878" cy="4391171"/>
          </a:xfrm>
          <a:prstGeom prst="rect">
            <a:avLst/>
          </a:prstGeom>
          <a:noFill/>
          <a:ln w="12700">
            <a:noFill/>
            <a:miter lim="800000"/>
            <a:headEnd/>
            <a:tailEnd/>
          </a:ln>
          <a:effectLst/>
        </p:spPr>
      </p:pic>
      <p:sp>
        <p:nvSpPr>
          <p:cNvPr id="758796" name="Rectangle 12"/>
          <p:cNvSpPr>
            <a:spLocks noGrp="1" noChangeArrowheads="1"/>
          </p:cNvSpPr>
          <p:nvPr>
            <p:ph type="body" idx="1"/>
          </p:nvPr>
        </p:nvSpPr>
        <p:spPr/>
        <p:txBody>
          <a:bodyPr/>
          <a:lstStyle/>
          <a:p>
            <a:r>
              <a:rPr lang="en-US" sz="2800" dirty="0"/>
              <a:t>Continental lithosphere can break apart.  </a:t>
            </a:r>
          </a:p>
          <a:p>
            <a:pPr lvl="1"/>
            <a:r>
              <a:rPr lang="en-US" sz="2400" dirty="0"/>
              <a:t>Lithosphere stretches and thins. </a:t>
            </a:r>
          </a:p>
          <a:p>
            <a:pPr lvl="1"/>
            <a:r>
              <a:rPr lang="en-US" sz="2400" dirty="0"/>
              <a:t>Brittle upper crust faults.</a:t>
            </a:r>
          </a:p>
          <a:p>
            <a:pPr lvl="1"/>
            <a:r>
              <a:rPr lang="en-US" sz="2400" dirty="0"/>
              <a:t>Ductile lower crust flows.</a:t>
            </a:r>
          </a:p>
          <a:p>
            <a:pPr lvl="1"/>
            <a:r>
              <a:rPr lang="en-US" sz="2400" dirty="0"/>
              <a:t>Asthenosphere melts. </a:t>
            </a:r>
          </a:p>
          <a:p>
            <a:pPr lvl="1"/>
            <a:r>
              <a:rPr lang="en-US" sz="2400" dirty="0"/>
              <a:t>Melts erupt, leading to</a:t>
            </a:r>
            <a:r>
              <a:rPr lang="en-US" sz="2400" dirty="0" smtClean="0"/>
              <a:t>…</a:t>
            </a:r>
            <a:endParaRPr lang="en-US" sz="2800" dirty="0"/>
          </a:p>
          <a:p>
            <a:pPr lvl="1"/>
            <a:r>
              <a:rPr lang="en-US" sz="2400" dirty="0"/>
              <a:t>Sea-floor spreading. </a:t>
            </a:r>
          </a:p>
        </p:txBody>
      </p:sp>
      <p:sp>
        <p:nvSpPr>
          <p:cNvPr id="758795" name="Rectangle 11"/>
          <p:cNvSpPr>
            <a:spLocks noGrp="1" noChangeArrowheads="1"/>
          </p:cNvSpPr>
          <p:nvPr>
            <p:ph type="title"/>
          </p:nvPr>
        </p:nvSpPr>
        <p:spPr/>
        <p:txBody>
          <a:bodyPr/>
          <a:lstStyle/>
          <a:p>
            <a:r>
              <a:rPr lang="en-US"/>
              <a:t>Continental Rifting</a:t>
            </a:r>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34</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815" name="Picture 7"/>
          <p:cNvPicPr>
            <a:picLocks noChangeAspect="1" noChangeArrowheads="1"/>
          </p:cNvPicPr>
          <p:nvPr/>
        </p:nvPicPr>
        <p:blipFill>
          <a:blip r:embed="rId3"/>
          <a:srcRect/>
          <a:stretch>
            <a:fillRect/>
          </a:stretch>
        </p:blipFill>
        <p:spPr bwMode="auto">
          <a:xfrm>
            <a:off x="5552967" y="2279177"/>
            <a:ext cx="3495498" cy="4442344"/>
          </a:xfrm>
          <a:prstGeom prst="rect">
            <a:avLst/>
          </a:prstGeom>
          <a:noFill/>
          <a:ln w="12700">
            <a:noFill/>
            <a:miter lim="800000"/>
            <a:headEnd/>
            <a:tailEnd/>
          </a:ln>
          <a:effectLst/>
        </p:spPr>
      </p:pic>
      <p:sp>
        <p:nvSpPr>
          <p:cNvPr id="759818" name="Rectangle 10"/>
          <p:cNvSpPr>
            <a:spLocks noGrp="1" noChangeArrowheads="1"/>
          </p:cNvSpPr>
          <p:nvPr>
            <p:ph type="title"/>
          </p:nvPr>
        </p:nvSpPr>
        <p:spPr/>
        <p:txBody>
          <a:bodyPr/>
          <a:lstStyle/>
          <a:p>
            <a:r>
              <a:rPr lang="en-US"/>
              <a:t>Continental Rifting</a:t>
            </a:r>
          </a:p>
        </p:txBody>
      </p:sp>
      <p:sp>
        <p:nvSpPr>
          <p:cNvPr id="759819" name="Rectangle 11"/>
          <p:cNvSpPr>
            <a:spLocks noGrp="1" noChangeArrowheads="1"/>
          </p:cNvSpPr>
          <p:nvPr>
            <p:ph type="body" idx="1"/>
          </p:nvPr>
        </p:nvSpPr>
        <p:spPr/>
        <p:txBody>
          <a:bodyPr/>
          <a:lstStyle/>
          <a:p>
            <a:r>
              <a:rPr lang="en-US" sz="2800" dirty="0"/>
              <a:t>Example: East Africa.</a:t>
            </a:r>
          </a:p>
          <a:p>
            <a:pPr lvl="1"/>
            <a:r>
              <a:rPr lang="en-US" sz="2400" dirty="0"/>
              <a:t>The Arabian plate is rifting from </a:t>
            </a:r>
            <a:r>
              <a:rPr lang="en-US" sz="2400" dirty="0" smtClean="0"/>
              <a:t/>
            </a:r>
            <a:br>
              <a:rPr lang="en-US" sz="2400" dirty="0" smtClean="0"/>
            </a:br>
            <a:r>
              <a:rPr lang="en-US" sz="2400" dirty="0" smtClean="0"/>
              <a:t>the </a:t>
            </a:r>
            <a:r>
              <a:rPr lang="en-US" sz="2400" dirty="0"/>
              <a:t>African plate.</a:t>
            </a:r>
          </a:p>
          <a:p>
            <a:pPr lvl="1"/>
            <a:r>
              <a:rPr lang="en-US" sz="2400" dirty="0"/>
              <a:t>Rifting has progressed to </a:t>
            </a:r>
            <a:r>
              <a:rPr lang="en-US" sz="2400" dirty="0" smtClean="0"/>
              <a:t/>
            </a:r>
            <a:br>
              <a:rPr lang="en-US" sz="2400" dirty="0" smtClean="0"/>
            </a:br>
            <a:r>
              <a:rPr lang="en-US" sz="2400" dirty="0" smtClean="0"/>
              <a:t>sea-floor </a:t>
            </a:r>
            <a:r>
              <a:rPr lang="en-US" sz="2400" dirty="0"/>
              <a:t>spreading in…</a:t>
            </a:r>
          </a:p>
          <a:p>
            <a:pPr lvl="2"/>
            <a:r>
              <a:rPr lang="en-US" sz="2000" dirty="0"/>
              <a:t>The Red Sea</a:t>
            </a:r>
          </a:p>
          <a:p>
            <a:pPr lvl="2"/>
            <a:r>
              <a:rPr lang="en-US" sz="2000" dirty="0"/>
              <a:t>The Gulf of Aden</a:t>
            </a:r>
          </a:p>
          <a:p>
            <a:pPr lvl="1"/>
            <a:r>
              <a:rPr lang="en-US" sz="2400" dirty="0"/>
              <a:t>East African Rift – On-going rift.</a:t>
            </a:r>
          </a:p>
          <a:p>
            <a:pPr lvl="2"/>
            <a:r>
              <a:rPr lang="en-US" sz="2000" dirty="0"/>
              <a:t>Thinned crust.</a:t>
            </a:r>
          </a:p>
          <a:p>
            <a:pPr lvl="2"/>
            <a:r>
              <a:rPr lang="en-US" sz="2000" dirty="0"/>
              <a:t>Elongate trough.</a:t>
            </a:r>
          </a:p>
          <a:p>
            <a:pPr lvl="2"/>
            <a:r>
              <a:rPr lang="en-US" sz="2000" dirty="0"/>
              <a:t>Volcanoes.</a:t>
            </a:r>
          </a:p>
          <a:p>
            <a:pPr lvl="1"/>
            <a:endParaRPr lang="en-US" sz="2400" dirty="0"/>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35</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2B365F1-7E61-4737-966F-96DB3C3C1ABD}" type="slidenum">
              <a:rPr lang="en-US" altLang="en-US"/>
              <a:pPr>
                <a:defRPr/>
              </a:pPr>
              <a:t>36</a:t>
            </a:fld>
            <a:r>
              <a:rPr lang="en-US" altLang="en-US" dirty="0"/>
              <a:t> / </a:t>
            </a:r>
            <a:r>
              <a:rPr lang="en-US" altLang="en-US" dirty="0" smtClean="0"/>
              <a:t>88</a:t>
            </a:r>
            <a:endParaRPr lang="en-US" altLang="en-US" dirty="0"/>
          </a:p>
        </p:txBody>
      </p:sp>
      <p:sp>
        <p:nvSpPr>
          <p:cNvPr id="80899" name="Rectangle 2"/>
          <p:cNvSpPr>
            <a:spLocks noGrp="1" noChangeArrowheads="1"/>
          </p:cNvSpPr>
          <p:nvPr>
            <p:ph type="title"/>
          </p:nvPr>
        </p:nvSpPr>
        <p:spPr>
          <a:xfrm>
            <a:off x="457200" y="277813"/>
            <a:ext cx="5324475" cy="1139825"/>
          </a:xfrm>
        </p:spPr>
        <p:txBody>
          <a:bodyPr/>
          <a:lstStyle/>
          <a:p>
            <a:pPr eaLnBrk="1" hangingPunct="1"/>
            <a:r>
              <a:rPr lang="en-US" sz="3800" smtClean="0"/>
              <a:t>The East African rift</a:t>
            </a:r>
          </a:p>
        </p:txBody>
      </p:sp>
      <p:sp>
        <p:nvSpPr>
          <p:cNvPr id="80900" name="Rectangle 3"/>
          <p:cNvSpPr>
            <a:spLocks noGrp="1" noChangeArrowheads="1"/>
          </p:cNvSpPr>
          <p:nvPr>
            <p:ph type="body" idx="1"/>
          </p:nvPr>
        </p:nvSpPr>
        <p:spPr>
          <a:xfrm>
            <a:off x="457200" y="1600200"/>
            <a:ext cx="5324475" cy="4530725"/>
          </a:xfrm>
        </p:spPr>
        <p:txBody>
          <a:bodyPr/>
          <a:lstStyle/>
          <a:p>
            <a:pPr eaLnBrk="1" hangingPunct="1"/>
            <a:r>
              <a:rPr lang="en-US" dirty="0" smtClean="0"/>
              <a:t>Spreading the continent apart </a:t>
            </a:r>
            <a:r>
              <a:rPr lang="en-US" dirty="0" smtClean="0"/>
              <a:t>88 </a:t>
            </a:r>
            <a:r>
              <a:rPr lang="en-US" dirty="0" smtClean="0"/>
              <a:t>times as slow as a typical oceanic rift zone. </a:t>
            </a:r>
          </a:p>
          <a:p>
            <a:pPr eaLnBrk="1" hangingPunct="1"/>
            <a:r>
              <a:rPr lang="en-US" dirty="0" smtClean="0"/>
              <a:t>The rift forms one arm of a triple junction, from which the Red Sea and Gulf of Aden form somewhat more rapidly spreading rifts.</a:t>
            </a:r>
          </a:p>
        </p:txBody>
      </p:sp>
      <p:pic>
        <p:nvPicPr>
          <p:cNvPr id="80901" name="Picture 4"/>
          <p:cNvPicPr>
            <a:picLocks noChangeAspect="1" noChangeArrowheads="1"/>
          </p:cNvPicPr>
          <p:nvPr/>
        </p:nvPicPr>
        <p:blipFill>
          <a:blip r:embed="rId3"/>
          <a:srcRect/>
          <a:stretch>
            <a:fillRect/>
          </a:stretch>
        </p:blipFill>
        <p:spPr bwMode="auto">
          <a:xfrm>
            <a:off x="5692775" y="52388"/>
            <a:ext cx="3451225" cy="6805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1F5502ED-413C-4FFD-A785-704ABF0CF827}" type="slidenum">
              <a:rPr lang="en-US" altLang="en-US"/>
              <a:pPr>
                <a:defRPr/>
              </a:pPr>
              <a:t>37</a:t>
            </a:fld>
            <a:r>
              <a:rPr lang="en-US" altLang="en-US" dirty="0"/>
              <a:t> / </a:t>
            </a:r>
            <a:r>
              <a:rPr lang="en-US" altLang="en-US" dirty="0" smtClean="0"/>
              <a:t>88</a:t>
            </a:r>
            <a:endParaRPr lang="en-US" altLang="en-US" dirty="0"/>
          </a:p>
        </p:txBody>
      </p:sp>
      <p:sp>
        <p:nvSpPr>
          <p:cNvPr id="81923" name="Rectangle 2" descr="F02-23"/>
          <p:cNvSpPr>
            <a:spLocks noGrp="1" noChangeAspect="1" noChangeArrowheads="1"/>
          </p:cNvSpPr>
          <p:nvPr/>
        </p:nvSpPr>
        <p:spPr bwMode="auto">
          <a:xfrm>
            <a:off x="0" y="31750"/>
            <a:ext cx="9144000" cy="6794500"/>
          </a:xfrm>
          <a:prstGeom prst="rect">
            <a:avLst/>
          </a:prstGeom>
          <a:blipFill dpi="0" rotWithShape="1">
            <a:blip r:embed="rId3"/>
            <a:srcRect/>
            <a:stretch>
              <a:fillRect/>
            </a:stretch>
          </a:blipFill>
          <a:ln w="9525">
            <a:noFill/>
            <a:miter lim="800000"/>
            <a:headEnd/>
            <a:tailEnd/>
          </a:ln>
        </p:spPr>
        <p:txBody>
          <a:bodyPr/>
          <a:lstStyle/>
          <a:p>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D7E8AC6-D9AA-4A1D-8464-2F7B3255E0BF}" type="slidenum">
              <a:rPr lang="en-US" altLang="en-US"/>
              <a:pPr>
                <a:defRPr/>
              </a:pPr>
              <a:t>38</a:t>
            </a:fld>
            <a:r>
              <a:rPr lang="en-US" altLang="en-US" dirty="0"/>
              <a:t> / </a:t>
            </a:r>
            <a:r>
              <a:rPr lang="en-US" altLang="en-US" dirty="0" smtClean="0"/>
              <a:t>88</a:t>
            </a:r>
            <a:endParaRPr lang="en-US" altLang="en-US" dirty="0"/>
          </a:p>
        </p:txBody>
      </p:sp>
      <p:sp>
        <p:nvSpPr>
          <p:cNvPr id="82947" name="Rectangle 2"/>
          <p:cNvSpPr>
            <a:spLocks noGrp="1" noChangeArrowheads="1"/>
          </p:cNvSpPr>
          <p:nvPr>
            <p:ph type="title"/>
          </p:nvPr>
        </p:nvSpPr>
        <p:spPr>
          <a:xfrm>
            <a:off x="457200" y="277813"/>
            <a:ext cx="3711575" cy="1139825"/>
          </a:xfrm>
        </p:spPr>
        <p:txBody>
          <a:bodyPr/>
          <a:lstStyle/>
          <a:p>
            <a:pPr eaLnBrk="1" hangingPunct="1"/>
            <a:r>
              <a:rPr lang="en-US" smtClean="0"/>
              <a:t>Continental Rifting</a:t>
            </a:r>
          </a:p>
        </p:txBody>
      </p:sp>
      <p:sp>
        <p:nvSpPr>
          <p:cNvPr id="82948" name="Rectangle 3"/>
          <p:cNvSpPr>
            <a:spLocks noGrp="1" noChangeArrowheads="1"/>
          </p:cNvSpPr>
          <p:nvPr>
            <p:ph type="body" idx="1"/>
          </p:nvPr>
        </p:nvSpPr>
        <p:spPr>
          <a:xfrm>
            <a:off x="457200" y="1600200"/>
            <a:ext cx="3792538" cy="4530725"/>
          </a:xfrm>
        </p:spPr>
        <p:txBody>
          <a:bodyPr/>
          <a:lstStyle/>
          <a:p>
            <a:pPr eaLnBrk="1" hangingPunct="1"/>
            <a:r>
              <a:rPr lang="en-US" smtClean="0"/>
              <a:t>Basin and Range</a:t>
            </a:r>
          </a:p>
          <a:p>
            <a:pPr lvl="1" eaLnBrk="1" hangingPunct="1"/>
            <a:r>
              <a:rPr lang="en-US" smtClean="0"/>
              <a:t>Region is slowly pulling apart</a:t>
            </a:r>
          </a:p>
          <a:p>
            <a:pPr lvl="1" eaLnBrk="1" hangingPunct="1"/>
            <a:r>
              <a:rPr lang="en-US" smtClean="0"/>
              <a:t>No active spreading center</a:t>
            </a:r>
          </a:p>
        </p:txBody>
      </p:sp>
      <p:pic>
        <p:nvPicPr>
          <p:cNvPr id="82949" name="Picture 4"/>
          <p:cNvPicPr>
            <a:picLocks noChangeAspect="1" noChangeArrowheads="1"/>
          </p:cNvPicPr>
          <p:nvPr/>
        </p:nvPicPr>
        <p:blipFill>
          <a:blip r:embed="rId3"/>
          <a:srcRect/>
          <a:stretch>
            <a:fillRect/>
          </a:stretch>
        </p:blipFill>
        <p:spPr bwMode="auto">
          <a:xfrm>
            <a:off x="4221163" y="52388"/>
            <a:ext cx="4922837" cy="6805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10F40783-46E1-499E-80C2-68DBF13C6307}" type="slidenum">
              <a:rPr lang="en-US" altLang="en-US"/>
              <a:pPr>
                <a:defRPr/>
              </a:pPr>
              <a:t>39</a:t>
            </a:fld>
            <a:r>
              <a:rPr lang="en-US" altLang="en-US" dirty="0"/>
              <a:t> / </a:t>
            </a:r>
            <a:r>
              <a:rPr lang="en-US" altLang="en-US" dirty="0" smtClean="0"/>
              <a:t>88</a:t>
            </a:r>
            <a:endParaRPr lang="en-US" altLang="en-US" dirty="0"/>
          </a:p>
        </p:txBody>
      </p:sp>
      <p:sp>
        <p:nvSpPr>
          <p:cNvPr id="83971" name="Rectangle 2" descr="F02-20"/>
          <p:cNvSpPr>
            <a:spLocks noGrp="1" noChangeAspect="1" noChangeArrowheads="1"/>
          </p:cNvSpPr>
          <p:nvPr/>
        </p:nvSpPr>
        <p:spPr bwMode="auto">
          <a:xfrm>
            <a:off x="0" y="95250"/>
            <a:ext cx="9144000" cy="6665913"/>
          </a:xfrm>
          <a:prstGeom prst="rect">
            <a:avLst/>
          </a:prstGeom>
          <a:blipFill dpi="0" rotWithShape="1">
            <a:blip r:embed="rId3"/>
            <a:srcRect/>
            <a:stretch>
              <a:fillRect/>
            </a:stretch>
          </a:blipFill>
          <a:ln w="9525">
            <a:noFill/>
            <a:miter lim="800000"/>
            <a:headEnd/>
            <a:tailEnd/>
          </a:ln>
        </p:spPr>
        <p:txBody>
          <a:bodyPr/>
          <a:lstStyle/>
          <a:p>
            <a:pPr algn="ctr"/>
            <a:endParaRPr lang="en-US" sz="2400">
              <a:latin typeface="Times New Roman" pitchFamily="18" charset="0"/>
            </a:endParaRPr>
          </a:p>
        </p:txBody>
      </p:sp>
      <p:sp>
        <p:nvSpPr>
          <p:cNvPr id="83972" name="Text Box 3"/>
          <p:cNvSpPr txBox="1">
            <a:spLocks noChangeArrowheads="1"/>
          </p:cNvSpPr>
          <p:nvPr/>
        </p:nvSpPr>
        <p:spPr bwMode="auto">
          <a:xfrm>
            <a:off x="2044700" y="6354763"/>
            <a:ext cx="5053013" cy="274637"/>
          </a:xfrm>
          <a:prstGeom prst="rect">
            <a:avLst/>
          </a:prstGeom>
          <a:noFill/>
          <a:ln w="9525">
            <a:noFill/>
            <a:miter lim="800000"/>
            <a:headEnd/>
            <a:tailEnd/>
          </a:ln>
        </p:spPr>
        <p:txBody>
          <a:bodyPr wrap="none">
            <a:spAutoFit/>
          </a:bodyPr>
          <a:lstStyle/>
          <a:p>
            <a:pPr algn="ctr">
              <a:spcBef>
                <a:spcPct val="30000"/>
              </a:spcBef>
            </a:pPr>
            <a:r>
              <a:rPr lang="en-US" sz="1200">
                <a:solidFill>
                  <a:srgbClr val="000000"/>
                </a:solidFill>
              </a:rPr>
              <a:t>This Basin and Range terrain is found southwest of Salt Lake City, Utah.</a:t>
            </a:r>
            <a:endParaRPr lang="en-US" sz="2400">
              <a:latin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99" name="Picture 15"/>
          <p:cNvPicPr>
            <a:picLocks noChangeAspect="1" noChangeArrowheads="1"/>
          </p:cNvPicPr>
          <p:nvPr/>
        </p:nvPicPr>
        <p:blipFill>
          <a:blip r:embed="rId3"/>
          <a:srcRect/>
          <a:stretch>
            <a:fillRect/>
          </a:stretch>
        </p:blipFill>
        <p:spPr bwMode="auto">
          <a:xfrm>
            <a:off x="4724400" y="4512864"/>
            <a:ext cx="4114800" cy="2209800"/>
          </a:xfrm>
          <a:prstGeom prst="rect">
            <a:avLst/>
          </a:prstGeom>
          <a:noFill/>
          <a:ln w="12700">
            <a:noFill/>
            <a:miter lim="800000"/>
            <a:headEnd/>
            <a:tailEnd/>
          </a:ln>
          <a:effectLst/>
        </p:spPr>
      </p:pic>
      <p:grpSp>
        <p:nvGrpSpPr>
          <p:cNvPr id="2" name="Group 21"/>
          <p:cNvGrpSpPr>
            <a:grpSpLocks/>
          </p:cNvGrpSpPr>
          <p:nvPr/>
        </p:nvGrpSpPr>
        <p:grpSpPr bwMode="auto">
          <a:xfrm>
            <a:off x="304800" y="4284264"/>
            <a:ext cx="4044950" cy="2438400"/>
            <a:chOff x="192" y="2544"/>
            <a:chExt cx="2548" cy="1536"/>
          </a:xfrm>
        </p:grpSpPr>
        <p:pic>
          <p:nvPicPr>
            <p:cNvPr id="681998" name="Picture 14"/>
            <p:cNvPicPr>
              <a:picLocks noChangeAspect="1" noChangeArrowheads="1"/>
            </p:cNvPicPr>
            <p:nvPr/>
          </p:nvPicPr>
          <p:blipFill>
            <a:blip r:embed="rId4"/>
            <a:srcRect/>
            <a:stretch>
              <a:fillRect/>
            </a:stretch>
          </p:blipFill>
          <p:spPr bwMode="auto">
            <a:xfrm>
              <a:off x="192" y="2599"/>
              <a:ext cx="2548" cy="1481"/>
            </a:xfrm>
            <a:prstGeom prst="rect">
              <a:avLst/>
            </a:prstGeom>
            <a:noFill/>
            <a:ln w="12700">
              <a:noFill/>
              <a:miter lim="800000"/>
              <a:headEnd/>
              <a:tailEnd/>
            </a:ln>
            <a:effectLst/>
          </p:spPr>
        </p:pic>
        <p:sp>
          <p:nvSpPr>
            <p:cNvPr id="682004" name="Rectangle 20"/>
            <p:cNvSpPr>
              <a:spLocks noChangeArrowheads="1"/>
            </p:cNvSpPr>
            <p:nvPr/>
          </p:nvSpPr>
          <p:spPr bwMode="auto">
            <a:xfrm>
              <a:off x="1632" y="2544"/>
              <a:ext cx="1104" cy="240"/>
            </a:xfrm>
            <a:prstGeom prst="rect">
              <a:avLst/>
            </a:prstGeom>
            <a:solidFill>
              <a:schemeClr val="bg1"/>
            </a:solidFill>
            <a:ln w="12700">
              <a:solidFill>
                <a:schemeClr val="bg1"/>
              </a:solidFill>
              <a:miter lim="800000"/>
              <a:headEnd/>
              <a:tailEnd/>
            </a:ln>
            <a:effectLst/>
          </p:spPr>
          <p:txBody>
            <a:bodyPr wrap="none" anchor="ctr"/>
            <a:lstStyle/>
            <a:p>
              <a:endParaRPr lang="en-US"/>
            </a:p>
          </p:txBody>
        </p:sp>
      </p:grpSp>
      <p:sp>
        <p:nvSpPr>
          <p:cNvPr id="682008" name="Rectangle 24"/>
          <p:cNvSpPr>
            <a:spLocks noGrp="1" noChangeArrowheads="1"/>
          </p:cNvSpPr>
          <p:nvPr>
            <p:ph type="title"/>
          </p:nvPr>
        </p:nvSpPr>
        <p:spPr/>
        <p:txBody>
          <a:bodyPr/>
          <a:lstStyle/>
          <a:p>
            <a:r>
              <a:rPr lang="en-US" smtClean="0"/>
              <a:t>Lithosphere</a:t>
            </a:r>
            <a:endParaRPr lang="en-US"/>
          </a:p>
        </p:txBody>
      </p:sp>
      <p:sp>
        <p:nvSpPr>
          <p:cNvPr id="682009" name="Rectangle 25"/>
          <p:cNvSpPr>
            <a:spLocks noGrp="1" noChangeArrowheads="1"/>
          </p:cNvSpPr>
          <p:nvPr>
            <p:ph type="body" idx="1"/>
          </p:nvPr>
        </p:nvSpPr>
        <p:spPr>
          <a:xfrm>
            <a:off x="457200" y="1600200"/>
            <a:ext cx="8686800" cy="4530725"/>
          </a:xfrm>
        </p:spPr>
        <p:txBody>
          <a:bodyPr/>
          <a:lstStyle/>
          <a:p>
            <a:r>
              <a:rPr lang="en-US" dirty="0" smtClean="0"/>
              <a:t>Tectonic plates are fragments of lithosphere.</a:t>
            </a:r>
          </a:p>
          <a:p>
            <a:pPr lvl="1"/>
            <a:r>
              <a:rPr lang="en-US" dirty="0" smtClean="0"/>
              <a:t>Lithosphere is made of both crust and the upper mantle.</a:t>
            </a:r>
          </a:p>
          <a:p>
            <a:pPr lvl="1"/>
            <a:r>
              <a:rPr lang="en-US" dirty="0" smtClean="0"/>
              <a:t>The lithosphere is in motion over the asthenosphere. </a:t>
            </a:r>
          </a:p>
          <a:p>
            <a:pPr lvl="1"/>
            <a:r>
              <a:rPr lang="en-US" dirty="0" smtClean="0"/>
              <a:t>Lithosphere bends elastically when loaded.</a:t>
            </a:r>
          </a:p>
          <a:p>
            <a:pPr lvl="1"/>
            <a:r>
              <a:rPr lang="en-US" dirty="0" smtClean="0"/>
              <a:t>Asthenosphere flows plastically when loaded. </a:t>
            </a:r>
            <a:endParaRPr lang="en-US" dirty="0"/>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4</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7" name="Picture 4" descr="FG07_12"/>
          <p:cNvPicPr>
            <a:picLocks noChangeAspect="1" noChangeArrowheads="1"/>
          </p:cNvPicPr>
          <p:nvPr/>
        </p:nvPicPr>
        <p:blipFill>
          <a:blip r:embed="rId3"/>
          <a:srcRect/>
          <a:stretch>
            <a:fillRect/>
          </a:stretch>
        </p:blipFill>
        <p:spPr bwMode="auto">
          <a:xfrm>
            <a:off x="5059996" y="313898"/>
            <a:ext cx="4084004" cy="6544101"/>
          </a:xfrm>
          <a:prstGeom prst="rect">
            <a:avLst/>
          </a:prstGeom>
          <a:noFill/>
          <a:ln w="9525">
            <a:noFill/>
            <a:miter lim="800000"/>
            <a:headEnd/>
            <a:tailEnd/>
          </a:ln>
        </p:spPr>
      </p:pic>
      <p:sp>
        <p:nvSpPr>
          <p:cNvPr id="7" name="Slide Number Placeholder 5"/>
          <p:cNvSpPr>
            <a:spLocks noGrp="1"/>
          </p:cNvSpPr>
          <p:nvPr>
            <p:ph type="sldNum" sz="quarter" idx="12"/>
          </p:nvPr>
        </p:nvSpPr>
        <p:spPr/>
        <p:txBody>
          <a:bodyPr/>
          <a:lstStyle/>
          <a:p>
            <a:pPr>
              <a:defRPr/>
            </a:pPr>
            <a:fld id="{32860404-D435-4A0A-B24F-BF366D334E79}" type="slidenum">
              <a:rPr lang="en-US" altLang="en-US"/>
              <a:pPr>
                <a:defRPr/>
              </a:pPr>
              <a:t>40</a:t>
            </a:fld>
            <a:r>
              <a:rPr lang="en-US" altLang="en-US" dirty="0"/>
              <a:t> / </a:t>
            </a:r>
            <a:r>
              <a:rPr lang="en-US" altLang="en-US" dirty="0" smtClean="0"/>
              <a:t>88</a:t>
            </a:r>
            <a:endParaRPr lang="en-US" altLang="en-US" dirty="0"/>
          </a:p>
        </p:txBody>
      </p:sp>
      <p:sp>
        <p:nvSpPr>
          <p:cNvPr id="84995" name="Rectangle 5"/>
          <p:cNvSpPr>
            <a:spLocks noGrp="1" noChangeArrowheads="1"/>
          </p:cNvSpPr>
          <p:nvPr>
            <p:ph type="title"/>
          </p:nvPr>
        </p:nvSpPr>
        <p:spPr/>
        <p:txBody>
          <a:bodyPr/>
          <a:lstStyle/>
          <a:p>
            <a:pPr eaLnBrk="1" hangingPunct="1"/>
            <a:r>
              <a:rPr lang="en-US" dirty="0" smtClean="0"/>
              <a:t>Convergent plate boundaries</a:t>
            </a:r>
          </a:p>
        </p:txBody>
      </p:sp>
      <p:sp>
        <p:nvSpPr>
          <p:cNvPr id="84996" name="Rectangle 6"/>
          <p:cNvSpPr>
            <a:spLocks noGrp="1" noChangeArrowheads="1"/>
          </p:cNvSpPr>
          <p:nvPr>
            <p:ph type="body" idx="1"/>
          </p:nvPr>
        </p:nvSpPr>
        <p:spPr>
          <a:xfrm>
            <a:off x="457200" y="1600200"/>
            <a:ext cx="4495800" cy="4530725"/>
          </a:xfrm>
        </p:spPr>
        <p:txBody>
          <a:bodyPr/>
          <a:lstStyle/>
          <a:p>
            <a:pPr eaLnBrk="1" hangingPunct="1"/>
            <a:r>
              <a:rPr lang="en-US" dirty="0" smtClean="0"/>
              <a:t>Where </a:t>
            </a:r>
            <a:r>
              <a:rPr lang="en-US" dirty="0" smtClean="0"/>
              <a:t>two plates collide</a:t>
            </a:r>
          </a:p>
          <a:p>
            <a:pPr eaLnBrk="1" hangingPunct="1"/>
            <a:r>
              <a:rPr lang="en-US" dirty="0" smtClean="0"/>
              <a:t>Types</a:t>
            </a:r>
          </a:p>
          <a:p>
            <a:pPr lvl="1" eaLnBrk="1" hangingPunct="1"/>
            <a:r>
              <a:rPr lang="en-US" dirty="0" smtClean="0"/>
              <a:t>Oceanic-continental convergence </a:t>
            </a:r>
          </a:p>
          <a:p>
            <a:pPr lvl="1" eaLnBrk="1" hangingPunct="1"/>
            <a:r>
              <a:rPr lang="en-US" dirty="0" smtClean="0"/>
              <a:t>Oceanic-oceanic convergence</a:t>
            </a:r>
          </a:p>
          <a:p>
            <a:pPr lvl="1" eaLnBrk="1" hangingPunct="1"/>
            <a:r>
              <a:rPr lang="en-US" dirty="0" smtClean="0"/>
              <a:t>Continental-continental convergence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67" name="Rectangle 1035"/>
          <p:cNvSpPr>
            <a:spLocks noGrp="1" noChangeArrowheads="1"/>
          </p:cNvSpPr>
          <p:nvPr>
            <p:ph type="title"/>
          </p:nvPr>
        </p:nvSpPr>
        <p:spPr/>
        <p:txBody>
          <a:bodyPr/>
          <a:lstStyle/>
          <a:p>
            <a:r>
              <a:rPr lang="en-US" dirty="0"/>
              <a:t>Subduction</a:t>
            </a:r>
          </a:p>
        </p:txBody>
      </p:sp>
      <p:sp>
        <p:nvSpPr>
          <p:cNvPr id="813068" name="Rectangle 1036"/>
          <p:cNvSpPr>
            <a:spLocks noGrp="1" noChangeArrowheads="1"/>
          </p:cNvSpPr>
          <p:nvPr>
            <p:ph type="body" idx="1"/>
          </p:nvPr>
        </p:nvSpPr>
        <p:spPr>
          <a:xfrm>
            <a:off x="457200" y="1600200"/>
            <a:ext cx="8454788" cy="4530725"/>
          </a:xfrm>
        </p:spPr>
        <p:txBody>
          <a:bodyPr/>
          <a:lstStyle/>
          <a:p>
            <a:r>
              <a:rPr lang="en-US" sz="2800" dirty="0"/>
              <a:t>Old oceanic lithosphere is more dense than mantle.</a:t>
            </a:r>
          </a:p>
          <a:p>
            <a:r>
              <a:rPr lang="en-US" sz="2800" dirty="0"/>
              <a:t>A flat-lying oceanic plate won’t </a:t>
            </a:r>
            <a:r>
              <a:rPr lang="en-US" sz="2800" dirty="0" err="1"/>
              <a:t>subduct</a:t>
            </a:r>
            <a:r>
              <a:rPr lang="en-US" sz="2800" dirty="0"/>
              <a:t>.</a:t>
            </a:r>
          </a:p>
          <a:p>
            <a:r>
              <a:rPr lang="en-US" sz="2800" dirty="0"/>
              <a:t>Bent down, the leading edge sinks like an anchor.</a:t>
            </a:r>
          </a:p>
          <a:p>
            <a:endParaRPr lang="en-US" sz="2800" dirty="0"/>
          </a:p>
        </p:txBody>
      </p:sp>
      <p:sp>
        <p:nvSpPr>
          <p:cNvPr id="6" name="Rectangle 5"/>
          <p:cNvSpPr/>
          <p:nvPr/>
        </p:nvSpPr>
        <p:spPr>
          <a:xfrm>
            <a:off x="3985146" y="5964072"/>
            <a:ext cx="464024" cy="4503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3066" name="Picture 1034"/>
          <p:cNvPicPr>
            <a:picLocks noChangeAspect="1" noChangeArrowheads="1"/>
          </p:cNvPicPr>
          <p:nvPr/>
        </p:nvPicPr>
        <p:blipFill>
          <a:blip r:embed="rId3" cstate="print"/>
          <a:srcRect/>
          <a:stretch>
            <a:fillRect/>
          </a:stretch>
        </p:blipFill>
        <p:spPr bwMode="auto">
          <a:xfrm>
            <a:off x="464576" y="3575712"/>
            <a:ext cx="3513744" cy="3215191"/>
          </a:xfrm>
          <a:prstGeom prst="rect">
            <a:avLst/>
          </a:prstGeom>
          <a:noFill/>
          <a:ln w="12700">
            <a:solidFill>
              <a:schemeClr val="tx1"/>
            </a:solidFill>
            <a:miter lim="800000"/>
            <a:headEnd/>
            <a:tailEnd/>
          </a:ln>
          <a:effectLst/>
        </p:spPr>
      </p:pic>
      <p:pic>
        <p:nvPicPr>
          <p:cNvPr id="813065" name="Picture 1033"/>
          <p:cNvPicPr>
            <a:picLocks noChangeAspect="1" noChangeArrowheads="1"/>
          </p:cNvPicPr>
          <p:nvPr/>
        </p:nvPicPr>
        <p:blipFill>
          <a:blip r:embed="rId4" cstate="print"/>
          <a:srcRect/>
          <a:stretch>
            <a:fillRect/>
          </a:stretch>
        </p:blipFill>
        <p:spPr bwMode="auto">
          <a:xfrm>
            <a:off x="4467022" y="3595808"/>
            <a:ext cx="4202714" cy="3195096"/>
          </a:xfrm>
          <a:prstGeom prst="rect">
            <a:avLst/>
          </a:prstGeom>
          <a:noFill/>
          <a:ln w="12700">
            <a:solidFill>
              <a:schemeClr val="tx1"/>
            </a:solidFill>
            <a:miter lim="800000"/>
            <a:headEnd/>
            <a:tailEnd/>
          </a:ln>
          <a:effectLst/>
        </p:spPr>
      </p:pic>
      <p:sp>
        <p:nvSpPr>
          <p:cNvPr id="7" name="Slide Number Placeholder 6"/>
          <p:cNvSpPr>
            <a:spLocks noGrp="1"/>
          </p:cNvSpPr>
          <p:nvPr>
            <p:ph type="sldNum" sz="quarter" idx="12"/>
          </p:nvPr>
        </p:nvSpPr>
        <p:spPr/>
        <p:txBody>
          <a:bodyPr/>
          <a:lstStyle/>
          <a:p>
            <a:pPr>
              <a:defRPr/>
            </a:pPr>
            <a:fld id="{5FEF2E0F-8A48-42EC-A346-8DDE620A98FC}" type="slidenum">
              <a:rPr lang="en-US" altLang="en-US" smtClean="0"/>
              <a:pPr>
                <a:defRPr/>
              </a:pPr>
              <a:t>41</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7" name="Picture 3079"/>
          <p:cNvPicPr>
            <a:picLocks noChangeAspect="1" noChangeArrowheads="1"/>
          </p:cNvPicPr>
          <p:nvPr/>
        </p:nvPicPr>
        <p:blipFill>
          <a:blip r:embed="rId3"/>
          <a:srcRect/>
          <a:stretch>
            <a:fillRect/>
          </a:stretch>
        </p:blipFill>
        <p:spPr bwMode="auto">
          <a:xfrm>
            <a:off x="4989844" y="2885368"/>
            <a:ext cx="3825875" cy="3848100"/>
          </a:xfrm>
          <a:prstGeom prst="rect">
            <a:avLst/>
          </a:prstGeom>
          <a:noFill/>
          <a:ln w="12700">
            <a:noFill/>
            <a:miter lim="800000"/>
            <a:headEnd/>
            <a:tailEnd/>
          </a:ln>
          <a:effectLst/>
        </p:spPr>
      </p:pic>
      <p:sp>
        <p:nvSpPr>
          <p:cNvPr id="788492" name="Rectangle 3084"/>
          <p:cNvSpPr>
            <a:spLocks noGrp="1" noChangeArrowheads="1"/>
          </p:cNvSpPr>
          <p:nvPr>
            <p:ph type="title"/>
          </p:nvPr>
        </p:nvSpPr>
        <p:spPr/>
        <p:txBody>
          <a:bodyPr/>
          <a:lstStyle/>
          <a:p>
            <a:r>
              <a:rPr lang="en-US" dirty="0" smtClean="0"/>
              <a:t>Subduction</a:t>
            </a:r>
            <a:endParaRPr lang="en-US" dirty="0"/>
          </a:p>
        </p:txBody>
      </p:sp>
      <p:sp>
        <p:nvSpPr>
          <p:cNvPr id="788493" name="Rectangle 3085"/>
          <p:cNvSpPr>
            <a:spLocks noGrp="1" noChangeArrowheads="1"/>
          </p:cNvSpPr>
          <p:nvPr>
            <p:ph type="body" idx="1"/>
          </p:nvPr>
        </p:nvSpPr>
        <p:spPr>
          <a:xfrm>
            <a:off x="228600" y="1219200"/>
            <a:ext cx="8915400" cy="5334000"/>
          </a:xfrm>
        </p:spPr>
        <p:txBody>
          <a:bodyPr/>
          <a:lstStyle/>
          <a:p>
            <a:r>
              <a:rPr lang="en-US" sz="2800" dirty="0"/>
              <a:t>The </a:t>
            </a:r>
            <a:r>
              <a:rPr lang="en-US" sz="2800" dirty="0" err="1"/>
              <a:t>subducting</a:t>
            </a:r>
            <a:r>
              <a:rPr lang="en-US" sz="2800" dirty="0"/>
              <a:t> plate descends at an average of 45</a:t>
            </a:r>
            <a:r>
              <a:rPr lang="en-US" sz="2800" dirty="0">
                <a:sym typeface="Symbol" pitchFamily="18" charset="2"/>
              </a:rPr>
              <a:t>.</a:t>
            </a:r>
          </a:p>
          <a:p>
            <a:pPr lvl="1"/>
            <a:r>
              <a:rPr lang="en-US" sz="2400" dirty="0"/>
              <a:t>Plate descent is revealed by </a:t>
            </a:r>
            <a:r>
              <a:rPr lang="en-US" sz="2400" dirty="0" err="1"/>
              <a:t>Wadati-Benioff</a:t>
            </a:r>
            <a:r>
              <a:rPr lang="en-US" sz="2400" dirty="0"/>
              <a:t> earthquakes.</a:t>
            </a:r>
          </a:p>
          <a:p>
            <a:pPr lvl="2"/>
            <a:r>
              <a:rPr lang="en-US" sz="2000" dirty="0"/>
              <a:t>Mark frictional contact and mineral transformations. </a:t>
            </a:r>
          </a:p>
          <a:p>
            <a:pPr lvl="2"/>
            <a:r>
              <a:rPr lang="en-US" sz="2000" dirty="0"/>
              <a:t>Earthquakes deepen away from trench.</a:t>
            </a:r>
          </a:p>
          <a:p>
            <a:r>
              <a:rPr lang="en-US" sz="2800" dirty="0"/>
              <a:t>Quakes cease below 660 km. 	</a:t>
            </a:r>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42</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216" name="Picture 8"/>
          <p:cNvPicPr>
            <a:picLocks noChangeAspect="1" noChangeArrowheads="1"/>
          </p:cNvPicPr>
          <p:nvPr/>
        </p:nvPicPr>
        <p:blipFill>
          <a:blip r:embed="rId3"/>
          <a:srcRect/>
          <a:stretch>
            <a:fillRect/>
          </a:stretch>
        </p:blipFill>
        <p:spPr bwMode="auto">
          <a:xfrm>
            <a:off x="1392070" y="2689530"/>
            <a:ext cx="6284794" cy="4123644"/>
          </a:xfrm>
          <a:prstGeom prst="rect">
            <a:avLst/>
          </a:prstGeom>
          <a:noFill/>
          <a:ln w="12700">
            <a:noFill/>
            <a:miter lim="800000"/>
            <a:headEnd/>
            <a:tailEnd/>
          </a:ln>
          <a:effectLst/>
        </p:spPr>
      </p:pic>
      <p:sp>
        <p:nvSpPr>
          <p:cNvPr id="734217" name="Rectangle 9"/>
          <p:cNvSpPr>
            <a:spLocks noGrp="1" noChangeArrowheads="1"/>
          </p:cNvSpPr>
          <p:nvPr>
            <p:ph type="title"/>
          </p:nvPr>
        </p:nvSpPr>
        <p:spPr/>
        <p:txBody>
          <a:bodyPr/>
          <a:lstStyle/>
          <a:p>
            <a:r>
              <a:rPr lang="en-US"/>
              <a:t>Fate of Subducted Plates?</a:t>
            </a:r>
          </a:p>
        </p:txBody>
      </p:sp>
      <p:sp>
        <p:nvSpPr>
          <p:cNvPr id="734218" name="Rectangle 10"/>
          <p:cNvSpPr>
            <a:spLocks noGrp="1" noChangeArrowheads="1"/>
          </p:cNvSpPr>
          <p:nvPr>
            <p:ph type="body" idx="1"/>
          </p:nvPr>
        </p:nvSpPr>
        <p:spPr>
          <a:xfrm>
            <a:off x="457200" y="1600200"/>
            <a:ext cx="8482084" cy="4530725"/>
          </a:xfrm>
        </p:spPr>
        <p:txBody>
          <a:bodyPr/>
          <a:lstStyle/>
          <a:p>
            <a:r>
              <a:rPr lang="en-US" sz="2800" dirty="0"/>
              <a:t>Plate descent continues past the earthquake limit. </a:t>
            </a:r>
          </a:p>
          <a:p>
            <a:r>
              <a:rPr lang="en-US" sz="2800" dirty="0"/>
              <a:t>The lower mantle may be a “plate graveyard.” </a:t>
            </a:r>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43</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40" name="Picture 8"/>
          <p:cNvPicPr>
            <a:picLocks noChangeAspect="1" noChangeArrowheads="1"/>
          </p:cNvPicPr>
          <p:nvPr/>
        </p:nvPicPr>
        <p:blipFill>
          <a:blip r:embed="rId3"/>
          <a:srcRect/>
          <a:stretch>
            <a:fillRect/>
          </a:stretch>
        </p:blipFill>
        <p:spPr bwMode="auto">
          <a:xfrm>
            <a:off x="1731584" y="2197289"/>
            <a:ext cx="5679160" cy="4533365"/>
          </a:xfrm>
          <a:prstGeom prst="rect">
            <a:avLst/>
          </a:prstGeom>
          <a:noFill/>
          <a:ln w="12700">
            <a:noFill/>
            <a:miter lim="800000"/>
            <a:headEnd/>
            <a:tailEnd/>
          </a:ln>
          <a:effectLst/>
        </p:spPr>
      </p:pic>
      <p:sp>
        <p:nvSpPr>
          <p:cNvPr id="735241" name="Rectangle 9"/>
          <p:cNvSpPr>
            <a:spLocks noGrp="1" noChangeArrowheads="1"/>
          </p:cNvSpPr>
          <p:nvPr>
            <p:ph type="title"/>
          </p:nvPr>
        </p:nvSpPr>
        <p:spPr/>
        <p:txBody>
          <a:bodyPr/>
          <a:lstStyle/>
          <a:p>
            <a:r>
              <a:rPr lang="en-US" dirty="0"/>
              <a:t>Subduction Features</a:t>
            </a:r>
          </a:p>
        </p:txBody>
      </p:sp>
      <p:sp>
        <p:nvSpPr>
          <p:cNvPr id="735242" name="Rectangle 10"/>
          <p:cNvSpPr>
            <a:spLocks noGrp="1" noChangeArrowheads="1"/>
          </p:cNvSpPr>
          <p:nvPr>
            <p:ph type="body" idx="1"/>
          </p:nvPr>
        </p:nvSpPr>
        <p:spPr>
          <a:xfrm>
            <a:off x="457200" y="1600200"/>
            <a:ext cx="8482084" cy="4530725"/>
          </a:xfrm>
        </p:spPr>
        <p:txBody>
          <a:bodyPr/>
          <a:lstStyle/>
          <a:p>
            <a:r>
              <a:rPr lang="en-US" sz="2800" dirty="0"/>
              <a:t>Subduction is associated with unique features. </a:t>
            </a:r>
            <a:endParaRPr lang="en-US" sz="2400" dirty="0"/>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44</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41" name="Picture 13"/>
          <p:cNvPicPr>
            <a:picLocks noChangeAspect="1" noChangeArrowheads="1"/>
          </p:cNvPicPr>
          <p:nvPr/>
        </p:nvPicPr>
        <p:blipFill>
          <a:blip r:embed="rId3"/>
          <a:srcRect/>
          <a:stretch>
            <a:fillRect/>
          </a:stretch>
        </p:blipFill>
        <p:spPr bwMode="auto">
          <a:xfrm>
            <a:off x="-13648" y="3633720"/>
            <a:ext cx="9144000" cy="3221038"/>
          </a:xfrm>
          <a:prstGeom prst="rect">
            <a:avLst/>
          </a:prstGeom>
          <a:noFill/>
          <a:ln w="12700">
            <a:noFill/>
            <a:miter lim="800000"/>
            <a:headEnd/>
            <a:tailEnd/>
          </a:ln>
          <a:effectLst/>
        </p:spPr>
      </p:pic>
      <p:sp>
        <p:nvSpPr>
          <p:cNvPr id="790542" name="Rectangle 14"/>
          <p:cNvSpPr>
            <a:spLocks noGrp="1" noChangeArrowheads="1"/>
          </p:cNvSpPr>
          <p:nvPr>
            <p:ph type="title"/>
          </p:nvPr>
        </p:nvSpPr>
        <p:spPr/>
        <p:txBody>
          <a:bodyPr/>
          <a:lstStyle/>
          <a:p>
            <a:r>
              <a:rPr lang="en-US" dirty="0" smtClean="0"/>
              <a:t>Subduction</a:t>
            </a:r>
            <a:endParaRPr lang="en-US" dirty="0"/>
          </a:p>
        </p:txBody>
      </p:sp>
      <p:sp>
        <p:nvSpPr>
          <p:cNvPr id="790543" name="Rectangle 15"/>
          <p:cNvSpPr>
            <a:spLocks noGrp="1" noChangeArrowheads="1"/>
          </p:cNvSpPr>
          <p:nvPr>
            <p:ph type="body" idx="1"/>
          </p:nvPr>
        </p:nvSpPr>
        <p:spPr>
          <a:xfrm>
            <a:off x="457200" y="1600200"/>
            <a:ext cx="8686800" cy="4530725"/>
          </a:xfrm>
        </p:spPr>
        <p:txBody>
          <a:bodyPr/>
          <a:lstStyle/>
          <a:p>
            <a:r>
              <a:rPr lang="en-US" sz="2800" dirty="0" err="1"/>
              <a:t>Accretionary</a:t>
            </a:r>
            <a:r>
              <a:rPr lang="en-US" sz="2800" dirty="0"/>
              <a:t> prisms – Deformed sediment wedges.</a:t>
            </a:r>
          </a:p>
          <a:p>
            <a:pPr lvl="1"/>
            <a:r>
              <a:rPr lang="en-US" sz="2400" dirty="0"/>
              <a:t>Sediments scraped off </a:t>
            </a:r>
            <a:r>
              <a:rPr lang="en-US" sz="2400" dirty="0" err="1"/>
              <a:t>subducting</a:t>
            </a:r>
            <a:r>
              <a:rPr lang="en-US" sz="2400" dirty="0"/>
              <a:t> plates are smeared and welded onto the overriding plates. </a:t>
            </a:r>
          </a:p>
          <a:p>
            <a:pPr lvl="1"/>
            <a:r>
              <a:rPr lang="en-US" sz="2400" dirty="0"/>
              <a:t>These contorted sediments can be pushed above sea.</a:t>
            </a:r>
          </a:p>
          <a:p>
            <a:pPr lvl="2"/>
            <a:r>
              <a:rPr lang="en-US" sz="2000" dirty="0"/>
              <a:t>Washington’s Olympic </a:t>
            </a:r>
            <a:r>
              <a:rPr lang="en-US" sz="2000" dirty="0" smtClean="0"/>
              <a:t>Peninsula &amp; Taiwan</a:t>
            </a:r>
            <a:r>
              <a:rPr lang="en-US" sz="2000" dirty="0"/>
              <a:t>.</a:t>
            </a:r>
          </a:p>
          <a:p>
            <a:endParaRPr lang="en-US" sz="2800" dirty="0"/>
          </a:p>
        </p:txBody>
      </p:sp>
      <p:pic>
        <p:nvPicPr>
          <p:cNvPr id="790544" name="Picture 16"/>
          <p:cNvPicPr>
            <a:picLocks noChangeAspect="1" noChangeArrowheads="1"/>
          </p:cNvPicPr>
          <p:nvPr/>
        </p:nvPicPr>
        <p:blipFill>
          <a:blip r:embed="rId4"/>
          <a:srcRect/>
          <a:stretch>
            <a:fillRect/>
          </a:stretch>
        </p:blipFill>
        <p:spPr bwMode="auto">
          <a:xfrm>
            <a:off x="7239000" y="4114800"/>
            <a:ext cx="1647825" cy="1257300"/>
          </a:xfrm>
          <a:prstGeom prst="rect">
            <a:avLst/>
          </a:prstGeom>
          <a:noFill/>
          <a:ln w="12700">
            <a:solidFill>
              <a:schemeClr val="tx1"/>
            </a:solidFill>
            <a:miter lim="800000"/>
            <a:headEnd/>
            <a:tailEnd/>
          </a:ln>
          <a:effectLst/>
        </p:spPr>
      </p:pic>
      <p:sp>
        <p:nvSpPr>
          <p:cNvPr id="6" name="Slide Number Placeholder 5"/>
          <p:cNvSpPr>
            <a:spLocks noGrp="1"/>
          </p:cNvSpPr>
          <p:nvPr>
            <p:ph type="sldNum" sz="quarter" idx="12"/>
          </p:nvPr>
        </p:nvSpPr>
        <p:spPr/>
        <p:txBody>
          <a:bodyPr/>
          <a:lstStyle/>
          <a:p>
            <a:pPr>
              <a:defRPr/>
            </a:pPr>
            <a:fld id="{5FEF2E0F-8A48-42EC-A346-8DDE620A98FC}" type="slidenum">
              <a:rPr lang="en-US" altLang="en-US" smtClean="0"/>
              <a:pPr>
                <a:defRPr/>
              </a:pPr>
              <a:t>45</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3310" name="Picture 14"/>
          <p:cNvPicPr>
            <a:picLocks noChangeAspect="1" noChangeArrowheads="1"/>
          </p:cNvPicPr>
          <p:nvPr/>
        </p:nvPicPr>
        <p:blipFill>
          <a:blip r:embed="rId3"/>
          <a:srcRect/>
          <a:stretch>
            <a:fillRect/>
          </a:stretch>
        </p:blipFill>
        <p:spPr bwMode="auto">
          <a:xfrm>
            <a:off x="6019514" y="4071012"/>
            <a:ext cx="3028950" cy="2705100"/>
          </a:xfrm>
          <a:prstGeom prst="rect">
            <a:avLst/>
          </a:prstGeom>
          <a:noFill/>
          <a:ln w="12700">
            <a:solidFill>
              <a:schemeClr val="tx1"/>
            </a:solidFill>
            <a:miter lim="800000"/>
            <a:headEnd/>
            <a:tailEnd/>
          </a:ln>
          <a:effectLst/>
        </p:spPr>
      </p:pic>
      <p:sp>
        <p:nvSpPr>
          <p:cNvPr id="823308" name="Rectangle 12"/>
          <p:cNvSpPr>
            <a:spLocks noGrp="1" noChangeArrowheads="1"/>
          </p:cNvSpPr>
          <p:nvPr>
            <p:ph type="title"/>
          </p:nvPr>
        </p:nvSpPr>
        <p:spPr/>
        <p:txBody>
          <a:bodyPr/>
          <a:lstStyle/>
          <a:p>
            <a:r>
              <a:rPr lang="en-US" dirty="0" smtClean="0"/>
              <a:t>Subduction</a:t>
            </a:r>
            <a:endParaRPr lang="en-US" dirty="0"/>
          </a:p>
        </p:txBody>
      </p:sp>
      <p:sp>
        <p:nvSpPr>
          <p:cNvPr id="823309" name="Rectangle 13"/>
          <p:cNvSpPr>
            <a:spLocks noGrp="1" noChangeArrowheads="1"/>
          </p:cNvSpPr>
          <p:nvPr>
            <p:ph type="body" idx="1"/>
          </p:nvPr>
        </p:nvSpPr>
        <p:spPr>
          <a:xfrm>
            <a:off x="457200" y="1600200"/>
            <a:ext cx="8686800" cy="4530725"/>
          </a:xfrm>
        </p:spPr>
        <p:txBody>
          <a:bodyPr/>
          <a:lstStyle/>
          <a:p>
            <a:r>
              <a:rPr lang="en-US" sz="2800" dirty="0"/>
              <a:t>Volcanic arc – Volcanic belt on an overriding plate. </a:t>
            </a:r>
          </a:p>
          <a:p>
            <a:pPr lvl="1"/>
            <a:r>
              <a:rPr lang="en-US" sz="2400" dirty="0"/>
              <a:t>The descending plate partially melts at ~ 150 km depth.</a:t>
            </a:r>
          </a:p>
          <a:p>
            <a:pPr lvl="1"/>
            <a:r>
              <a:rPr lang="en-US" sz="2400" dirty="0"/>
              <a:t>Magmas burn upward, fueling volcanic eruptions.  </a:t>
            </a:r>
          </a:p>
          <a:p>
            <a:pPr lvl="1"/>
            <a:r>
              <a:rPr lang="en-US" sz="2400" dirty="0"/>
              <a:t>A curved Earth dictates that volcanic belts are curved.  </a:t>
            </a:r>
          </a:p>
          <a:p>
            <a:r>
              <a:rPr lang="en-US" sz="2800" dirty="0"/>
              <a:t>Arc type depends on overriding plate.</a:t>
            </a:r>
          </a:p>
          <a:p>
            <a:pPr lvl="1"/>
            <a:r>
              <a:rPr lang="en-US" sz="2400" dirty="0"/>
              <a:t>Continental crust – Continental arc.</a:t>
            </a:r>
          </a:p>
          <a:p>
            <a:pPr lvl="1"/>
            <a:r>
              <a:rPr lang="en-US" sz="2400" dirty="0"/>
              <a:t>Oceanic – Island arc. </a:t>
            </a:r>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46</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22CF7D39-1E89-4DE7-AC7C-C3C7E8B792C4}" type="slidenum">
              <a:rPr lang="en-US" altLang="en-US"/>
              <a:pPr>
                <a:defRPr/>
              </a:pPr>
              <a:t>47</a:t>
            </a:fld>
            <a:r>
              <a:rPr lang="en-US" altLang="en-US" dirty="0"/>
              <a:t> / </a:t>
            </a:r>
            <a:r>
              <a:rPr lang="en-US" altLang="en-US" dirty="0" smtClean="0"/>
              <a:t>88</a:t>
            </a:r>
            <a:endParaRPr lang="en-US" altLang="en-US" dirty="0"/>
          </a:p>
        </p:txBody>
      </p:sp>
      <p:sp>
        <p:nvSpPr>
          <p:cNvPr id="86019" name="Rectangle 2"/>
          <p:cNvSpPr>
            <a:spLocks noGrp="1" noChangeArrowheads="1"/>
          </p:cNvSpPr>
          <p:nvPr>
            <p:ph type="title"/>
          </p:nvPr>
        </p:nvSpPr>
        <p:spPr>
          <a:xfrm>
            <a:off x="685800" y="228600"/>
            <a:ext cx="7772400" cy="1143000"/>
          </a:xfrm>
        </p:spPr>
        <p:txBody>
          <a:bodyPr/>
          <a:lstStyle/>
          <a:p>
            <a:pPr eaLnBrk="1" hangingPunct="1"/>
            <a:r>
              <a:rPr lang="en-US" smtClean="0"/>
              <a:t>Ocean-Continent Convergence</a:t>
            </a:r>
          </a:p>
        </p:txBody>
      </p:sp>
      <p:pic>
        <p:nvPicPr>
          <p:cNvPr id="86020" name="Picture 3" descr="FG07_12A"/>
          <p:cNvPicPr>
            <a:picLocks noChangeAspect="1" noChangeArrowheads="1"/>
          </p:cNvPicPr>
          <p:nvPr/>
        </p:nvPicPr>
        <p:blipFill>
          <a:blip r:embed="rId3"/>
          <a:srcRect/>
          <a:stretch>
            <a:fillRect/>
          </a:stretch>
        </p:blipFill>
        <p:spPr bwMode="auto">
          <a:xfrm>
            <a:off x="0" y="1336675"/>
            <a:ext cx="9144000" cy="5521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4"/>
          <p:cNvSpPr>
            <a:spLocks noGrp="1"/>
          </p:cNvSpPr>
          <p:nvPr>
            <p:ph type="sldNum" sz="quarter" idx="12"/>
          </p:nvPr>
        </p:nvSpPr>
        <p:spPr/>
        <p:txBody>
          <a:bodyPr/>
          <a:lstStyle/>
          <a:p>
            <a:pPr>
              <a:defRPr/>
            </a:pPr>
            <a:fld id="{FCA73225-0932-43F6-AB3A-1E21BEF4985B}" type="slidenum">
              <a:rPr lang="en-US" altLang="en-US"/>
              <a:pPr>
                <a:defRPr/>
              </a:pPr>
              <a:t>48</a:t>
            </a:fld>
            <a:r>
              <a:rPr lang="en-US" altLang="en-US" dirty="0"/>
              <a:t> / </a:t>
            </a:r>
            <a:r>
              <a:rPr lang="en-US" altLang="en-US" dirty="0" smtClean="0"/>
              <a:t>88</a:t>
            </a:r>
            <a:endParaRPr lang="en-US" altLang="en-US" dirty="0"/>
          </a:p>
        </p:txBody>
      </p:sp>
      <p:sp>
        <p:nvSpPr>
          <p:cNvPr id="87043" name="Rectangle 2"/>
          <p:cNvSpPr>
            <a:spLocks noGrp="1" noChangeArrowheads="1"/>
          </p:cNvSpPr>
          <p:nvPr>
            <p:ph type="title"/>
          </p:nvPr>
        </p:nvSpPr>
        <p:spPr>
          <a:xfrm>
            <a:off x="381000" y="228600"/>
            <a:ext cx="8382000" cy="1143000"/>
          </a:xfrm>
        </p:spPr>
        <p:txBody>
          <a:bodyPr/>
          <a:lstStyle/>
          <a:p>
            <a:pPr eaLnBrk="1" hangingPunct="1"/>
            <a:r>
              <a:rPr lang="en-US" smtClean="0"/>
              <a:t>Cascade Mountains, Pacific NW</a:t>
            </a:r>
          </a:p>
        </p:txBody>
      </p:sp>
      <p:pic>
        <p:nvPicPr>
          <p:cNvPr id="87044" name="Picture 3" descr="FG02_24A"/>
          <p:cNvPicPr>
            <a:picLocks noChangeAspect="1" noChangeArrowheads="1"/>
          </p:cNvPicPr>
          <p:nvPr/>
        </p:nvPicPr>
        <p:blipFill>
          <a:blip r:embed="rId3"/>
          <a:srcRect l="19000" r="17999"/>
          <a:stretch>
            <a:fillRect/>
          </a:stretch>
        </p:blipFill>
        <p:spPr bwMode="auto">
          <a:xfrm>
            <a:off x="677863" y="1600200"/>
            <a:ext cx="4656137" cy="4927600"/>
          </a:xfrm>
          <a:prstGeom prst="rect">
            <a:avLst/>
          </a:prstGeom>
          <a:noFill/>
          <a:ln w="9525">
            <a:noFill/>
            <a:miter lim="800000"/>
            <a:headEnd/>
            <a:tailEnd/>
          </a:ln>
        </p:spPr>
      </p:pic>
      <p:pic>
        <p:nvPicPr>
          <p:cNvPr id="87045" name="Picture 4" descr="FG02_24C"/>
          <p:cNvPicPr>
            <a:picLocks noChangeAspect="1" noChangeArrowheads="1"/>
          </p:cNvPicPr>
          <p:nvPr/>
        </p:nvPicPr>
        <p:blipFill>
          <a:blip r:embed="rId4"/>
          <a:srcRect l="27000" r="30000"/>
          <a:stretch>
            <a:fillRect/>
          </a:stretch>
        </p:blipFill>
        <p:spPr bwMode="auto">
          <a:xfrm>
            <a:off x="5432425" y="1600200"/>
            <a:ext cx="3178175" cy="492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16AF1004-E6F7-4909-A5A2-6FDE1AAF22E3}" type="slidenum">
              <a:rPr lang="en-US" altLang="en-US"/>
              <a:pPr>
                <a:defRPr/>
              </a:pPr>
              <a:t>49</a:t>
            </a:fld>
            <a:r>
              <a:rPr lang="en-US" altLang="en-US" dirty="0"/>
              <a:t> / </a:t>
            </a:r>
            <a:r>
              <a:rPr lang="en-US" altLang="en-US" dirty="0" smtClean="0"/>
              <a:t>88</a:t>
            </a:r>
            <a:endParaRPr lang="en-US" altLang="en-US" dirty="0"/>
          </a:p>
        </p:txBody>
      </p:sp>
      <p:sp>
        <p:nvSpPr>
          <p:cNvPr id="88067" name="Rectangle 2"/>
          <p:cNvSpPr>
            <a:spLocks noGrp="1" noChangeArrowheads="1"/>
          </p:cNvSpPr>
          <p:nvPr>
            <p:ph type="title"/>
          </p:nvPr>
        </p:nvSpPr>
        <p:spPr>
          <a:xfrm>
            <a:off x="685800" y="228600"/>
            <a:ext cx="7772400" cy="1143000"/>
          </a:xfrm>
        </p:spPr>
        <p:txBody>
          <a:bodyPr/>
          <a:lstStyle/>
          <a:p>
            <a:pPr eaLnBrk="1" hangingPunct="1"/>
            <a:r>
              <a:rPr lang="en-US" smtClean="0"/>
              <a:t>Ocean-Ocean Convergence</a:t>
            </a:r>
          </a:p>
        </p:txBody>
      </p:sp>
      <p:pic>
        <p:nvPicPr>
          <p:cNvPr id="88068" name="Picture 3" descr="FG07_12B"/>
          <p:cNvPicPr>
            <a:picLocks noChangeAspect="1" noChangeArrowheads="1"/>
          </p:cNvPicPr>
          <p:nvPr/>
        </p:nvPicPr>
        <p:blipFill>
          <a:blip r:embed="rId3"/>
          <a:srcRect/>
          <a:stretch>
            <a:fillRect/>
          </a:stretch>
        </p:blipFill>
        <p:spPr bwMode="auto">
          <a:xfrm>
            <a:off x="0" y="2219325"/>
            <a:ext cx="9144000" cy="4638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5" name="Picture 1031"/>
          <p:cNvPicPr>
            <a:picLocks noChangeAspect="1" noChangeArrowheads="1"/>
          </p:cNvPicPr>
          <p:nvPr/>
        </p:nvPicPr>
        <p:blipFill>
          <a:blip r:embed="rId3" cstate="print"/>
          <a:srcRect/>
          <a:stretch>
            <a:fillRect/>
          </a:stretch>
        </p:blipFill>
        <p:spPr bwMode="auto">
          <a:xfrm>
            <a:off x="309346" y="3356208"/>
            <a:ext cx="4572000" cy="2514600"/>
          </a:xfrm>
          <a:prstGeom prst="rect">
            <a:avLst/>
          </a:prstGeom>
          <a:noFill/>
          <a:ln w="12700">
            <a:solidFill>
              <a:schemeClr val="tx1"/>
            </a:solidFill>
            <a:miter lim="800000"/>
            <a:headEnd/>
            <a:tailEnd/>
          </a:ln>
          <a:effectLst/>
        </p:spPr>
      </p:pic>
      <p:sp>
        <p:nvSpPr>
          <p:cNvPr id="903179" name="Rectangle 1035"/>
          <p:cNvSpPr>
            <a:spLocks noGrp="1" noChangeArrowheads="1"/>
          </p:cNvSpPr>
          <p:nvPr>
            <p:ph type="title"/>
          </p:nvPr>
        </p:nvSpPr>
        <p:spPr/>
        <p:txBody>
          <a:bodyPr/>
          <a:lstStyle/>
          <a:p>
            <a:r>
              <a:rPr lang="en-US"/>
              <a:t>Buoyancy</a:t>
            </a:r>
          </a:p>
        </p:txBody>
      </p:sp>
      <p:sp>
        <p:nvSpPr>
          <p:cNvPr id="903180" name="Rectangle 1036"/>
          <p:cNvSpPr>
            <a:spLocks noGrp="1" noChangeArrowheads="1"/>
          </p:cNvSpPr>
          <p:nvPr>
            <p:ph type="body" idx="1"/>
          </p:nvPr>
        </p:nvSpPr>
        <p:spPr/>
        <p:txBody>
          <a:bodyPr/>
          <a:lstStyle/>
          <a:p>
            <a:r>
              <a:rPr lang="en-US" dirty="0" smtClean="0"/>
              <a:t>Floating </a:t>
            </a:r>
            <a:r>
              <a:rPr lang="en-US" dirty="0"/>
              <a:t>solids displace water equal to their mass.</a:t>
            </a:r>
          </a:p>
          <a:p>
            <a:pPr marL="341313" indent="-323850">
              <a:tabLst>
                <a:tab pos="4462463" algn="l"/>
              </a:tabLst>
            </a:pPr>
            <a:r>
              <a:rPr lang="en-US" dirty="0" smtClean="0"/>
              <a:t>This </a:t>
            </a:r>
            <a:r>
              <a:rPr lang="en-US" dirty="0"/>
              <a:t>concept applies to </a:t>
            </a:r>
            <a:r>
              <a:rPr lang="en-US" dirty="0" err="1"/>
              <a:t>lithospheric</a:t>
            </a:r>
            <a:r>
              <a:rPr lang="en-US" dirty="0"/>
              <a:t> plates</a:t>
            </a:r>
            <a:r>
              <a:rPr lang="en-US" dirty="0" smtClean="0"/>
              <a:t>.</a:t>
            </a:r>
          </a:p>
          <a:p>
            <a:pPr marL="341313" indent="-323850">
              <a:tabLst>
                <a:tab pos="4462463" algn="l"/>
              </a:tabLst>
            </a:pPr>
            <a:endParaRPr lang="en-US" dirty="0"/>
          </a:p>
          <a:p>
            <a:pPr marL="4859338" lvl="1" indent="-323850">
              <a:tabLst>
                <a:tab pos="4462463" algn="l"/>
              </a:tabLst>
            </a:pPr>
            <a:r>
              <a:rPr lang="en-US" dirty="0"/>
              <a:t>Continental – Floats higher.</a:t>
            </a:r>
          </a:p>
          <a:p>
            <a:pPr marL="4859338" lvl="1" indent="-323850">
              <a:tabLst>
                <a:tab pos="4462463" algn="l"/>
              </a:tabLst>
            </a:pPr>
            <a:r>
              <a:rPr lang="en-US" dirty="0"/>
              <a:t>Oceanic – Sinks lower.</a:t>
            </a:r>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5</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8" name="Picture 8"/>
          <p:cNvPicPr>
            <a:picLocks noChangeAspect="1" noChangeArrowheads="1"/>
          </p:cNvPicPr>
          <p:nvPr/>
        </p:nvPicPr>
        <p:blipFill>
          <a:blip r:embed="rId3"/>
          <a:srcRect/>
          <a:stretch>
            <a:fillRect/>
          </a:stretch>
        </p:blipFill>
        <p:spPr bwMode="auto">
          <a:xfrm>
            <a:off x="1460302" y="3523504"/>
            <a:ext cx="6207457" cy="3313174"/>
          </a:xfrm>
          <a:prstGeom prst="rect">
            <a:avLst/>
          </a:prstGeom>
          <a:noFill/>
          <a:ln w="12700">
            <a:noFill/>
            <a:miter lim="800000"/>
            <a:headEnd/>
            <a:tailEnd/>
          </a:ln>
          <a:effectLst/>
        </p:spPr>
      </p:pic>
      <p:sp>
        <p:nvSpPr>
          <p:cNvPr id="824331" name="Rectangle 11"/>
          <p:cNvSpPr>
            <a:spLocks noGrp="1" noChangeArrowheads="1"/>
          </p:cNvSpPr>
          <p:nvPr>
            <p:ph type="title"/>
          </p:nvPr>
        </p:nvSpPr>
        <p:spPr/>
        <p:txBody>
          <a:bodyPr/>
          <a:lstStyle/>
          <a:p>
            <a:r>
              <a:rPr lang="en-US" dirty="0" smtClean="0"/>
              <a:t>Subduction</a:t>
            </a:r>
            <a:endParaRPr lang="en-US" dirty="0"/>
          </a:p>
        </p:txBody>
      </p:sp>
      <p:sp>
        <p:nvSpPr>
          <p:cNvPr id="824332" name="Rectangle 12"/>
          <p:cNvSpPr>
            <a:spLocks noGrp="1" noChangeArrowheads="1"/>
          </p:cNvSpPr>
          <p:nvPr>
            <p:ph type="body" idx="1"/>
          </p:nvPr>
        </p:nvSpPr>
        <p:spPr>
          <a:xfrm>
            <a:off x="457200" y="1600200"/>
            <a:ext cx="8686800" cy="4530725"/>
          </a:xfrm>
        </p:spPr>
        <p:txBody>
          <a:bodyPr/>
          <a:lstStyle/>
          <a:p>
            <a:r>
              <a:rPr lang="en-US" sz="2800" dirty="0"/>
              <a:t>Back arc basin – A marginal sea behind an arc.</a:t>
            </a:r>
          </a:p>
          <a:p>
            <a:pPr lvl="1"/>
            <a:r>
              <a:rPr lang="en-US" sz="2400" dirty="0"/>
              <a:t>Forms between an island arc and a continent.</a:t>
            </a:r>
          </a:p>
          <a:p>
            <a:pPr lvl="1"/>
            <a:r>
              <a:rPr lang="en-US" sz="2400" dirty="0"/>
              <a:t>Offshore </a:t>
            </a:r>
            <a:r>
              <a:rPr lang="en-US" sz="2400" dirty="0" err="1"/>
              <a:t>subduction</a:t>
            </a:r>
            <a:r>
              <a:rPr lang="en-US" sz="2400" dirty="0"/>
              <a:t> traps a piece of oceanic crust, or…</a:t>
            </a:r>
          </a:p>
          <a:p>
            <a:pPr lvl="1"/>
            <a:r>
              <a:rPr lang="en-US" sz="2400" dirty="0"/>
              <a:t>Stretching creates a new spreading ridge.</a:t>
            </a:r>
          </a:p>
          <a:p>
            <a:pPr lvl="1"/>
            <a:endParaRPr lang="en-US" sz="2400" dirty="0"/>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50</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A6C2D27-6F6D-423E-975C-069AADA86403}" type="slidenum">
              <a:rPr lang="en-US" altLang="en-US"/>
              <a:pPr>
                <a:defRPr/>
              </a:pPr>
              <a:t>51</a:t>
            </a:fld>
            <a:r>
              <a:rPr lang="en-US" altLang="en-US" dirty="0"/>
              <a:t> / </a:t>
            </a:r>
            <a:r>
              <a:rPr lang="en-US" altLang="en-US" dirty="0" smtClean="0"/>
              <a:t>88</a:t>
            </a:r>
            <a:endParaRPr lang="en-US" altLang="en-US" dirty="0"/>
          </a:p>
        </p:txBody>
      </p:sp>
      <p:sp>
        <p:nvSpPr>
          <p:cNvPr id="7172"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4" action="ppaction://hlinkfile"/>
              </a:rPr>
              <a:t>Tectonic Settings and Volcanic Activity</a:t>
            </a:r>
            <a:endParaRPr lang="en-US" smtClean="0">
              <a:latin typeface="ArialM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5591" name="Picture 7"/>
          <p:cNvPicPr>
            <a:picLocks noChangeAspect="1" noChangeArrowheads="1"/>
          </p:cNvPicPr>
          <p:nvPr/>
        </p:nvPicPr>
        <p:blipFill>
          <a:blip r:embed="rId3" cstate="print"/>
          <a:srcRect/>
          <a:stretch>
            <a:fillRect/>
          </a:stretch>
        </p:blipFill>
        <p:spPr bwMode="auto">
          <a:xfrm>
            <a:off x="190146" y="3425585"/>
            <a:ext cx="4411422" cy="3177490"/>
          </a:xfrm>
          <a:prstGeom prst="rect">
            <a:avLst/>
          </a:prstGeom>
          <a:noFill/>
          <a:ln w="12700">
            <a:noFill/>
            <a:miter lim="800000"/>
            <a:headEnd/>
            <a:tailEnd/>
          </a:ln>
          <a:effectLst/>
        </p:spPr>
      </p:pic>
      <p:pic>
        <p:nvPicPr>
          <p:cNvPr id="835592" name="Picture 8"/>
          <p:cNvPicPr>
            <a:picLocks noChangeAspect="1" noChangeArrowheads="1"/>
          </p:cNvPicPr>
          <p:nvPr/>
        </p:nvPicPr>
        <p:blipFill>
          <a:blip r:embed="rId4" cstate="print"/>
          <a:srcRect/>
          <a:stretch>
            <a:fillRect/>
          </a:stretch>
        </p:blipFill>
        <p:spPr bwMode="auto">
          <a:xfrm>
            <a:off x="4822820" y="3417890"/>
            <a:ext cx="4122148" cy="3182009"/>
          </a:xfrm>
          <a:prstGeom prst="rect">
            <a:avLst/>
          </a:prstGeom>
          <a:noFill/>
          <a:ln w="12700">
            <a:noFill/>
            <a:miter lim="800000"/>
            <a:headEnd/>
            <a:tailEnd/>
          </a:ln>
          <a:effectLst/>
        </p:spPr>
      </p:pic>
      <p:sp>
        <p:nvSpPr>
          <p:cNvPr id="835593" name="Rectangle 9"/>
          <p:cNvSpPr>
            <a:spLocks noGrp="1" noChangeArrowheads="1"/>
          </p:cNvSpPr>
          <p:nvPr>
            <p:ph type="title"/>
          </p:nvPr>
        </p:nvSpPr>
        <p:spPr/>
        <p:txBody>
          <a:bodyPr/>
          <a:lstStyle/>
          <a:p>
            <a:r>
              <a:rPr lang="en-US"/>
              <a:t>Plate Collision</a:t>
            </a:r>
          </a:p>
        </p:txBody>
      </p:sp>
      <p:sp>
        <p:nvSpPr>
          <p:cNvPr id="835594" name="Rectangle 10"/>
          <p:cNvSpPr>
            <a:spLocks noGrp="1" noChangeArrowheads="1"/>
          </p:cNvSpPr>
          <p:nvPr>
            <p:ph type="body" idx="1"/>
          </p:nvPr>
        </p:nvSpPr>
        <p:spPr/>
        <p:txBody>
          <a:bodyPr/>
          <a:lstStyle/>
          <a:p>
            <a:r>
              <a:rPr lang="en-US" sz="2800"/>
              <a:t>Subduction consumes ocean basins.</a:t>
            </a:r>
          </a:p>
          <a:p>
            <a:r>
              <a:rPr lang="en-US" sz="2800"/>
              <a:t>Ocean closure ends in continental collision.</a:t>
            </a:r>
          </a:p>
          <a:p>
            <a:pPr lvl="1"/>
            <a:r>
              <a:rPr lang="en-US" sz="2000"/>
              <a:t>Buoyant continental crust will not subduct.</a:t>
            </a:r>
          </a:p>
          <a:p>
            <a:pPr lvl="1"/>
            <a:r>
              <a:rPr lang="en-US" sz="2000"/>
              <a:t>Subduction ends; mountains are smashed upward.</a:t>
            </a:r>
          </a:p>
        </p:txBody>
      </p:sp>
      <p:sp>
        <p:nvSpPr>
          <p:cNvPr id="6" name="Slide Number Placeholder 5"/>
          <p:cNvSpPr>
            <a:spLocks noGrp="1"/>
          </p:cNvSpPr>
          <p:nvPr>
            <p:ph type="sldNum" sz="quarter" idx="12"/>
          </p:nvPr>
        </p:nvSpPr>
        <p:spPr/>
        <p:txBody>
          <a:bodyPr/>
          <a:lstStyle/>
          <a:p>
            <a:pPr>
              <a:defRPr/>
            </a:pPr>
            <a:fld id="{5FEF2E0F-8A48-42EC-A346-8DDE620A98FC}" type="slidenum">
              <a:rPr lang="en-US" altLang="en-US" smtClean="0"/>
              <a:pPr>
                <a:defRPr/>
              </a:pPr>
              <a:t>52</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73" name="Rectangle 13"/>
          <p:cNvSpPr>
            <a:spLocks noGrp="1" noChangeArrowheads="1"/>
          </p:cNvSpPr>
          <p:nvPr>
            <p:ph type="title"/>
          </p:nvPr>
        </p:nvSpPr>
        <p:spPr/>
        <p:txBody>
          <a:bodyPr/>
          <a:lstStyle/>
          <a:p>
            <a:r>
              <a:rPr lang="en-US"/>
              <a:t>Plate Collision</a:t>
            </a:r>
          </a:p>
        </p:txBody>
      </p:sp>
      <p:sp>
        <p:nvSpPr>
          <p:cNvPr id="834574" name="Rectangle 14"/>
          <p:cNvSpPr>
            <a:spLocks noGrp="1" noChangeArrowheads="1"/>
          </p:cNvSpPr>
          <p:nvPr>
            <p:ph type="body" idx="1"/>
          </p:nvPr>
        </p:nvSpPr>
        <p:spPr/>
        <p:txBody>
          <a:bodyPr/>
          <a:lstStyle/>
          <a:p>
            <a:r>
              <a:rPr lang="en-US" sz="2800" dirty="0"/>
              <a:t> Plate tectonic collision may involve…</a:t>
            </a:r>
          </a:p>
          <a:p>
            <a:pPr lvl="1"/>
            <a:r>
              <a:rPr lang="en-US" sz="2400" dirty="0"/>
              <a:t>Two continents.</a:t>
            </a:r>
          </a:p>
          <a:p>
            <a:pPr lvl="1"/>
            <a:r>
              <a:rPr lang="en-US" sz="2400" dirty="0"/>
              <a:t>A continent and an island arc.</a:t>
            </a:r>
          </a:p>
          <a:p>
            <a:r>
              <a:rPr lang="en-US" sz="2800" dirty="0"/>
              <a:t>Collision “sutures” the convergent plate boundary.</a:t>
            </a:r>
          </a:p>
        </p:txBody>
      </p:sp>
      <p:pic>
        <p:nvPicPr>
          <p:cNvPr id="834567" name="Picture 1029" descr="npo00020e"/>
          <p:cNvPicPr>
            <a:picLocks noChangeAspect="1" noChangeArrowheads="1"/>
          </p:cNvPicPr>
          <p:nvPr/>
        </p:nvPicPr>
        <p:blipFill>
          <a:blip r:embed="rId3"/>
          <a:srcRect/>
          <a:stretch>
            <a:fillRect/>
          </a:stretch>
        </p:blipFill>
        <p:spPr bwMode="auto">
          <a:xfrm>
            <a:off x="304800" y="3124200"/>
            <a:ext cx="4114800" cy="3438525"/>
          </a:xfrm>
          <a:prstGeom prst="rect">
            <a:avLst/>
          </a:prstGeom>
          <a:noFill/>
          <a:ln w="9525" algn="ctr">
            <a:solidFill>
              <a:schemeClr val="tx1"/>
            </a:solidFill>
            <a:miter lim="800000"/>
            <a:headEnd/>
            <a:tailEnd/>
          </a:ln>
          <a:effectLst/>
        </p:spPr>
      </p:pic>
      <p:pic>
        <p:nvPicPr>
          <p:cNvPr id="834570" name="Picture 10"/>
          <p:cNvPicPr>
            <a:picLocks noChangeAspect="1" noChangeArrowheads="1"/>
          </p:cNvPicPr>
          <p:nvPr/>
        </p:nvPicPr>
        <p:blipFill>
          <a:blip r:embed="rId4" cstate="print"/>
          <a:srcRect/>
          <a:stretch>
            <a:fillRect/>
          </a:stretch>
        </p:blipFill>
        <p:spPr bwMode="auto">
          <a:xfrm>
            <a:off x="304800" y="3025775"/>
            <a:ext cx="5029200" cy="3586163"/>
          </a:xfrm>
          <a:prstGeom prst="rect">
            <a:avLst/>
          </a:prstGeom>
          <a:noFill/>
          <a:ln w="12700">
            <a:noFill/>
            <a:miter lim="800000"/>
            <a:headEnd/>
            <a:tailEnd/>
          </a:ln>
          <a:effectLst/>
        </p:spPr>
      </p:pic>
      <p:pic>
        <p:nvPicPr>
          <p:cNvPr id="834571" name="Picture 11"/>
          <p:cNvPicPr>
            <a:picLocks noChangeAspect="1" noChangeArrowheads="1"/>
          </p:cNvPicPr>
          <p:nvPr/>
        </p:nvPicPr>
        <p:blipFill>
          <a:blip r:embed="rId5"/>
          <a:srcRect/>
          <a:stretch>
            <a:fillRect/>
          </a:stretch>
        </p:blipFill>
        <p:spPr bwMode="auto">
          <a:xfrm>
            <a:off x="4378325" y="3065463"/>
            <a:ext cx="4522788" cy="3516312"/>
          </a:xfrm>
          <a:prstGeom prst="rect">
            <a:avLst/>
          </a:prstGeom>
          <a:noFill/>
          <a:ln w="12700">
            <a:solidFill>
              <a:schemeClr val="tx1"/>
            </a:solidFill>
            <a:miter lim="800000"/>
            <a:headEnd/>
            <a:tailEnd/>
          </a:ln>
          <a:effectLst/>
        </p:spPr>
      </p:pic>
      <p:sp>
        <p:nvSpPr>
          <p:cNvPr id="7" name="Slide Number Placeholder 6"/>
          <p:cNvSpPr>
            <a:spLocks noGrp="1"/>
          </p:cNvSpPr>
          <p:nvPr>
            <p:ph type="sldNum" sz="quarter" idx="12"/>
          </p:nvPr>
        </p:nvSpPr>
        <p:spPr/>
        <p:txBody>
          <a:bodyPr/>
          <a:lstStyle/>
          <a:p>
            <a:pPr>
              <a:defRPr/>
            </a:pPr>
            <a:fld id="{5FEF2E0F-8A48-42EC-A346-8DDE620A98FC}" type="slidenum">
              <a:rPr lang="en-US" altLang="en-US" smtClean="0"/>
              <a:pPr>
                <a:defRPr/>
              </a:pPr>
              <a:t>53</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p:txBody>
          <a:bodyPr/>
          <a:lstStyle/>
          <a:p>
            <a:r>
              <a:rPr lang="en-US" smtClean="0"/>
              <a:t>Continent-Continent Convergence</a:t>
            </a:r>
            <a:endParaRPr lang="en-US" smtClean="0"/>
          </a:p>
        </p:txBody>
      </p:sp>
      <p:sp>
        <p:nvSpPr>
          <p:cNvPr id="6" name="Slide Number Placeholder 4"/>
          <p:cNvSpPr>
            <a:spLocks noGrp="1"/>
          </p:cNvSpPr>
          <p:nvPr>
            <p:ph type="sldNum" sz="quarter" idx="12"/>
          </p:nvPr>
        </p:nvSpPr>
        <p:spPr/>
        <p:txBody>
          <a:bodyPr/>
          <a:lstStyle/>
          <a:p>
            <a:fld id="{1F38EC52-8CBB-4D53-8633-9DEE15BE916F}" type="slidenum">
              <a:rPr lang="en-US" altLang="en-US" smtClean="0"/>
              <a:pPr/>
              <a:t>54</a:t>
            </a:fld>
            <a:r>
              <a:rPr lang="en-US" altLang="en-US" dirty="0" smtClean="0"/>
              <a:t> / 88</a:t>
            </a:r>
            <a:endParaRPr lang="en-US" altLang="en-US" dirty="0"/>
          </a:p>
        </p:txBody>
      </p:sp>
      <p:pic>
        <p:nvPicPr>
          <p:cNvPr id="89092" name="Picture 3" descr="FG07_12C"/>
          <p:cNvPicPr>
            <a:picLocks noChangeAspect="1" noChangeArrowheads="1"/>
          </p:cNvPicPr>
          <p:nvPr/>
        </p:nvPicPr>
        <p:blipFill>
          <a:blip r:embed="rId3"/>
          <a:srcRect/>
          <a:stretch>
            <a:fillRect/>
          </a:stretch>
        </p:blipFill>
        <p:spPr bwMode="auto">
          <a:xfrm>
            <a:off x="0" y="2006600"/>
            <a:ext cx="9144000" cy="485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3F87F57-E7F3-40AA-8439-5AAB72E018FA}" type="slidenum">
              <a:rPr lang="en-US" altLang="en-US"/>
              <a:pPr>
                <a:defRPr/>
              </a:pPr>
              <a:t>55</a:t>
            </a:fld>
            <a:r>
              <a:rPr lang="en-US" altLang="en-US" dirty="0"/>
              <a:t> / </a:t>
            </a:r>
            <a:r>
              <a:rPr lang="en-US" altLang="en-US" dirty="0" smtClean="0"/>
              <a:t>88</a:t>
            </a:r>
            <a:endParaRPr lang="en-US" altLang="en-US" dirty="0"/>
          </a:p>
        </p:txBody>
      </p:sp>
      <p:sp>
        <p:nvSpPr>
          <p:cNvPr id="8196" name="Rectangle 2"/>
          <p:cNvSpPr>
            <a:spLocks noGrp="1" noChangeArrowheads="1"/>
          </p:cNvSpPr>
          <p:nvPr>
            <p:ph type="title"/>
          </p:nvPr>
        </p:nvSpPr>
        <p:spPr>
          <a:xfrm>
            <a:off x="685800" y="2286000"/>
            <a:ext cx="7772400" cy="1143000"/>
          </a:xfrm>
        </p:spPr>
        <p:txBody>
          <a:bodyPr/>
          <a:lstStyle/>
          <a:p>
            <a:pPr eaLnBrk="1" hangingPunct="1"/>
            <a:r>
              <a:rPr lang="en-US" sz="2100" smtClean="0">
                <a:solidFill>
                  <a:srgbClr val="000000"/>
                </a:solidFill>
                <a:latin typeface="Arial" pitchFamily="34" charset="0"/>
                <a:hlinkClick r:id="rId4" action="ppaction://hlinkfile"/>
              </a:rPr>
              <a:t>Convergent Margins: India-Asia Collision</a:t>
            </a:r>
            <a:endParaRPr lang="en-US" sz="1100" smtClean="0">
              <a:solidFill>
                <a:srgbClr val="000000"/>
              </a:solidFill>
              <a:latin typeface="Lucida Grande"/>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p:txBody>
          <a:bodyPr/>
          <a:lstStyle/>
          <a:p>
            <a:r>
              <a:rPr lang="en-US" smtClean="0"/>
              <a:t>The collision of India and Asia produced the Himalayas (before)</a:t>
            </a:r>
            <a:endParaRPr lang="en-US" smtClean="0"/>
          </a:p>
        </p:txBody>
      </p:sp>
      <p:sp>
        <p:nvSpPr>
          <p:cNvPr id="6" name="Slide Number Placeholder 4"/>
          <p:cNvSpPr>
            <a:spLocks noGrp="1"/>
          </p:cNvSpPr>
          <p:nvPr>
            <p:ph type="sldNum" sz="quarter" idx="12"/>
          </p:nvPr>
        </p:nvSpPr>
        <p:spPr/>
        <p:txBody>
          <a:bodyPr/>
          <a:lstStyle/>
          <a:p>
            <a:fld id="{D94C8AE5-56D4-4A2D-8B39-03D3C5A99B5B}" type="slidenum">
              <a:rPr lang="en-US" altLang="en-US" smtClean="0"/>
              <a:pPr/>
              <a:t>56</a:t>
            </a:fld>
            <a:r>
              <a:rPr lang="en-US" altLang="en-US" dirty="0" smtClean="0"/>
              <a:t> / 88</a:t>
            </a:r>
            <a:endParaRPr lang="en-US" altLang="en-US" dirty="0"/>
          </a:p>
        </p:txBody>
      </p:sp>
      <p:pic>
        <p:nvPicPr>
          <p:cNvPr id="90116" name="Picture 3" descr="FG07_14A"/>
          <p:cNvPicPr>
            <a:picLocks noChangeAspect="1" noChangeArrowheads="1"/>
          </p:cNvPicPr>
          <p:nvPr/>
        </p:nvPicPr>
        <p:blipFill>
          <a:blip r:embed="rId3"/>
          <a:srcRect/>
          <a:stretch>
            <a:fillRect/>
          </a:stretch>
        </p:blipFill>
        <p:spPr bwMode="auto">
          <a:xfrm>
            <a:off x="0" y="3208338"/>
            <a:ext cx="9144000" cy="3421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Grp="1" noChangeArrowheads="1"/>
          </p:cNvSpPr>
          <p:nvPr>
            <p:ph type="title"/>
          </p:nvPr>
        </p:nvSpPr>
        <p:spPr/>
        <p:txBody>
          <a:bodyPr/>
          <a:lstStyle/>
          <a:p>
            <a:r>
              <a:rPr lang="en-US" smtClean="0"/>
              <a:t>The collision of India and Asia produced the Himalayas (after)</a:t>
            </a:r>
            <a:endParaRPr lang="en-US" smtClean="0"/>
          </a:p>
        </p:txBody>
      </p:sp>
      <p:sp>
        <p:nvSpPr>
          <p:cNvPr id="6" name="Slide Number Placeholder 4"/>
          <p:cNvSpPr>
            <a:spLocks noGrp="1"/>
          </p:cNvSpPr>
          <p:nvPr>
            <p:ph type="sldNum" sz="quarter" idx="12"/>
          </p:nvPr>
        </p:nvSpPr>
        <p:spPr/>
        <p:txBody>
          <a:bodyPr/>
          <a:lstStyle/>
          <a:p>
            <a:fld id="{9E37F9B1-AF6E-4770-B727-C0747BE296A5}" type="slidenum">
              <a:rPr lang="en-US" altLang="en-US" smtClean="0"/>
              <a:pPr/>
              <a:t>57</a:t>
            </a:fld>
            <a:r>
              <a:rPr lang="en-US" altLang="en-US" dirty="0" smtClean="0"/>
              <a:t> / 88</a:t>
            </a:r>
            <a:endParaRPr lang="en-US" altLang="en-US" dirty="0"/>
          </a:p>
        </p:txBody>
      </p:sp>
      <p:pic>
        <p:nvPicPr>
          <p:cNvPr id="91140" name="Picture 3" descr="FG07_14C"/>
          <p:cNvPicPr>
            <a:picLocks noChangeAspect="1" noChangeArrowheads="1"/>
          </p:cNvPicPr>
          <p:nvPr/>
        </p:nvPicPr>
        <p:blipFill>
          <a:blip r:embed="rId3"/>
          <a:srcRect/>
          <a:stretch>
            <a:fillRect/>
          </a:stretch>
        </p:blipFill>
        <p:spPr bwMode="auto">
          <a:xfrm>
            <a:off x="0" y="2133600"/>
            <a:ext cx="9144000" cy="479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4EE307D-3388-4498-8F4E-3361E2345FFC}" type="slidenum">
              <a:rPr lang="en-US" altLang="en-US"/>
              <a:pPr>
                <a:defRPr/>
              </a:pPr>
              <a:t>58</a:t>
            </a:fld>
            <a:r>
              <a:rPr lang="en-US" altLang="en-US" dirty="0"/>
              <a:t> / </a:t>
            </a:r>
            <a:r>
              <a:rPr lang="en-US" altLang="en-US" dirty="0" smtClean="0"/>
              <a:t>88</a:t>
            </a:r>
            <a:endParaRPr lang="en-US" altLang="en-US" dirty="0"/>
          </a:p>
        </p:txBody>
      </p:sp>
      <p:sp>
        <p:nvSpPr>
          <p:cNvPr id="92163" name="Rectangle 2"/>
          <p:cNvSpPr>
            <a:spLocks noGrp="1" noChangeArrowheads="1"/>
          </p:cNvSpPr>
          <p:nvPr>
            <p:ph type="title"/>
          </p:nvPr>
        </p:nvSpPr>
        <p:spPr/>
        <p:txBody>
          <a:bodyPr/>
          <a:lstStyle/>
          <a:p>
            <a:pPr eaLnBrk="1" hangingPunct="1">
              <a:lnSpc>
                <a:spcPct val="90000"/>
              </a:lnSpc>
            </a:pPr>
            <a:r>
              <a:rPr lang="en-US" dirty="0" smtClean="0"/>
              <a:t>Transform fault boundaries</a:t>
            </a:r>
          </a:p>
        </p:txBody>
      </p:sp>
      <p:sp>
        <p:nvSpPr>
          <p:cNvPr id="92164" name="Rectangle 3"/>
          <p:cNvSpPr>
            <a:spLocks noGrp="1" noChangeArrowheads="1"/>
          </p:cNvSpPr>
          <p:nvPr>
            <p:ph type="body" idx="1"/>
          </p:nvPr>
        </p:nvSpPr>
        <p:spPr>
          <a:xfrm>
            <a:off x="457200" y="1600200"/>
            <a:ext cx="5970588" cy="4530725"/>
          </a:xfrm>
        </p:spPr>
        <p:txBody>
          <a:bodyPr/>
          <a:lstStyle/>
          <a:p>
            <a:pPr eaLnBrk="1" hangingPunct="1">
              <a:lnSpc>
                <a:spcPct val="90000"/>
              </a:lnSpc>
            </a:pPr>
            <a:r>
              <a:rPr lang="en-US" dirty="0" smtClean="0"/>
              <a:t>Plates </a:t>
            </a:r>
            <a:r>
              <a:rPr lang="en-US" dirty="0" smtClean="0"/>
              <a:t>slide past one another</a:t>
            </a:r>
          </a:p>
          <a:p>
            <a:pPr eaLnBrk="1" hangingPunct="1">
              <a:lnSpc>
                <a:spcPct val="90000"/>
              </a:lnSpc>
            </a:pPr>
            <a:r>
              <a:rPr lang="en-US" dirty="0" smtClean="0"/>
              <a:t>No new lithosphere is created or destroyed</a:t>
            </a:r>
          </a:p>
          <a:p>
            <a:pPr eaLnBrk="1" hangingPunct="1">
              <a:lnSpc>
                <a:spcPct val="90000"/>
              </a:lnSpc>
            </a:pPr>
            <a:r>
              <a:rPr lang="en-US" dirty="0" smtClean="0"/>
              <a:t>Most join two segments of a mid-ocean ridge as parts of prominent linear breaks in the oceanic crust known as fracture zones</a:t>
            </a:r>
          </a:p>
        </p:txBody>
      </p:sp>
      <p:pic>
        <p:nvPicPr>
          <p:cNvPr id="92165" name="Picture 4"/>
          <p:cNvPicPr>
            <a:picLocks noChangeAspect="1" noChangeArrowheads="1"/>
          </p:cNvPicPr>
          <p:nvPr/>
        </p:nvPicPr>
        <p:blipFill>
          <a:blip r:embed="rId3"/>
          <a:srcRect/>
          <a:stretch>
            <a:fillRect/>
          </a:stretch>
        </p:blipFill>
        <p:spPr bwMode="auto">
          <a:xfrm>
            <a:off x="6346825" y="25400"/>
            <a:ext cx="2797175" cy="6805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02_23"/>
          <p:cNvPicPr>
            <a:picLocks noChangeAspect="1" noChangeArrowheads="1"/>
          </p:cNvPicPr>
          <p:nvPr/>
        </p:nvPicPr>
        <p:blipFill>
          <a:blip r:embed="rId3"/>
          <a:srcRect/>
          <a:stretch>
            <a:fillRect/>
          </a:stretch>
        </p:blipFill>
        <p:spPr bwMode="auto">
          <a:xfrm>
            <a:off x="554038" y="900113"/>
            <a:ext cx="8442325" cy="5692775"/>
          </a:xfrm>
          <a:prstGeom prst="rect">
            <a:avLst/>
          </a:prstGeom>
          <a:noFill/>
          <a:ln w="9525">
            <a:noFill/>
            <a:miter lim="800000"/>
            <a:headEnd/>
            <a:tailEnd/>
          </a:ln>
        </p:spPr>
      </p:pic>
      <p:sp>
        <p:nvSpPr>
          <p:cNvPr id="93187" name="Rectangle 3"/>
          <p:cNvSpPr>
            <a:spLocks noGrp="1" noChangeArrowheads="1"/>
          </p:cNvSpPr>
          <p:nvPr>
            <p:ph type="title"/>
          </p:nvPr>
        </p:nvSpPr>
        <p:spPr/>
        <p:txBody>
          <a:bodyPr/>
          <a:lstStyle/>
          <a:p>
            <a:r>
              <a:rPr lang="en-US" smtClean="0"/>
              <a:t>Plate Tectonics </a:t>
            </a:r>
          </a:p>
        </p:txBody>
      </p:sp>
      <p:sp>
        <p:nvSpPr>
          <p:cNvPr id="93188" name="Rectangle 4"/>
          <p:cNvSpPr>
            <a:spLocks noGrp="1" noChangeArrowheads="1"/>
          </p:cNvSpPr>
          <p:nvPr>
            <p:ph idx="1"/>
          </p:nvPr>
        </p:nvSpPr>
        <p:spPr>
          <a:xfrm>
            <a:off x="457200" y="1600200"/>
            <a:ext cx="8229600" cy="4800600"/>
          </a:xfrm>
        </p:spPr>
        <p:txBody>
          <a:bodyPr/>
          <a:lstStyle/>
          <a:p>
            <a:endParaRPr lang="en-US" sz="1800" smtClean="0"/>
          </a:p>
          <a:p>
            <a:endParaRPr lang="en-US" sz="1800" smtClean="0"/>
          </a:p>
          <a:p>
            <a:endParaRPr lang="en-US" sz="1800" smtClean="0"/>
          </a:p>
          <a:p>
            <a:endParaRPr lang="en-US" sz="1800" smtClean="0"/>
          </a:p>
          <a:p>
            <a:endParaRPr lang="en-US" sz="1800" smtClean="0"/>
          </a:p>
          <a:p>
            <a:endParaRPr lang="en-US" sz="1800" smtClean="0"/>
          </a:p>
          <a:p>
            <a:endParaRPr lang="en-US" sz="1800" smtClean="0"/>
          </a:p>
          <a:p>
            <a:r>
              <a:rPr lang="en-US" smtClean="0"/>
              <a:t>Types of transform faults</a:t>
            </a:r>
          </a:p>
          <a:p>
            <a:pPr lvl="1"/>
            <a:r>
              <a:rPr lang="en-US" smtClean="0"/>
              <a:t>Oceanic—wholly in ocean </a:t>
            </a:r>
            <a:br>
              <a:rPr lang="en-US" smtClean="0"/>
            </a:br>
            <a:r>
              <a:rPr lang="en-US" smtClean="0"/>
              <a:t>floor</a:t>
            </a:r>
          </a:p>
          <a:p>
            <a:pPr lvl="1"/>
            <a:r>
              <a:rPr lang="en-US" smtClean="0"/>
              <a:t>Continental—extends from </a:t>
            </a:r>
            <a:br>
              <a:rPr lang="en-US" smtClean="0"/>
            </a:br>
            <a:r>
              <a:rPr lang="en-US" smtClean="0"/>
              <a:t>mid-ocean ridge across the </a:t>
            </a:r>
            <a:br>
              <a:rPr lang="en-US" smtClean="0"/>
            </a:br>
            <a:r>
              <a:rPr lang="en-US" smtClean="0"/>
              <a:t>continent</a:t>
            </a:r>
          </a:p>
        </p:txBody>
      </p:sp>
      <p:sp>
        <p:nvSpPr>
          <p:cNvPr id="8" name="Slide Number Placeholder 6"/>
          <p:cNvSpPr>
            <a:spLocks noGrp="1"/>
          </p:cNvSpPr>
          <p:nvPr>
            <p:ph type="sldNum" sz="quarter" idx="12"/>
          </p:nvPr>
        </p:nvSpPr>
        <p:spPr/>
        <p:txBody>
          <a:bodyPr/>
          <a:lstStyle/>
          <a:p>
            <a:pPr>
              <a:defRPr/>
            </a:pPr>
            <a:fld id="{04B9D76E-41B5-475A-94F4-430378EC0372}" type="slidenum">
              <a:rPr lang="en-US" altLang="en-US"/>
              <a:pPr>
                <a:defRPr/>
              </a:pPr>
              <a:t>59</a:t>
            </a:fld>
            <a:r>
              <a:rPr lang="en-US" altLang="en-US" dirty="0"/>
              <a:t> / </a:t>
            </a:r>
            <a:r>
              <a:rPr lang="en-US" altLang="en-US" dirty="0" smtClean="0"/>
              <a:t>88</a:t>
            </a:r>
            <a:endParaRPr lang="en-US"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31725915-243E-4AE1-A68A-0694229CF3A4}" type="slidenum">
              <a:rPr lang="en-US" altLang="en-US"/>
              <a:pPr>
                <a:defRPr/>
              </a:pPr>
              <a:t>6</a:t>
            </a:fld>
            <a:r>
              <a:rPr lang="en-US" altLang="en-US" dirty="0"/>
              <a:t> / </a:t>
            </a:r>
            <a:r>
              <a:rPr lang="en-US" altLang="en-US" dirty="0" smtClean="0"/>
              <a:t>31</a:t>
            </a:r>
            <a:endParaRPr lang="en-US" altLang="en-US" dirty="0"/>
          </a:p>
        </p:txBody>
      </p:sp>
      <p:pic>
        <p:nvPicPr>
          <p:cNvPr id="65539" name="Picture 2" descr="01_14"/>
          <p:cNvPicPr>
            <a:picLocks noChangeAspect="1" noChangeArrowheads="1"/>
          </p:cNvPicPr>
          <p:nvPr/>
        </p:nvPicPr>
        <p:blipFill>
          <a:blip r:embed="rId3"/>
          <a:srcRect/>
          <a:stretch>
            <a:fillRect/>
          </a:stretch>
        </p:blipFill>
        <p:spPr bwMode="auto">
          <a:xfrm>
            <a:off x="0" y="1143000"/>
            <a:ext cx="9144000" cy="4979988"/>
          </a:xfrm>
          <a:prstGeom prst="rect">
            <a:avLst/>
          </a:prstGeom>
          <a:noFill/>
          <a:ln w="9525">
            <a:noFill/>
            <a:miter lim="800000"/>
            <a:headEnd/>
            <a:tailEnd/>
          </a:ln>
        </p:spPr>
      </p:pic>
      <p:sp>
        <p:nvSpPr>
          <p:cNvPr id="65540" name="Rectangle 3"/>
          <p:cNvSpPr>
            <a:spLocks noChangeArrowheads="1"/>
          </p:cNvSpPr>
          <p:nvPr/>
        </p:nvSpPr>
        <p:spPr bwMode="auto">
          <a:xfrm>
            <a:off x="76200" y="6248400"/>
            <a:ext cx="1295400" cy="609600"/>
          </a:xfrm>
          <a:prstGeom prst="rect">
            <a:avLst/>
          </a:prstGeom>
          <a:noFill/>
          <a:ln w="9525">
            <a:noFill/>
            <a:miter lim="800000"/>
            <a:headEnd/>
            <a:tailEnd/>
          </a:ln>
        </p:spPr>
        <p:txBody>
          <a:bodyPr wrap="none" anchor="ctr"/>
          <a:lstStyle/>
          <a:p>
            <a:pPr algn="ctr" eaLnBrk="0" hangingPunct="0"/>
            <a:r>
              <a:rPr lang="en-US" sz="2000" b="1">
                <a:latin typeface="Tahoma" pitchFamily="34" charset="0"/>
              </a:rPr>
              <a:t>Fig. 1.14</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65" name="Rectangle 17"/>
          <p:cNvSpPr>
            <a:spLocks noGrp="1" noChangeArrowheads="1"/>
          </p:cNvSpPr>
          <p:nvPr>
            <p:ph type="title"/>
          </p:nvPr>
        </p:nvSpPr>
        <p:spPr/>
        <p:txBody>
          <a:bodyPr/>
          <a:lstStyle/>
          <a:p>
            <a:r>
              <a:rPr lang="en-US"/>
              <a:t>Oceanic Transforms</a:t>
            </a:r>
          </a:p>
        </p:txBody>
      </p:sp>
      <p:sp>
        <p:nvSpPr>
          <p:cNvPr id="795666" name="Rectangle 18"/>
          <p:cNvSpPr>
            <a:spLocks noGrp="1" noChangeArrowheads="1"/>
          </p:cNvSpPr>
          <p:nvPr>
            <p:ph type="body" idx="1"/>
          </p:nvPr>
        </p:nvSpPr>
        <p:spPr>
          <a:xfrm>
            <a:off x="457200" y="1600200"/>
            <a:ext cx="8686800" cy="4530725"/>
          </a:xfrm>
        </p:spPr>
        <p:txBody>
          <a:bodyPr/>
          <a:lstStyle/>
          <a:p>
            <a:r>
              <a:rPr lang="en-US" sz="2800" dirty="0"/>
              <a:t>The MOR axis is offset by transform faults.</a:t>
            </a:r>
          </a:p>
          <a:p>
            <a:pPr lvl="1"/>
            <a:r>
              <a:rPr lang="en-US" sz="2400" dirty="0"/>
              <a:t>Offset of linear MOR is geometric necessity on a sphere.</a:t>
            </a:r>
          </a:p>
          <a:p>
            <a:pPr lvl="1"/>
            <a:r>
              <a:rPr lang="en-US" sz="2400" dirty="0"/>
              <a:t>Transforms bear strong evidence of sea-floor spreading.</a:t>
            </a:r>
          </a:p>
          <a:p>
            <a:pPr lvl="2"/>
            <a:r>
              <a:rPr lang="en-US" sz="2000" dirty="0"/>
              <a:t>Abundant earthquakes common between ridge segments.</a:t>
            </a:r>
          </a:p>
          <a:p>
            <a:pPr lvl="2"/>
            <a:r>
              <a:rPr lang="en-US" sz="2000" dirty="0"/>
              <a:t>Earthquakes vanish past ridge segment overlaps.</a:t>
            </a:r>
          </a:p>
          <a:p>
            <a:endParaRPr lang="en-US" sz="2800" dirty="0"/>
          </a:p>
        </p:txBody>
      </p:sp>
      <p:sp>
        <p:nvSpPr>
          <p:cNvPr id="6" name="Slide Number Placeholder 5"/>
          <p:cNvSpPr>
            <a:spLocks noGrp="1"/>
          </p:cNvSpPr>
          <p:nvPr>
            <p:ph type="sldNum" sz="quarter" idx="12"/>
          </p:nvPr>
        </p:nvSpPr>
        <p:spPr/>
        <p:txBody>
          <a:bodyPr/>
          <a:lstStyle/>
          <a:p>
            <a:pPr>
              <a:defRPr/>
            </a:pPr>
            <a:fld id="{5FEF2E0F-8A48-42EC-A346-8DDE620A98FC}" type="slidenum">
              <a:rPr lang="en-US" altLang="en-US" smtClean="0"/>
              <a:pPr>
                <a:defRPr/>
              </a:pPr>
              <a:t>60</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9902A07-BDBE-4A00-9BB4-C4BECD25DB71}" type="slidenum">
              <a:rPr lang="en-US" altLang="en-US"/>
              <a:pPr>
                <a:defRPr/>
              </a:pPr>
              <a:t>61</a:t>
            </a:fld>
            <a:r>
              <a:rPr lang="en-US" altLang="en-US" dirty="0"/>
              <a:t> / </a:t>
            </a:r>
            <a:r>
              <a:rPr lang="en-US" altLang="en-US" dirty="0" smtClean="0"/>
              <a:t>88</a:t>
            </a:r>
            <a:endParaRPr lang="en-US" altLang="en-US" dirty="0"/>
          </a:p>
        </p:txBody>
      </p:sp>
      <p:sp>
        <p:nvSpPr>
          <p:cNvPr id="9220"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4" action="ppaction://hlinkfile"/>
              </a:rPr>
              <a:t>Motion at Transform Boundaries</a:t>
            </a:r>
            <a:endParaRPr lang="en-US" smtClean="0">
              <a:latin typeface="ArialM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5354" name="Picture 10"/>
          <p:cNvPicPr>
            <a:picLocks noChangeAspect="1" noChangeArrowheads="1"/>
          </p:cNvPicPr>
          <p:nvPr/>
        </p:nvPicPr>
        <p:blipFill>
          <a:blip r:embed="rId3"/>
          <a:srcRect/>
          <a:stretch>
            <a:fillRect/>
          </a:stretch>
        </p:blipFill>
        <p:spPr bwMode="auto">
          <a:xfrm>
            <a:off x="453731" y="2497540"/>
            <a:ext cx="8537868" cy="4342267"/>
          </a:xfrm>
          <a:prstGeom prst="rect">
            <a:avLst/>
          </a:prstGeom>
          <a:noFill/>
          <a:ln w="12700">
            <a:noFill/>
            <a:miter lim="800000"/>
            <a:headEnd/>
            <a:tailEnd/>
          </a:ln>
          <a:effectLst/>
        </p:spPr>
      </p:pic>
      <p:sp>
        <p:nvSpPr>
          <p:cNvPr id="825357" name="Rectangle 13"/>
          <p:cNvSpPr>
            <a:spLocks noGrp="1" noChangeArrowheads="1"/>
          </p:cNvSpPr>
          <p:nvPr>
            <p:ph type="title"/>
          </p:nvPr>
        </p:nvSpPr>
        <p:spPr/>
        <p:txBody>
          <a:bodyPr/>
          <a:lstStyle/>
          <a:p>
            <a:r>
              <a:rPr lang="en-US"/>
              <a:t>Transform Boundaries</a:t>
            </a:r>
          </a:p>
        </p:txBody>
      </p:sp>
      <p:sp>
        <p:nvSpPr>
          <p:cNvPr id="825358" name="Rectangle 14"/>
          <p:cNvSpPr>
            <a:spLocks noGrp="1" noChangeArrowheads="1"/>
          </p:cNvSpPr>
          <p:nvPr>
            <p:ph type="body" idx="1"/>
          </p:nvPr>
        </p:nvSpPr>
        <p:spPr>
          <a:xfrm>
            <a:off x="457200" y="1600200"/>
            <a:ext cx="8686800" cy="4530725"/>
          </a:xfrm>
        </p:spPr>
        <p:txBody>
          <a:bodyPr/>
          <a:lstStyle/>
          <a:p>
            <a:r>
              <a:rPr lang="en-US" sz="2800" dirty="0"/>
              <a:t>Oceanic transforms – Offsets along the MOR. </a:t>
            </a:r>
          </a:p>
          <a:p>
            <a:pPr lvl="1"/>
            <a:r>
              <a:rPr lang="en-US" sz="2400" dirty="0"/>
              <a:t>Older interpretation – Faulting occurs after MOR forms</a:t>
            </a:r>
            <a:r>
              <a:rPr lang="en-US" sz="2400" dirty="0" smtClean="0"/>
              <a:t>.</a:t>
            </a:r>
            <a:endParaRPr lang="en-US" sz="2400" dirty="0"/>
          </a:p>
          <a:p>
            <a:pPr lvl="1"/>
            <a:endParaRPr lang="en-US" sz="2000" dirty="0" smtClean="0"/>
          </a:p>
          <a:p>
            <a:pPr lvl="1"/>
            <a:endParaRPr lang="en-US" sz="2000" dirty="0"/>
          </a:p>
          <a:p>
            <a:pPr lvl="1"/>
            <a:endParaRPr lang="en-US" sz="2000" dirty="0"/>
          </a:p>
          <a:p>
            <a:pPr lvl="1"/>
            <a:endParaRPr lang="en-US" sz="2000" dirty="0"/>
          </a:p>
          <a:p>
            <a:pPr lvl="1"/>
            <a:endParaRPr lang="en-US" sz="2000" dirty="0"/>
          </a:p>
          <a:p>
            <a:pPr lvl="1"/>
            <a:r>
              <a:rPr lang="en-US" sz="2400" dirty="0"/>
              <a:t>Modern interpretation – Faulting occurs with the MOR.</a:t>
            </a:r>
          </a:p>
          <a:p>
            <a:pPr lvl="1"/>
            <a:endParaRPr lang="en-US" sz="2400" dirty="0"/>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62</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39" name="Picture 15"/>
          <p:cNvPicPr>
            <a:picLocks noChangeAspect="1" noChangeArrowheads="1"/>
          </p:cNvPicPr>
          <p:nvPr/>
        </p:nvPicPr>
        <p:blipFill>
          <a:blip r:embed="rId3"/>
          <a:srcRect/>
          <a:stretch>
            <a:fillRect/>
          </a:stretch>
        </p:blipFill>
        <p:spPr bwMode="auto">
          <a:xfrm>
            <a:off x="782480" y="2561232"/>
            <a:ext cx="3884613" cy="4038600"/>
          </a:xfrm>
          <a:prstGeom prst="rect">
            <a:avLst/>
          </a:prstGeom>
          <a:noFill/>
          <a:ln w="12700">
            <a:solidFill>
              <a:schemeClr val="tx1"/>
            </a:solidFill>
            <a:miter lim="800000"/>
            <a:headEnd/>
            <a:tailEnd/>
          </a:ln>
          <a:effectLst/>
        </p:spPr>
      </p:pic>
      <p:sp>
        <p:nvSpPr>
          <p:cNvPr id="794640" name="Rectangle 16"/>
          <p:cNvSpPr>
            <a:spLocks noGrp="1" noChangeArrowheads="1"/>
          </p:cNvSpPr>
          <p:nvPr>
            <p:ph type="title"/>
          </p:nvPr>
        </p:nvSpPr>
        <p:spPr/>
        <p:txBody>
          <a:bodyPr/>
          <a:lstStyle/>
          <a:p>
            <a:r>
              <a:rPr lang="en-US"/>
              <a:t>Transform Boundaries</a:t>
            </a:r>
          </a:p>
        </p:txBody>
      </p:sp>
      <p:sp>
        <p:nvSpPr>
          <p:cNvPr id="794641" name="Rectangle 17"/>
          <p:cNvSpPr>
            <a:spLocks noGrp="1" noChangeArrowheads="1"/>
          </p:cNvSpPr>
          <p:nvPr>
            <p:ph type="body" idx="1"/>
          </p:nvPr>
        </p:nvSpPr>
        <p:spPr/>
        <p:txBody>
          <a:bodyPr/>
          <a:lstStyle/>
          <a:p>
            <a:r>
              <a:rPr lang="en-US" sz="2800" dirty="0"/>
              <a:t>Continental transforms – Chop continental crust.  </a:t>
            </a:r>
          </a:p>
          <a:p>
            <a:pPr lvl="1"/>
            <a:r>
              <a:rPr lang="en-US" sz="2400" dirty="0"/>
              <a:t>Example:  The San Andreas Fault.  </a:t>
            </a:r>
          </a:p>
          <a:p>
            <a:pPr lvl="1"/>
            <a:endParaRPr lang="en-US" sz="2400" dirty="0"/>
          </a:p>
        </p:txBody>
      </p:sp>
      <p:pic>
        <p:nvPicPr>
          <p:cNvPr id="794638" name="Picture 14"/>
          <p:cNvPicPr>
            <a:picLocks noChangeAspect="1" noChangeArrowheads="1"/>
          </p:cNvPicPr>
          <p:nvPr/>
        </p:nvPicPr>
        <p:blipFill>
          <a:blip r:embed="rId4"/>
          <a:srcRect/>
          <a:stretch>
            <a:fillRect/>
          </a:stretch>
        </p:blipFill>
        <p:spPr bwMode="auto">
          <a:xfrm>
            <a:off x="4684584" y="2525976"/>
            <a:ext cx="3567113" cy="4114800"/>
          </a:xfrm>
          <a:prstGeom prst="rect">
            <a:avLst/>
          </a:prstGeom>
          <a:noFill/>
          <a:ln w="12700">
            <a:noFill/>
            <a:miter lim="800000"/>
            <a:headEnd/>
            <a:tailEnd/>
          </a:ln>
          <a:effectLst/>
        </p:spPr>
      </p:pic>
      <p:sp>
        <p:nvSpPr>
          <p:cNvPr id="6" name="Slide Number Placeholder 5"/>
          <p:cNvSpPr>
            <a:spLocks noGrp="1"/>
          </p:cNvSpPr>
          <p:nvPr>
            <p:ph type="sldNum" sz="quarter" idx="12"/>
          </p:nvPr>
        </p:nvSpPr>
        <p:spPr/>
        <p:txBody>
          <a:bodyPr/>
          <a:lstStyle/>
          <a:p>
            <a:pPr>
              <a:defRPr/>
            </a:pPr>
            <a:fld id="{5FEF2E0F-8A48-42EC-A346-8DDE620A98FC}" type="slidenum">
              <a:rPr lang="en-US" altLang="en-US" smtClean="0"/>
              <a:pPr>
                <a:defRPr/>
              </a:pPr>
              <a:t>63</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281" name="Picture 9"/>
          <p:cNvPicPr>
            <a:picLocks noChangeAspect="1" noChangeArrowheads="1"/>
          </p:cNvPicPr>
          <p:nvPr/>
        </p:nvPicPr>
        <p:blipFill>
          <a:blip r:embed="rId3"/>
          <a:srcRect/>
          <a:stretch>
            <a:fillRect/>
          </a:stretch>
        </p:blipFill>
        <p:spPr bwMode="auto">
          <a:xfrm>
            <a:off x="745380" y="3111690"/>
            <a:ext cx="7646851" cy="3708782"/>
          </a:xfrm>
          <a:prstGeom prst="rect">
            <a:avLst/>
          </a:prstGeom>
          <a:noFill/>
          <a:ln w="12700">
            <a:noFill/>
            <a:miter lim="800000"/>
            <a:headEnd/>
            <a:tailEnd/>
          </a:ln>
          <a:effectLst/>
        </p:spPr>
      </p:pic>
      <p:sp>
        <p:nvSpPr>
          <p:cNvPr id="822284" name="Rectangle 12"/>
          <p:cNvSpPr>
            <a:spLocks noGrp="1" noChangeArrowheads="1"/>
          </p:cNvSpPr>
          <p:nvPr>
            <p:ph type="title"/>
          </p:nvPr>
        </p:nvSpPr>
        <p:spPr/>
        <p:txBody>
          <a:bodyPr/>
          <a:lstStyle/>
          <a:p>
            <a:r>
              <a:rPr lang="en-US"/>
              <a:t>Triple Junctions</a:t>
            </a:r>
          </a:p>
        </p:txBody>
      </p:sp>
      <p:sp>
        <p:nvSpPr>
          <p:cNvPr id="822285" name="Rectangle 13"/>
          <p:cNvSpPr>
            <a:spLocks noGrp="1" noChangeArrowheads="1"/>
          </p:cNvSpPr>
          <p:nvPr>
            <p:ph type="body" idx="1"/>
          </p:nvPr>
        </p:nvSpPr>
        <p:spPr/>
        <p:txBody>
          <a:bodyPr/>
          <a:lstStyle/>
          <a:p>
            <a:r>
              <a:rPr lang="en-US" sz="2800" dirty="0"/>
              <a:t>Places where 3 plate boundaries coincide.</a:t>
            </a:r>
          </a:p>
          <a:p>
            <a:r>
              <a:rPr lang="en-US" sz="2800" dirty="0"/>
              <a:t>Multiple boundary combinations occur. </a:t>
            </a:r>
          </a:p>
          <a:p>
            <a:r>
              <a:rPr lang="en-US" sz="2800" dirty="0"/>
              <a:t>Triple junctions migrate and change across time.</a:t>
            </a:r>
          </a:p>
          <a:p>
            <a:endParaRPr lang="en-US" sz="2800" dirty="0"/>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64</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C922A1C6-6E6D-4F5E-B0D6-1ABD6151D02B}" type="slidenum">
              <a:rPr lang="en-US" altLang="en-US"/>
              <a:pPr>
                <a:defRPr/>
              </a:pPr>
              <a:t>65</a:t>
            </a:fld>
            <a:r>
              <a:rPr lang="en-US" altLang="en-US" dirty="0"/>
              <a:t> / </a:t>
            </a:r>
            <a:r>
              <a:rPr lang="en-US" altLang="en-US" dirty="0" smtClean="0"/>
              <a:t>88</a:t>
            </a:r>
            <a:endParaRPr lang="en-US" altLang="en-US" dirty="0"/>
          </a:p>
        </p:txBody>
      </p:sp>
      <p:pic>
        <p:nvPicPr>
          <p:cNvPr id="94211" name="Picture 5"/>
          <p:cNvPicPr>
            <a:picLocks noChangeAspect="1" noChangeArrowheads="1"/>
          </p:cNvPicPr>
          <p:nvPr/>
        </p:nvPicPr>
        <p:blipFill>
          <a:blip r:embed="rId3"/>
          <a:srcRect/>
          <a:stretch>
            <a:fillRect/>
          </a:stretch>
        </p:blipFill>
        <p:spPr bwMode="auto">
          <a:xfrm>
            <a:off x="503238" y="468313"/>
            <a:ext cx="8191500" cy="4900612"/>
          </a:xfrm>
          <a:prstGeom prst="rect">
            <a:avLst/>
          </a:prstGeom>
          <a:noFill/>
          <a:ln w="9525">
            <a:noFill/>
            <a:miter lim="800000"/>
            <a:headEnd/>
            <a:tailEnd/>
          </a:ln>
        </p:spPr>
      </p:pic>
      <p:sp>
        <p:nvSpPr>
          <p:cNvPr id="94212" name="Text Box 6"/>
          <p:cNvSpPr txBox="1">
            <a:spLocks noChangeArrowheads="1"/>
          </p:cNvSpPr>
          <p:nvPr/>
        </p:nvSpPr>
        <p:spPr bwMode="auto">
          <a:xfrm>
            <a:off x="920750" y="5392738"/>
            <a:ext cx="7300913" cy="1217612"/>
          </a:xfrm>
          <a:prstGeom prst="rect">
            <a:avLst/>
          </a:prstGeom>
          <a:noFill/>
          <a:ln w="9525">
            <a:noFill/>
            <a:miter lim="800000"/>
            <a:headEnd/>
            <a:tailEnd/>
          </a:ln>
        </p:spPr>
        <p:txBody>
          <a:bodyPr>
            <a:spAutoFit/>
          </a:bodyPr>
          <a:lstStyle/>
          <a:p>
            <a:pPr algn="ctr"/>
            <a:r>
              <a:rPr lang="en-US" sz="1400"/>
              <a:t>This bathymetric map of the seafloor shows the Siqueiros transform fault in the eastern Pacific Ocean, illustrating the fragmented structure of the fault line. (Jian Lin, Jack Cook, and Patricia Gregg, Woods Hole Oceanographic Institution) </a:t>
            </a:r>
          </a:p>
          <a:p>
            <a:pPr algn="ctr"/>
            <a:endParaRPr lang="en-US" sz="1400"/>
          </a:p>
          <a:p>
            <a:pPr algn="ctr"/>
            <a:r>
              <a:rPr lang="en-US" sz="1400">
                <a:hlinkClick r:id="rId4"/>
              </a:rPr>
              <a:t>Source</a:t>
            </a:r>
            <a:r>
              <a:rPr lang="en-US" sz="1400"/>
              <a:t> - </a:t>
            </a:r>
            <a:r>
              <a:rPr lang="en-US" sz="1400">
                <a:hlinkClick r:id="rId5" action="ppaction://hlinkfile"/>
              </a:rPr>
              <a:t>Visualization of Siqueiros fault</a:t>
            </a:r>
            <a:r>
              <a:rPr lang="en-US">
                <a:hlinkClick r:id="rId5" action="ppaction://hlinkfile"/>
              </a:rPr>
              <a:t> </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dirty="0" smtClean="0"/>
              <a:t>Hot Spots</a:t>
            </a:r>
            <a:endParaRPr lang="en-US" dirty="0" smtClean="0"/>
          </a:p>
        </p:txBody>
      </p:sp>
      <p:sp>
        <p:nvSpPr>
          <p:cNvPr id="95235" name="Rectangle 3"/>
          <p:cNvSpPr>
            <a:spLocks noGrp="1" noChangeArrowheads="1"/>
          </p:cNvSpPr>
          <p:nvPr>
            <p:ph type="body" idx="1"/>
          </p:nvPr>
        </p:nvSpPr>
        <p:spPr/>
        <p:txBody>
          <a:bodyPr/>
          <a:lstStyle/>
          <a:p>
            <a:r>
              <a:rPr lang="en-US" dirty="0" smtClean="0"/>
              <a:t>Caused </a:t>
            </a:r>
            <a:r>
              <a:rPr lang="en-US" dirty="0" smtClean="0"/>
              <a:t>by rising plumes of mantle material </a:t>
            </a:r>
          </a:p>
          <a:p>
            <a:r>
              <a:rPr lang="en-US" dirty="0" smtClean="0"/>
              <a:t>Volcanoes can form over them (Hawaiian Island chain)</a:t>
            </a:r>
          </a:p>
          <a:p>
            <a:r>
              <a:rPr lang="en-US" dirty="0" smtClean="0"/>
              <a:t>Most mantle plumes are long-lived structures and at least some originate at great depth, perhaps at the mantle-core boundary</a:t>
            </a:r>
          </a:p>
        </p:txBody>
      </p:sp>
      <p:sp>
        <p:nvSpPr>
          <p:cNvPr id="6" name="Slide Number Placeholder 5"/>
          <p:cNvSpPr>
            <a:spLocks noGrp="1"/>
          </p:cNvSpPr>
          <p:nvPr>
            <p:ph type="sldNum" sz="quarter" idx="12"/>
          </p:nvPr>
        </p:nvSpPr>
        <p:spPr/>
        <p:txBody>
          <a:bodyPr/>
          <a:lstStyle/>
          <a:p>
            <a:pPr>
              <a:defRPr/>
            </a:pPr>
            <a:fld id="{489D5C47-2B30-4938-9112-DF45F721756B}" type="slidenum">
              <a:rPr lang="en-US" altLang="en-US"/>
              <a:pPr>
                <a:defRPr/>
              </a:pPr>
              <a:t>66</a:t>
            </a:fld>
            <a:r>
              <a:rPr lang="en-US" altLang="en-US" dirty="0"/>
              <a:t> / </a:t>
            </a:r>
            <a:r>
              <a:rPr lang="en-US" altLang="en-US" dirty="0" smtClean="0"/>
              <a:t>88</a:t>
            </a:r>
            <a:endParaRPr lang="en-US" alt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4FBDD9A7-C79D-4AB7-A145-F15843397DE0}" type="slidenum">
              <a:rPr lang="en-US" altLang="en-US"/>
              <a:pPr>
                <a:defRPr/>
              </a:pPr>
              <a:t>67</a:t>
            </a:fld>
            <a:r>
              <a:rPr lang="en-US" altLang="en-US" dirty="0"/>
              <a:t> / </a:t>
            </a:r>
            <a:r>
              <a:rPr lang="en-US" altLang="en-US" dirty="0" smtClean="0"/>
              <a:t>88</a:t>
            </a:r>
            <a:endParaRPr lang="en-US" altLang="en-US" dirty="0"/>
          </a:p>
        </p:txBody>
      </p:sp>
      <p:sp>
        <p:nvSpPr>
          <p:cNvPr id="97283" name="Rectangle 2"/>
          <p:cNvSpPr>
            <a:spLocks noGrp="1" noChangeArrowheads="1"/>
          </p:cNvSpPr>
          <p:nvPr>
            <p:ph type="title"/>
          </p:nvPr>
        </p:nvSpPr>
        <p:spPr/>
        <p:txBody>
          <a:bodyPr/>
          <a:lstStyle/>
          <a:p>
            <a:pPr eaLnBrk="1" hangingPunct="1"/>
            <a:r>
              <a:rPr lang="en-US" smtClean="0"/>
              <a:t>Volcanism on a tectonic </a:t>
            </a:r>
            <a:br>
              <a:rPr lang="en-US" smtClean="0"/>
            </a:br>
            <a:r>
              <a:rPr lang="en-US" smtClean="0"/>
              <a:t>plate moving over a hot spot</a:t>
            </a:r>
          </a:p>
        </p:txBody>
      </p:sp>
      <p:pic>
        <p:nvPicPr>
          <p:cNvPr id="97284" name="Picture 3" descr="hot spot &amp; volcano formation"/>
          <p:cNvPicPr>
            <a:picLocks noChangeAspect="1" noChangeArrowheads="1"/>
          </p:cNvPicPr>
          <p:nvPr/>
        </p:nvPicPr>
        <p:blipFill>
          <a:blip r:embed="rId3"/>
          <a:srcRect/>
          <a:stretch>
            <a:fillRect/>
          </a:stretch>
        </p:blipFill>
        <p:spPr bwMode="auto">
          <a:xfrm>
            <a:off x="533400" y="2133600"/>
            <a:ext cx="8153400"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554" name="Picture 10"/>
          <p:cNvPicPr>
            <a:picLocks noChangeAspect="1" noChangeArrowheads="1"/>
          </p:cNvPicPr>
          <p:nvPr/>
        </p:nvPicPr>
        <p:blipFill>
          <a:blip r:embed="rId3"/>
          <a:srcRect/>
          <a:stretch>
            <a:fillRect/>
          </a:stretch>
        </p:blipFill>
        <p:spPr bwMode="auto">
          <a:xfrm>
            <a:off x="427632" y="3078238"/>
            <a:ext cx="7280174" cy="3597794"/>
          </a:xfrm>
          <a:prstGeom prst="rect">
            <a:avLst/>
          </a:prstGeom>
          <a:noFill/>
          <a:ln w="12700">
            <a:noFill/>
            <a:miter lim="800000"/>
            <a:headEnd/>
            <a:tailEnd/>
          </a:ln>
          <a:effectLst/>
        </p:spPr>
      </p:pic>
      <p:grpSp>
        <p:nvGrpSpPr>
          <p:cNvPr id="2" name="Group 14"/>
          <p:cNvGrpSpPr>
            <a:grpSpLocks/>
          </p:cNvGrpSpPr>
          <p:nvPr/>
        </p:nvGrpSpPr>
        <p:grpSpPr bwMode="auto">
          <a:xfrm>
            <a:off x="5990232" y="2552130"/>
            <a:ext cx="2880815" cy="4200101"/>
            <a:chOff x="4848" y="0"/>
            <a:chExt cx="3216" cy="3648"/>
          </a:xfrm>
        </p:grpSpPr>
        <p:pic>
          <p:nvPicPr>
            <p:cNvPr id="748555" name="Picture 11"/>
            <p:cNvPicPr>
              <a:picLocks noChangeAspect="1" noChangeArrowheads="1"/>
            </p:cNvPicPr>
            <p:nvPr/>
          </p:nvPicPr>
          <p:blipFill>
            <a:blip r:embed="rId4"/>
            <a:srcRect/>
            <a:stretch>
              <a:fillRect/>
            </a:stretch>
          </p:blipFill>
          <p:spPr bwMode="auto">
            <a:xfrm>
              <a:off x="4848" y="0"/>
              <a:ext cx="3210" cy="3636"/>
            </a:xfrm>
            <a:prstGeom prst="rect">
              <a:avLst/>
            </a:prstGeom>
            <a:noFill/>
            <a:ln w="12700">
              <a:noFill/>
              <a:miter lim="800000"/>
              <a:headEnd/>
              <a:tailEnd/>
            </a:ln>
            <a:effectLst/>
          </p:spPr>
        </p:pic>
        <p:sp>
          <p:nvSpPr>
            <p:cNvPr id="748557" name="AutoShape 13"/>
            <p:cNvSpPr>
              <a:spLocks noChangeArrowheads="1"/>
            </p:cNvSpPr>
            <p:nvPr/>
          </p:nvSpPr>
          <p:spPr bwMode="auto">
            <a:xfrm rot="16200000">
              <a:off x="6216" y="1800"/>
              <a:ext cx="2592" cy="1104"/>
            </a:xfrm>
            <a:prstGeom prst="rtTriangle">
              <a:avLst/>
            </a:prstGeom>
            <a:solidFill>
              <a:schemeClr val="bg1"/>
            </a:solidFill>
            <a:ln w="12700">
              <a:solidFill>
                <a:schemeClr val="bg1"/>
              </a:solidFill>
              <a:miter lim="800000"/>
              <a:headEnd/>
              <a:tailEnd/>
            </a:ln>
            <a:effectLst/>
          </p:spPr>
          <p:txBody>
            <a:bodyPr wrap="none" anchor="ctr"/>
            <a:lstStyle/>
            <a:p>
              <a:endParaRPr lang="en-US"/>
            </a:p>
          </p:txBody>
        </p:sp>
      </p:grpSp>
      <p:sp>
        <p:nvSpPr>
          <p:cNvPr id="748559" name="Rectangle 15"/>
          <p:cNvSpPr>
            <a:spLocks noGrp="1" noChangeArrowheads="1"/>
          </p:cNvSpPr>
          <p:nvPr>
            <p:ph type="title"/>
          </p:nvPr>
        </p:nvSpPr>
        <p:spPr/>
        <p:txBody>
          <a:bodyPr/>
          <a:lstStyle/>
          <a:p>
            <a:r>
              <a:rPr lang="en-US"/>
              <a:t>Hot Spots</a:t>
            </a:r>
          </a:p>
        </p:txBody>
      </p:sp>
      <p:sp>
        <p:nvSpPr>
          <p:cNvPr id="748560" name="Rectangle 16"/>
          <p:cNvSpPr>
            <a:spLocks noGrp="1" noChangeArrowheads="1"/>
          </p:cNvSpPr>
          <p:nvPr>
            <p:ph type="body" idx="1"/>
          </p:nvPr>
        </p:nvSpPr>
        <p:spPr/>
        <p:txBody>
          <a:bodyPr/>
          <a:lstStyle/>
          <a:p>
            <a:r>
              <a:rPr lang="en-US" sz="2800" dirty="0"/>
              <a:t>Volcanic plumes independent of tectonic plates. </a:t>
            </a:r>
          </a:p>
          <a:p>
            <a:pPr lvl="1"/>
            <a:r>
              <a:rPr lang="en-US" sz="2400" dirty="0" err="1"/>
              <a:t>Mafic</a:t>
            </a:r>
            <a:r>
              <a:rPr lang="en-US" sz="2400" dirty="0"/>
              <a:t> magmas derived from the lower mantle.</a:t>
            </a:r>
          </a:p>
          <a:p>
            <a:pPr lvl="1"/>
            <a:r>
              <a:rPr lang="en-US" sz="2400" dirty="0"/>
              <a:t>Tattoo overriding plates with volcanoes.</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68</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3968088" y="1415960"/>
            <a:ext cx="5029200" cy="4191000"/>
            <a:chOff x="-495" y="-864"/>
            <a:chExt cx="6750" cy="6024"/>
          </a:xfrm>
        </p:grpSpPr>
        <p:pic>
          <p:nvPicPr>
            <p:cNvPr id="821264" name="Picture 16"/>
            <p:cNvPicPr>
              <a:picLocks noChangeAspect="1" noChangeArrowheads="1"/>
            </p:cNvPicPr>
            <p:nvPr/>
          </p:nvPicPr>
          <p:blipFill>
            <a:blip r:embed="rId3"/>
            <a:srcRect/>
            <a:stretch>
              <a:fillRect/>
            </a:stretch>
          </p:blipFill>
          <p:spPr bwMode="auto">
            <a:xfrm>
              <a:off x="-495" y="-840"/>
              <a:ext cx="6750" cy="6000"/>
            </a:xfrm>
            <a:prstGeom prst="rect">
              <a:avLst/>
            </a:prstGeom>
            <a:noFill/>
            <a:ln w="12700">
              <a:noFill/>
              <a:miter lim="800000"/>
              <a:headEnd/>
              <a:tailEnd/>
            </a:ln>
            <a:effectLst/>
          </p:spPr>
        </p:pic>
        <p:sp>
          <p:nvSpPr>
            <p:cNvPr id="821265" name="AutoShape 17"/>
            <p:cNvSpPr>
              <a:spLocks noChangeArrowheads="1"/>
            </p:cNvSpPr>
            <p:nvPr/>
          </p:nvSpPr>
          <p:spPr bwMode="auto">
            <a:xfrm>
              <a:off x="-480" y="-864"/>
              <a:ext cx="2928" cy="36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12700">
              <a:solidFill>
                <a:schemeClr val="bg1"/>
              </a:solidFill>
              <a:miter lim="800000"/>
              <a:headEnd/>
              <a:tailEnd/>
            </a:ln>
            <a:effectLst/>
          </p:spPr>
          <p:txBody>
            <a:bodyPr wrap="none" anchor="ctr"/>
            <a:lstStyle/>
            <a:p>
              <a:endParaRPr lang="en-US"/>
            </a:p>
          </p:txBody>
        </p:sp>
        <p:sp>
          <p:nvSpPr>
            <p:cNvPr id="821266" name="AutoShape 18"/>
            <p:cNvSpPr>
              <a:spLocks noChangeArrowheads="1"/>
            </p:cNvSpPr>
            <p:nvPr/>
          </p:nvSpPr>
          <p:spPr bwMode="auto">
            <a:xfrm rot="5400000">
              <a:off x="721" y="95"/>
              <a:ext cx="3504" cy="1585"/>
            </a:xfrm>
            <a:prstGeom prst="rtTriangle">
              <a:avLst/>
            </a:prstGeom>
            <a:solidFill>
              <a:schemeClr val="bg1"/>
            </a:solidFill>
            <a:ln w="12700">
              <a:solidFill>
                <a:schemeClr val="bg1"/>
              </a:solidFill>
              <a:miter lim="800000"/>
              <a:headEnd/>
              <a:tailEnd/>
            </a:ln>
            <a:effectLst/>
          </p:spPr>
          <p:txBody>
            <a:bodyPr wrap="none" anchor="ctr"/>
            <a:lstStyle/>
            <a:p>
              <a:endParaRPr lang="en-US"/>
            </a:p>
          </p:txBody>
        </p:sp>
        <p:sp>
          <p:nvSpPr>
            <p:cNvPr id="821267" name="Rectangle 19"/>
            <p:cNvSpPr>
              <a:spLocks noChangeArrowheads="1"/>
            </p:cNvSpPr>
            <p:nvPr/>
          </p:nvSpPr>
          <p:spPr bwMode="auto">
            <a:xfrm>
              <a:off x="-480" y="0"/>
              <a:ext cx="432" cy="1056"/>
            </a:xfrm>
            <a:prstGeom prst="rect">
              <a:avLst/>
            </a:prstGeom>
            <a:solidFill>
              <a:schemeClr val="bg1"/>
            </a:solidFill>
            <a:ln w="12700">
              <a:solidFill>
                <a:schemeClr val="bg1"/>
              </a:solidFill>
              <a:miter lim="800000"/>
              <a:headEnd/>
              <a:tailEnd/>
            </a:ln>
            <a:effectLst/>
          </p:spPr>
          <p:txBody>
            <a:bodyPr wrap="none" anchor="ctr"/>
            <a:lstStyle/>
            <a:p>
              <a:endParaRPr lang="en-US"/>
            </a:p>
          </p:txBody>
        </p:sp>
      </p:grpSp>
      <p:sp>
        <p:nvSpPr>
          <p:cNvPr id="821262" name="Rectangle 14"/>
          <p:cNvSpPr>
            <a:spLocks noGrp="1" noChangeArrowheads="1"/>
          </p:cNvSpPr>
          <p:nvPr>
            <p:ph type="title"/>
          </p:nvPr>
        </p:nvSpPr>
        <p:spPr/>
        <p:txBody>
          <a:bodyPr/>
          <a:lstStyle/>
          <a:p>
            <a:r>
              <a:rPr lang="en-US"/>
              <a:t>Hot Spots</a:t>
            </a:r>
          </a:p>
        </p:txBody>
      </p:sp>
      <p:sp>
        <p:nvSpPr>
          <p:cNvPr id="821263" name="Rectangle 15"/>
          <p:cNvSpPr>
            <a:spLocks noGrp="1" noChangeArrowheads="1"/>
          </p:cNvSpPr>
          <p:nvPr>
            <p:ph type="body" idx="1"/>
          </p:nvPr>
        </p:nvSpPr>
        <p:spPr/>
        <p:txBody>
          <a:bodyPr/>
          <a:lstStyle/>
          <a:p>
            <a:r>
              <a:rPr lang="en-US" sz="2800" dirty="0"/>
              <a:t>Volcanoes perforate overriding plates. </a:t>
            </a:r>
          </a:p>
          <a:p>
            <a:r>
              <a:rPr lang="en-US" sz="2800" dirty="0"/>
              <a:t>Make volcanoes that drift off-plume. </a:t>
            </a:r>
          </a:p>
          <a:p>
            <a:pPr lvl="1"/>
            <a:r>
              <a:rPr lang="en-US" sz="2400" dirty="0"/>
              <a:t>Volcano goes extinct and erodes.</a:t>
            </a:r>
          </a:p>
          <a:p>
            <a:pPr lvl="1"/>
            <a:r>
              <a:rPr lang="en-US" sz="2400" dirty="0"/>
              <a:t>Subsidence creates a </a:t>
            </a:r>
            <a:r>
              <a:rPr lang="en-US" sz="2400" dirty="0" err="1"/>
              <a:t>guyot</a:t>
            </a:r>
            <a:r>
              <a:rPr lang="en-US" sz="2400" dirty="0"/>
              <a:t>.</a:t>
            </a:r>
          </a:p>
          <a:p>
            <a:pPr lvl="1"/>
            <a:r>
              <a:rPr lang="en-US" sz="2400" dirty="0"/>
              <a:t>Supports sea-floor spreading.</a:t>
            </a:r>
          </a:p>
          <a:p>
            <a:pPr>
              <a:buFont typeface="Webdings" pitchFamily="18" charset="2"/>
              <a:buNone/>
            </a:pPr>
            <a:endParaRPr lang="en-US" sz="2800" dirty="0"/>
          </a:p>
        </p:txBody>
      </p:sp>
      <p:sp>
        <p:nvSpPr>
          <p:cNvPr id="821254" name="Rectangle 6"/>
          <p:cNvSpPr>
            <a:spLocks noChangeArrowheads="1"/>
          </p:cNvSpPr>
          <p:nvPr/>
        </p:nvSpPr>
        <p:spPr bwMode="auto">
          <a:xfrm>
            <a:off x="4114800" y="4191000"/>
            <a:ext cx="2667000" cy="990600"/>
          </a:xfrm>
          <a:prstGeom prst="rect">
            <a:avLst/>
          </a:prstGeom>
          <a:noFill/>
          <a:ln w="9525">
            <a:noFill/>
            <a:miter lim="800000"/>
            <a:headEnd/>
            <a:tailEnd/>
          </a:ln>
          <a:effectLst>
            <a:outerShdw dist="35921" dir="2700000" algn="ctr" rotWithShape="0">
              <a:schemeClr val="bg1"/>
            </a:outerShdw>
          </a:effectLst>
        </p:spPr>
        <p:txBody>
          <a:bodyPr/>
          <a:lstStyle/>
          <a:p>
            <a:pPr marL="342900" indent="-342900">
              <a:lnSpc>
                <a:spcPct val="90000"/>
              </a:lnSpc>
              <a:spcBef>
                <a:spcPct val="20000"/>
              </a:spcBef>
              <a:buClr>
                <a:srgbClr val="0000CC"/>
              </a:buClr>
              <a:buSzPct val="75000"/>
              <a:buFont typeface="Webdings" pitchFamily="18" charset="2"/>
              <a:buNone/>
            </a:pPr>
            <a:endParaRPr lang="en-US" sz="1300" b="1">
              <a:effectLst>
                <a:outerShdw blurRad="38100" dist="38100" dir="2700000" algn="tl">
                  <a:srgbClr val="C0C0C0"/>
                </a:outerShdw>
              </a:effectLst>
              <a:cs typeface="Times New Roman" pitchFamily="18" charset="0"/>
            </a:endParaRPr>
          </a:p>
        </p:txBody>
      </p:sp>
      <p:pic>
        <p:nvPicPr>
          <p:cNvPr id="821269" name="Picture 21"/>
          <p:cNvPicPr>
            <a:picLocks noChangeAspect="1" noChangeArrowheads="1"/>
          </p:cNvPicPr>
          <p:nvPr/>
        </p:nvPicPr>
        <p:blipFill>
          <a:blip r:embed="rId4"/>
          <a:srcRect/>
          <a:stretch>
            <a:fillRect/>
          </a:stretch>
        </p:blipFill>
        <p:spPr bwMode="auto">
          <a:xfrm>
            <a:off x="266700" y="5059912"/>
            <a:ext cx="6591300" cy="1771650"/>
          </a:xfrm>
          <a:prstGeom prst="rect">
            <a:avLst/>
          </a:prstGeom>
          <a:noFill/>
          <a:ln w="12700">
            <a:solidFill>
              <a:schemeClr val="tx1"/>
            </a:solidFill>
            <a:miter lim="800000"/>
            <a:headEnd/>
            <a:tailEnd/>
          </a:ln>
          <a:effectLst/>
        </p:spPr>
      </p:pic>
      <p:sp>
        <p:nvSpPr>
          <p:cNvPr id="11" name="Slide Number Placeholder 10"/>
          <p:cNvSpPr>
            <a:spLocks noGrp="1"/>
          </p:cNvSpPr>
          <p:nvPr>
            <p:ph type="sldNum" sz="quarter" idx="12"/>
          </p:nvPr>
        </p:nvSpPr>
        <p:spPr/>
        <p:txBody>
          <a:bodyPr/>
          <a:lstStyle/>
          <a:p>
            <a:pPr>
              <a:defRPr/>
            </a:pPr>
            <a:fld id="{5FEF2E0F-8A48-42EC-A346-8DDE620A98FC}" type="slidenum">
              <a:rPr lang="en-US" altLang="en-US" smtClean="0"/>
              <a:pPr>
                <a:defRPr/>
              </a:pPr>
              <a:t>69</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52" name="Picture 20"/>
          <p:cNvPicPr>
            <a:picLocks noChangeAspect="1" noChangeArrowheads="1"/>
          </p:cNvPicPr>
          <p:nvPr/>
        </p:nvPicPr>
        <p:blipFill>
          <a:blip r:embed="rId3"/>
          <a:srcRect/>
          <a:stretch>
            <a:fillRect/>
          </a:stretch>
        </p:blipFill>
        <p:spPr bwMode="auto">
          <a:xfrm>
            <a:off x="5498438" y="1066800"/>
            <a:ext cx="3422650" cy="2325688"/>
          </a:xfrm>
          <a:prstGeom prst="rect">
            <a:avLst/>
          </a:prstGeom>
          <a:noFill/>
          <a:ln w="12700">
            <a:noFill/>
            <a:miter lim="800000"/>
            <a:headEnd/>
            <a:tailEnd/>
          </a:ln>
          <a:effectLst/>
        </p:spPr>
      </p:pic>
      <p:sp>
        <p:nvSpPr>
          <p:cNvPr id="684064" name="Rectangle 32"/>
          <p:cNvSpPr>
            <a:spLocks noGrp="1" noChangeArrowheads="1"/>
          </p:cNvSpPr>
          <p:nvPr>
            <p:ph type="title"/>
          </p:nvPr>
        </p:nvSpPr>
        <p:spPr/>
        <p:txBody>
          <a:bodyPr/>
          <a:lstStyle/>
          <a:p>
            <a:r>
              <a:rPr lang="en-US"/>
              <a:t>2 Types of Lithosphere</a:t>
            </a:r>
          </a:p>
        </p:txBody>
      </p:sp>
      <p:sp>
        <p:nvSpPr>
          <p:cNvPr id="684065" name="Rectangle 33"/>
          <p:cNvSpPr>
            <a:spLocks noGrp="1" noChangeArrowheads="1"/>
          </p:cNvSpPr>
          <p:nvPr>
            <p:ph type="body" idx="1"/>
          </p:nvPr>
        </p:nvSpPr>
        <p:spPr/>
        <p:txBody>
          <a:bodyPr/>
          <a:lstStyle/>
          <a:p>
            <a:r>
              <a:rPr lang="en-US" dirty="0"/>
              <a:t>Continental ~ 150 km thick.</a:t>
            </a:r>
          </a:p>
          <a:p>
            <a:pPr lvl="1"/>
            <a:r>
              <a:rPr lang="en-US" dirty="0"/>
              <a:t>Granitic crust.</a:t>
            </a:r>
          </a:p>
          <a:p>
            <a:pPr lvl="2"/>
            <a:r>
              <a:rPr lang="en-US" dirty="0"/>
              <a:t>35-40 km thick.</a:t>
            </a:r>
          </a:p>
          <a:p>
            <a:pPr lvl="2"/>
            <a:r>
              <a:rPr lang="en-US" dirty="0"/>
              <a:t>Lighter (less dense) .</a:t>
            </a:r>
          </a:p>
          <a:p>
            <a:pPr lvl="2"/>
            <a:r>
              <a:rPr lang="en-US" dirty="0"/>
              <a:t>More buoyant – Floats higher.</a:t>
            </a:r>
          </a:p>
          <a:p>
            <a:r>
              <a:rPr lang="en-US" dirty="0"/>
              <a:t>Oceanic ~ 7 to </a:t>
            </a:r>
            <a:r>
              <a:rPr lang="en-US" dirty="0" smtClean="0"/>
              <a:t>88 </a:t>
            </a:r>
            <a:r>
              <a:rPr lang="en-US" dirty="0"/>
              <a:t>km thick.</a:t>
            </a:r>
          </a:p>
          <a:p>
            <a:pPr lvl="1"/>
            <a:r>
              <a:rPr lang="en-US" dirty="0"/>
              <a:t>Basaltic crust. </a:t>
            </a:r>
          </a:p>
          <a:p>
            <a:pPr lvl="2"/>
            <a:r>
              <a:rPr lang="en-US" dirty="0"/>
              <a:t>7-10 km thick.</a:t>
            </a:r>
          </a:p>
          <a:p>
            <a:pPr lvl="2"/>
            <a:r>
              <a:rPr lang="en-US" dirty="0"/>
              <a:t>Heavier (more dense).</a:t>
            </a:r>
          </a:p>
          <a:p>
            <a:pPr lvl="2"/>
            <a:r>
              <a:rPr lang="en-US" dirty="0"/>
              <a:t>Less buoyant – Sinks lower.</a:t>
            </a:r>
          </a:p>
        </p:txBody>
      </p:sp>
      <p:pic>
        <p:nvPicPr>
          <p:cNvPr id="684053" name="Picture 21"/>
          <p:cNvPicPr>
            <a:picLocks noChangeAspect="1" noChangeArrowheads="1"/>
          </p:cNvPicPr>
          <p:nvPr/>
        </p:nvPicPr>
        <p:blipFill>
          <a:blip r:embed="rId4"/>
          <a:srcRect/>
          <a:stretch>
            <a:fillRect/>
          </a:stretch>
        </p:blipFill>
        <p:spPr bwMode="auto">
          <a:xfrm>
            <a:off x="5791200" y="3581400"/>
            <a:ext cx="2840038" cy="2971800"/>
          </a:xfrm>
          <a:prstGeom prst="rect">
            <a:avLst/>
          </a:prstGeom>
          <a:noFill/>
          <a:ln w="12700">
            <a:noFill/>
            <a:miter lim="800000"/>
            <a:headEnd/>
            <a:tailEnd/>
          </a:ln>
          <a:effectLst/>
        </p:spPr>
      </p:pic>
      <p:sp>
        <p:nvSpPr>
          <p:cNvPr id="6" name="Slide Number Placeholder 5"/>
          <p:cNvSpPr>
            <a:spLocks noGrp="1"/>
          </p:cNvSpPr>
          <p:nvPr>
            <p:ph type="sldNum" sz="quarter" idx="12"/>
          </p:nvPr>
        </p:nvSpPr>
        <p:spPr/>
        <p:txBody>
          <a:bodyPr/>
          <a:lstStyle/>
          <a:p>
            <a:pPr>
              <a:defRPr/>
            </a:pPr>
            <a:fld id="{5FEF2E0F-8A48-42EC-A346-8DDE620A98FC}" type="slidenum">
              <a:rPr lang="en-US" altLang="en-US" smtClean="0"/>
              <a:pPr>
                <a:defRPr/>
              </a:pPr>
              <a:t>7</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583" name="Picture 15"/>
          <p:cNvPicPr>
            <a:picLocks noChangeAspect="1" noChangeArrowheads="1"/>
          </p:cNvPicPr>
          <p:nvPr/>
        </p:nvPicPr>
        <p:blipFill>
          <a:blip r:embed="rId3"/>
          <a:srcRect/>
          <a:stretch>
            <a:fillRect/>
          </a:stretch>
        </p:blipFill>
        <p:spPr bwMode="auto">
          <a:xfrm>
            <a:off x="5678020" y="2835196"/>
            <a:ext cx="3237380" cy="4006884"/>
          </a:xfrm>
          <a:prstGeom prst="rect">
            <a:avLst/>
          </a:prstGeom>
          <a:noFill/>
          <a:ln w="12700">
            <a:noFill/>
            <a:miter lim="800000"/>
            <a:headEnd/>
            <a:tailEnd/>
          </a:ln>
          <a:effectLst/>
        </p:spPr>
      </p:pic>
      <p:pic>
        <p:nvPicPr>
          <p:cNvPr id="749582" name="Picture 14"/>
          <p:cNvPicPr>
            <a:picLocks noChangeAspect="1" noChangeArrowheads="1"/>
          </p:cNvPicPr>
          <p:nvPr/>
        </p:nvPicPr>
        <p:blipFill>
          <a:blip r:embed="rId4"/>
          <a:srcRect/>
          <a:stretch>
            <a:fillRect/>
          </a:stretch>
        </p:blipFill>
        <p:spPr bwMode="auto">
          <a:xfrm>
            <a:off x="808998" y="3043452"/>
            <a:ext cx="4735409" cy="3730652"/>
          </a:xfrm>
          <a:prstGeom prst="rect">
            <a:avLst/>
          </a:prstGeom>
          <a:noFill/>
          <a:ln w="12700">
            <a:noFill/>
            <a:miter lim="800000"/>
            <a:headEnd/>
            <a:tailEnd/>
          </a:ln>
          <a:effectLst/>
        </p:spPr>
      </p:pic>
      <p:sp>
        <p:nvSpPr>
          <p:cNvPr id="749584" name="Rectangle 16"/>
          <p:cNvSpPr>
            <a:spLocks noGrp="1" noChangeArrowheads="1"/>
          </p:cNvSpPr>
          <p:nvPr>
            <p:ph type="title"/>
          </p:nvPr>
        </p:nvSpPr>
        <p:spPr/>
        <p:txBody>
          <a:bodyPr/>
          <a:lstStyle/>
          <a:p>
            <a:r>
              <a:rPr lang="en-US"/>
              <a:t>Hot Spots</a:t>
            </a:r>
          </a:p>
        </p:txBody>
      </p:sp>
      <p:sp>
        <p:nvSpPr>
          <p:cNvPr id="749585" name="Rectangle 17"/>
          <p:cNvSpPr>
            <a:spLocks noGrp="1" noChangeArrowheads="1"/>
          </p:cNvSpPr>
          <p:nvPr>
            <p:ph type="body" idx="1"/>
          </p:nvPr>
        </p:nvSpPr>
        <p:spPr/>
        <p:txBody>
          <a:bodyPr/>
          <a:lstStyle/>
          <a:p>
            <a:r>
              <a:rPr lang="en-US" sz="2800" dirty="0"/>
              <a:t>Hot spot volcanoes create seamounts.</a:t>
            </a:r>
          </a:p>
          <a:p>
            <a:pPr lvl="1"/>
            <a:r>
              <a:rPr lang="en-US" sz="2400" dirty="0"/>
              <a:t>Seamounts age away from originating hot spot.</a:t>
            </a:r>
          </a:p>
          <a:p>
            <a:pPr lvl="1"/>
            <a:r>
              <a:rPr lang="en-US" sz="2400" dirty="0"/>
              <a:t>Age change marks direction of overriding plate motion. </a:t>
            </a:r>
          </a:p>
        </p:txBody>
      </p:sp>
      <p:sp>
        <p:nvSpPr>
          <p:cNvPr id="6" name="Slide Number Placeholder 5"/>
          <p:cNvSpPr>
            <a:spLocks noGrp="1"/>
          </p:cNvSpPr>
          <p:nvPr>
            <p:ph type="sldNum" sz="quarter" idx="12"/>
          </p:nvPr>
        </p:nvSpPr>
        <p:spPr/>
        <p:txBody>
          <a:bodyPr/>
          <a:lstStyle/>
          <a:p>
            <a:pPr>
              <a:defRPr/>
            </a:pPr>
            <a:fld id="{5FEF2E0F-8A48-42EC-A346-8DDE620A98FC}" type="slidenum">
              <a:rPr lang="en-US" altLang="en-US" smtClean="0"/>
              <a:pPr>
                <a:defRPr/>
              </a:pPr>
              <a:t>70</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FF88501-2913-4411-AFB0-EAC23B928307}" type="slidenum">
              <a:rPr lang="en-US" altLang="en-US"/>
              <a:pPr>
                <a:defRPr/>
              </a:pPr>
              <a:t>71</a:t>
            </a:fld>
            <a:r>
              <a:rPr lang="en-US" altLang="en-US" dirty="0"/>
              <a:t> / </a:t>
            </a:r>
            <a:r>
              <a:rPr lang="en-US" altLang="en-US" dirty="0" smtClean="0"/>
              <a:t>88</a:t>
            </a:r>
            <a:endParaRPr lang="en-US" altLang="en-US" dirty="0"/>
          </a:p>
        </p:txBody>
      </p:sp>
      <p:sp>
        <p:nvSpPr>
          <p:cNvPr id="10244"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4" action="ppaction://hlinkfile"/>
              </a:rPr>
              <a:t>Hot Spot Volcano Tracks</a:t>
            </a:r>
            <a:endParaRPr lang="en-US" smtClean="0">
              <a:latin typeface="ArialMT"/>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B739EFD3-908B-442A-ABF5-FB63460B79C6}" type="slidenum">
              <a:rPr lang="en-US" altLang="en-US"/>
              <a:pPr>
                <a:defRPr/>
              </a:pPr>
              <a:t>72</a:t>
            </a:fld>
            <a:r>
              <a:rPr lang="en-US" altLang="en-US" dirty="0"/>
              <a:t> / </a:t>
            </a:r>
            <a:r>
              <a:rPr lang="en-US" altLang="en-US" dirty="0" smtClean="0"/>
              <a:t>88</a:t>
            </a:r>
            <a:endParaRPr lang="en-US" altLang="en-US" dirty="0"/>
          </a:p>
        </p:txBody>
      </p:sp>
      <p:sp>
        <p:nvSpPr>
          <p:cNvPr id="98307" name="Rectangle 2"/>
          <p:cNvSpPr>
            <a:spLocks noGrp="1" noChangeArrowheads="1"/>
          </p:cNvSpPr>
          <p:nvPr>
            <p:ph type="title"/>
          </p:nvPr>
        </p:nvSpPr>
        <p:spPr>
          <a:xfrm>
            <a:off x="457200" y="609600"/>
            <a:ext cx="8153400" cy="1143000"/>
          </a:xfrm>
        </p:spPr>
        <p:txBody>
          <a:bodyPr/>
          <a:lstStyle/>
          <a:p>
            <a:pPr algn="ctr" eaLnBrk="1" hangingPunct="1"/>
            <a:r>
              <a:rPr lang="en-US" smtClean="0"/>
              <a:t>The Hawaiian Islands have formed over a stationary hot spot</a:t>
            </a:r>
          </a:p>
        </p:txBody>
      </p:sp>
      <p:pic>
        <p:nvPicPr>
          <p:cNvPr id="98308" name="Picture 3" descr="fig2"/>
          <p:cNvPicPr>
            <a:picLocks noChangeAspect="1" noChangeArrowheads="1"/>
          </p:cNvPicPr>
          <p:nvPr/>
        </p:nvPicPr>
        <p:blipFill>
          <a:blip r:embed="rId3"/>
          <a:srcRect t="2621"/>
          <a:stretch>
            <a:fillRect/>
          </a:stretch>
        </p:blipFill>
        <p:spPr bwMode="auto">
          <a:xfrm>
            <a:off x="1181100" y="1905000"/>
            <a:ext cx="67818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3998F74C-FC40-483E-AEC7-4A20D5F5FB07}" type="slidenum">
              <a:rPr lang="en-US" altLang="en-US"/>
              <a:pPr>
                <a:defRPr/>
              </a:pPr>
              <a:t>73</a:t>
            </a:fld>
            <a:r>
              <a:rPr lang="en-US" altLang="en-US" dirty="0"/>
              <a:t> / </a:t>
            </a:r>
            <a:r>
              <a:rPr lang="en-US" altLang="en-US" dirty="0" smtClean="0"/>
              <a:t>88</a:t>
            </a:r>
            <a:endParaRPr lang="en-US" altLang="en-US" dirty="0"/>
          </a:p>
        </p:txBody>
      </p:sp>
      <p:sp>
        <p:nvSpPr>
          <p:cNvPr id="99331" name="Rectangle 2"/>
          <p:cNvSpPr>
            <a:spLocks noGrp="1" noChangeArrowheads="1"/>
          </p:cNvSpPr>
          <p:nvPr>
            <p:ph type="title"/>
          </p:nvPr>
        </p:nvSpPr>
        <p:spPr/>
        <p:txBody>
          <a:bodyPr/>
          <a:lstStyle/>
          <a:p>
            <a:pPr algn="ctr" eaLnBrk="1" hangingPunct="1"/>
            <a:r>
              <a:rPr lang="en-US" smtClean="0"/>
              <a:t>Hawaiian Islands-Emperor Seamount Chain</a:t>
            </a:r>
          </a:p>
        </p:txBody>
      </p:sp>
      <p:pic>
        <p:nvPicPr>
          <p:cNvPr id="99332" name="Picture 3" descr="FG02_032"/>
          <p:cNvPicPr>
            <a:picLocks noChangeAspect="1" noChangeArrowheads="1"/>
          </p:cNvPicPr>
          <p:nvPr/>
        </p:nvPicPr>
        <p:blipFill>
          <a:blip r:embed="rId3"/>
          <a:srcRect/>
          <a:stretch>
            <a:fillRect/>
          </a:stretch>
        </p:blipFill>
        <p:spPr bwMode="auto">
          <a:xfrm>
            <a:off x="1171575" y="1905000"/>
            <a:ext cx="6800850" cy="453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mtClean="0"/>
              <a:t>Applications of plate tectonics model to intraplate features</a:t>
            </a:r>
          </a:p>
        </p:txBody>
      </p:sp>
      <p:sp>
        <p:nvSpPr>
          <p:cNvPr id="100355" name="Rectangle 3"/>
          <p:cNvSpPr>
            <a:spLocks noGrp="1" noChangeArrowheads="1"/>
          </p:cNvSpPr>
          <p:nvPr>
            <p:ph idx="1"/>
          </p:nvPr>
        </p:nvSpPr>
        <p:spPr/>
        <p:txBody>
          <a:bodyPr/>
          <a:lstStyle/>
          <a:p>
            <a:r>
              <a:rPr lang="en-US" smtClean="0"/>
              <a:t>Seamounts and tablemounts</a:t>
            </a:r>
          </a:p>
          <a:p>
            <a:pPr lvl="1"/>
            <a:r>
              <a:rPr lang="en-US" smtClean="0"/>
              <a:t>Subsidence of flanks of mid-ocean ridge</a:t>
            </a:r>
          </a:p>
          <a:p>
            <a:pPr lvl="1"/>
            <a:r>
              <a:rPr lang="en-US" smtClean="0"/>
              <a:t>Wave erosion may flatten seamount</a:t>
            </a:r>
          </a:p>
        </p:txBody>
      </p:sp>
      <p:sp>
        <p:nvSpPr>
          <p:cNvPr id="6" name="Slide Number Placeholder 6"/>
          <p:cNvSpPr>
            <a:spLocks noGrp="1"/>
          </p:cNvSpPr>
          <p:nvPr>
            <p:ph type="sldNum" sz="quarter" idx="12"/>
          </p:nvPr>
        </p:nvSpPr>
        <p:spPr/>
        <p:txBody>
          <a:bodyPr/>
          <a:lstStyle/>
          <a:p>
            <a:pPr>
              <a:defRPr/>
            </a:pPr>
            <a:fld id="{83915846-A5F1-4534-BCAC-78D751E83878}" type="slidenum">
              <a:rPr lang="en-US" altLang="en-US"/>
              <a:pPr>
                <a:defRPr/>
              </a:pPr>
              <a:t>74</a:t>
            </a:fld>
            <a:r>
              <a:rPr lang="en-US" altLang="en-US" dirty="0"/>
              <a:t> / </a:t>
            </a:r>
            <a:r>
              <a:rPr lang="en-US" altLang="en-US" dirty="0" smtClean="0"/>
              <a:t>88</a:t>
            </a:r>
            <a:endParaRPr lang="en-US" alt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pPr>
              <a:defRPr/>
            </a:pPr>
            <a:fld id="{B6D089B4-820F-4D88-B853-325F2094E7D6}" type="slidenum">
              <a:rPr lang="en-US" altLang="en-US"/>
              <a:pPr>
                <a:defRPr/>
              </a:pPr>
              <a:t>75</a:t>
            </a:fld>
            <a:r>
              <a:rPr lang="en-US" altLang="en-US" dirty="0"/>
              <a:t> / </a:t>
            </a:r>
            <a:r>
              <a:rPr lang="en-US" altLang="en-US" dirty="0" smtClean="0"/>
              <a:t>88</a:t>
            </a:r>
            <a:endParaRPr lang="en-US" altLang="en-US" dirty="0"/>
          </a:p>
        </p:txBody>
      </p:sp>
      <p:pic>
        <p:nvPicPr>
          <p:cNvPr id="101379" name="Picture 2" descr="02_26"/>
          <p:cNvPicPr>
            <a:picLocks noChangeAspect="1" noChangeArrowheads="1"/>
          </p:cNvPicPr>
          <p:nvPr/>
        </p:nvPicPr>
        <p:blipFill>
          <a:blip r:embed="rId3"/>
          <a:srcRect/>
          <a:stretch>
            <a:fillRect/>
          </a:stretch>
        </p:blipFill>
        <p:spPr bwMode="auto">
          <a:xfrm>
            <a:off x="0" y="609600"/>
            <a:ext cx="9144000" cy="4883150"/>
          </a:xfrm>
          <a:prstGeom prst="rect">
            <a:avLst/>
          </a:prstGeom>
          <a:noFill/>
          <a:ln w="9525">
            <a:noFill/>
            <a:miter lim="800000"/>
            <a:headEnd/>
            <a:tailEnd/>
          </a:ln>
        </p:spPr>
      </p:pic>
      <p:sp>
        <p:nvSpPr>
          <p:cNvPr id="101380" name="Text Box 3"/>
          <p:cNvSpPr txBox="1">
            <a:spLocks noChangeArrowheads="1"/>
          </p:cNvSpPr>
          <p:nvPr/>
        </p:nvSpPr>
        <p:spPr bwMode="auto">
          <a:xfrm>
            <a:off x="152400" y="6465888"/>
            <a:ext cx="1287463" cy="396875"/>
          </a:xfrm>
          <a:prstGeom prst="rect">
            <a:avLst/>
          </a:prstGeom>
          <a:noFill/>
          <a:ln w="9525">
            <a:noFill/>
            <a:miter lim="800000"/>
            <a:headEnd/>
            <a:tailEnd/>
          </a:ln>
        </p:spPr>
        <p:txBody>
          <a:bodyPr wrap="none">
            <a:spAutoFit/>
          </a:bodyPr>
          <a:lstStyle/>
          <a:p>
            <a:pPr eaLnBrk="0" hangingPunct="0"/>
            <a:r>
              <a:rPr lang="en-US" sz="2000" b="1">
                <a:latin typeface="Tahoma" pitchFamily="34" charset="0"/>
              </a:rPr>
              <a:t>Fig. 2.26</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smtClean="0"/>
              <a:t>Applications of plate tectonics model to intraplate features</a:t>
            </a:r>
          </a:p>
        </p:txBody>
      </p:sp>
      <p:sp>
        <p:nvSpPr>
          <p:cNvPr id="102403" name="Rectangle 3"/>
          <p:cNvSpPr>
            <a:spLocks noGrp="1" noChangeArrowheads="1"/>
          </p:cNvSpPr>
          <p:nvPr>
            <p:ph type="body" idx="1"/>
          </p:nvPr>
        </p:nvSpPr>
        <p:spPr/>
        <p:txBody>
          <a:bodyPr/>
          <a:lstStyle/>
          <a:p>
            <a:r>
              <a:rPr lang="en-US" smtClean="0"/>
              <a:t>Coral reefs associated with subsiding seafloor</a:t>
            </a:r>
          </a:p>
          <a:p>
            <a:r>
              <a:rPr lang="en-US" smtClean="0"/>
              <a:t>Fringing</a:t>
            </a:r>
          </a:p>
          <a:p>
            <a:r>
              <a:rPr lang="en-US" smtClean="0"/>
              <a:t>Barrier</a:t>
            </a:r>
          </a:p>
          <a:p>
            <a:r>
              <a:rPr lang="en-US" smtClean="0"/>
              <a:t>Atoll</a:t>
            </a:r>
          </a:p>
        </p:txBody>
      </p:sp>
      <p:sp>
        <p:nvSpPr>
          <p:cNvPr id="6" name="Slide Number Placeholder 5"/>
          <p:cNvSpPr>
            <a:spLocks noGrp="1"/>
          </p:cNvSpPr>
          <p:nvPr>
            <p:ph type="sldNum" sz="quarter" idx="12"/>
          </p:nvPr>
        </p:nvSpPr>
        <p:spPr/>
        <p:txBody>
          <a:bodyPr/>
          <a:lstStyle/>
          <a:p>
            <a:pPr>
              <a:defRPr/>
            </a:pPr>
            <a:fld id="{08DDA1F7-56D2-48BB-B671-A8016F79467D}" type="slidenum">
              <a:rPr lang="en-US" altLang="en-US"/>
              <a:pPr>
                <a:defRPr/>
              </a:pPr>
              <a:t>76</a:t>
            </a:fld>
            <a:r>
              <a:rPr lang="en-US" altLang="en-US" dirty="0"/>
              <a:t> / </a:t>
            </a:r>
            <a:r>
              <a:rPr lang="en-US" altLang="en-US" dirty="0" smtClean="0"/>
              <a:t>88</a:t>
            </a:r>
            <a:endParaRPr lang="en-US" alt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19CF4F4-0215-44B5-99D0-E56A76BF4411}" type="slidenum">
              <a:rPr lang="en-US" altLang="en-US"/>
              <a:pPr>
                <a:defRPr/>
              </a:pPr>
              <a:t>77</a:t>
            </a:fld>
            <a:r>
              <a:rPr lang="en-US" altLang="en-US" dirty="0"/>
              <a:t> / </a:t>
            </a:r>
            <a:r>
              <a:rPr lang="en-US" altLang="en-US" dirty="0" smtClean="0"/>
              <a:t>88</a:t>
            </a:r>
            <a:endParaRPr lang="en-US" altLang="en-US" dirty="0"/>
          </a:p>
        </p:txBody>
      </p:sp>
      <p:sp>
        <p:nvSpPr>
          <p:cNvPr id="103427" name="Rectangle 2"/>
          <p:cNvSpPr>
            <a:spLocks noGrp="1" noChangeArrowheads="1"/>
          </p:cNvSpPr>
          <p:nvPr>
            <p:ph type="title"/>
          </p:nvPr>
        </p:nvSpPr>
        <p:spPr>
          <a:xfrm>
            <a:off x="457200" y="152400"/>
            <a:ext cx="8229600" cy="914400"/>
          </a:xfrm>
        </p:spPr>
        <p:txBody>
          <a:bodyPr/>
          <a:lstStyle/>
          <a:p>
            <a:pPr eaLnBrk="1" hangingPunct="1"/>
            <a:r>
              <a:rPr lang="en-US" smtClean="0"/>
              <a:t>Coral reef development</a:t>
            </a:r>
          </a:p>
        </p:txBody>
      </p:sp>
      <p:sp>
        <p:nvSpPr>
          <p:cNvPr id="103428" name="Text Box 3"/>
          <p:cNvSpPr txBox="1">
            <a:spLocks noChangeArrowheads="1"/>
          </p:cNvSpPr>
          <p:nvPr/>
        </p:nvSpPr>
        <p:spPr bwMode="auto">
          <a:xfrm>
            <a:off x="685800" y="6248400"/>
            <a:ext cx="2438400" cy="396875"/>
          </a:xfrm>
          <a:prstGeom prst="rect">
            <a:avLst/>
          </a:prstGeom>
          <a:noFill/>
          <a:ln w="9525">
            <a:noFill/>
            <a:miter lim="800000"/>
            <a:headEnd/>
            <a:tailEnd/>
          </a:ln>
        </p:spPr>
        <p:txBody>
          <a:bodyPr>
            <a:spAutoFit/>
          </a:bodyPr>
          <a:lstStyle/>
          <a:p>
            <a:pPr eaLnBrk="0" hangingPunct="0">
              <a:spcBef>
                <a:spcPct val="50000"/>
              </a:spcBef>
            </a:pPr>
            <a:r>
              <a:rPr lang="en-US" sz="2000" b="1">
                <a:latin typeface="Tahoma" pitchFamily="34" charset="0"/>
              </a:rPr>
              <a:t>Fig. 2.27</a:t>
            </a:r>
          </a:p>
        </p:txBody>
      </p:sp>
      <p:pic>
        <p:nvPicPr>
          <p:cNvPr id="103429" name="Picture 4" descr="02_27"/>
          <p:cNvPicPr>
            <a:picLocks noChangeAspect="1" noChangeArrowheads="1"/>
          </p:cNvPicPr>
          <p:nvPr/>
        </p:nvPicPr>
        <p:blipFill>
          <a:blip r:embed="rId3"/>
          <a:srcRect/>
          <a:stretch>
            <a:fillRect/>
          </a:stretch>
        </p:blipFill>
        <p:spPr bwMode="auto">
          <a:xfrm>
            <a:off x="228600" y="1066800"/>
            <a:ext cx="8756650" cy="521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5B7B7F2E-D17C-48FB-8A74-0D850E475DEA}" type="slidenum">
              <a:rPr lang="en-US" altLang="en-US"/>
              <a:pPr>
                <a:defRPr/>
              </a:pPr>
              <a:t>78</a:t>
            </a:fld>
            <a:r>
              <a:rPr lang="en-US" altLang="en-US" dirty="0"/>
              <a:t> / </a:t>
            </a:r>
            <a:r>
              <a:rPr lang="en-US" altLang="en-US" dirty="0" smtClean="0"/>
              <a:t>88</a:t>
            </a:r>
            <a:endParaRPr lang="en-US" altLang="en-US" dirty="0"/>
          </a:p>
        </p:txBody>
      </p:sp>
      <p:sp>
        <p:nvSpPr>
          <p:cNvPr id="11268"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4" action="ppaction://hlinkfile"/>
              </a:rPr>
              <a:t>Motion at Plate Boundaries</a:t>
            </a:r>
            <a:endParaRPr lang="en-US" smtClean="0">
              <a:latin typeface="ArialMT"/>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A688707-5B6C-4E8D-94B1-1675EDB0EF27}" type="slidenum">
              <a:rPr lang="en-US" altLang="en-US"/>
              <a:pPr>
                <a:defRPr/>
              </a:pPr>
              <a:t>79</a:t>
            </a:fld>
            <a:r>
              <a:rPr lang="en-US" altLang="en-US" dirty="0"/>
              <a:t> / </a:t>
            </a:r>
            <a:r>
              <a:rPr lang="en-US" altLang="en-US" dirty="0" smtClean="0"/>
              <a:t>88</a:t>
            </a:r>
            <a:endParaRPr lang="en-US" altLang="en-US" dirty="0"/>
          </a:p>
        </p:txBody>
      </p:sp>
      <p:sp>
        <p:nvSpPr>
          <p:cNvPr id="12292" name="Rectangle 2"/>
          <p:cNvSpPr>
            <a:spLocks noGrp="1" noChangeArrowheads="1"/>
          </p:cNvSpPr>
          <p:nvPr>
            <p:ph type="title"/>
          </p:nvPr>
        </p:nvSpPr>
        <p:spPr>
          <a:xfrm>
            <a:off x="685800" y="2286000"/>
            <a:ext cx="7772400" cy="1143000"/>
          </a:xfrm>
        </p:spPr>
        <p:txBody>
          <a:bodyPr/>
          <a:lstStyle/>
          <a:p>
            <a:pPr eaLnBrk="1" hangingPunct="1"/>
            <a:r>
              <a:rPr lang="en-US" sz="2100" smtClean="0">
                <a:latin typeface="Arial" pitchFamily="34" charset="0"/>
                <a:hlinkClick r:id="rId4" action="ppaction://hlinkfile"/>
              </a:rPr>
              <a:t>Plate Motions Through Time</a:t>
            </a:r>
            <a:endParaRPr lang="en-US" smtClean="0">
              <a:latin typeface="ArialM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5960" name="Picture 8"/>
          <p:cNvPicPr>
            <a:picLocks noChangeAspect="1" noChangeArrowheads="1"/>
          </p:cNvPicPr>
          <p:nvPr/>
        </p:nvPicPr>
        <p:blipFill>
          <a:blip r:embed="rId3"/>
          <a:srcRect/>
          <a:stretch>
            <a:fillRect/>
          </a:stretch>
        </p:blipFill>
        <p:spPr bwMode="auto">
          <a:xfrm>
            <a:off x="4419600" y="2227263"/>
            <a:ext cx="4572000" cy="4478337"/>
          </a:xfrm>
          <a:prstGeom prst="rect">
            <a:avLst/>
          </a:prstGeom>
          <a:noFill/>
          <a:ln w="12700">
            <a:noFill/>
            <a:miter lim="800000"/>
            <a:headEnd/>
            <a:tailEnd/>
          </a:ln>
          <a:effectLst/>
        </p:spPr>
      </p:pic>
      <p:sp>
        <p:nvSpPr>
          <p:cNvPr id="765965" name="Rectangle 13"/>
          <p:cNvSpPr>
            <a:spLocks noGrp="1" noChangeArrowheads="1"/>
          </p:cNvSpPr>
          <p:nvPr>
            <p:ph type="title"/>
          </p:nvPr>
        </p:nvSpPr>
        <p:spPr/>
        <p:txBody>
          <a:bodyPr/>
          <a:lstStyle/>
          <a:p>
            <a:r>
              <a:rPr lang="en-US"/>
              <a:t>Driving Mechanisms</a:t>
            </a:r>
          </a:p>
        </p:txBody>
      </p:sp>
      <p:sp>
        <p:nvSpPr>
          <p:cNvPr id="765966" name="Rectangle 14"/>
          <p:cNvSpPr>
            <a:spLocks noGrp="1" noChangeArrowheads="1"/>
          </p:cNvSpPr>
          <p:nvPr>
            <p:ph type="body" idx="1"/>
          </p:nvPr>
        </p:nvSpPr>
        <p:spPr/>
        <p:txBody>
          <a:bodyPr/>
          <a:lstStyle/>
          <a:p>
            <a:r>
              <a:rPr lang="en-US" sz="2800" dirty="0"/>
              <a:t>Old:  Plates are dragged atop a </a:t>
            </a:r>
            <a:r>
              <a:rPr lang="en-US" sz="2800" dirty="0" err="1"/>
              <a:t>convecting</a:t>
            </a:r>
            <a:r>
              <a:rPr lang="en-US" sz="2800" dirty="0"/>
              <a:t> mantle.</a:t>
            </a:r>
          </a:p>
          <a:p>
            <a:pPr lvl="1"/>
            <a:r>
              <a:rPr lang="en-US" sz="2400" dirty="0"/>
              <a:t>Plate motions are much </a:t>
            </a:r>
            <a:r>
              <a:rPr lang="en-US" sz="2400" dirty="0" smtClean="0"/>
              <a:t/>
            </a:r>
            <a:br>
              <a:rPr lang="en-US" sz="2400" dirty="0" smtClean="0"/>
            </a:br>
            <a:r>
              <a:rPr lang="en-US" sz="2400" dirty="0" smtClean="0"/>
              <a:t>too </a:t>
            </a:r>
            <a:r>
              <a:rPr lang="en-US" sz="2400" dirty="0"/>
              <a:t>complex.</a:t>
            </a:r>
          </a:p>
          <a:p>
            <a:pPr lvl="1"/>
            <a:r>
              <a:rPr lang="en-US" sz="2400" dirty="0"/>
              <a:t>Convection </a:t>
            </a:r>
            <a:r>
              <a:rPr lang="en-US" sz="2400" u="sng" dirty="0"/>
              <a:t>does</a:t>
            </a:r>
            <a:r>
              <a:rPr lang="en-US" sz="2400" dirty="0"/>
              <a:t> occur.</a:t>
            </a:r>
          </a:p>
          <a:p>
            <a:pPr lvl="2"/>
            <a:r>
              <a:rPr lang="en-US" sz="2000" dirty="0"/>
              <a:t>It is not the prime </a:t>
            </a:r>
          </a:p>
          <a:p>
            <a:pPr lvl="2">
              <a:buFont typeface="Webdings" pitchFamily="18" charset="2"/>
              <a:buNone/>
            </a:pPr>
            <a:r>
              <a:rPr lang="en-US" sz="2000" dirty="0"/>
              <a:t>	driving mechanism.</a:t>
            </a:r>
          </a:p>
        </p:txBody>
      </p:sp>
      <p:sp>
        <p:nvSpPr>
          <p:cNvPr id="5" name="Slide Number Placeholder 4"/>
          <p:cNvSpPr>
            <a:spLocks noGrp="1"/>
          </p:cNvSpPr>
          <p:nvPr>
            <p:ph type="sldNum" sz="quarter" idx="12"/>
          </p:nvPr>
        </p:nvSpPr>
        <p:spPr/>
        <p:txBody>
          <a:bodyPr/>
          <a:lstStyle/>
          <a:p>
            <a:pPr>
              <a:defRPr/>
            </a:pPr>
            <a:fld id="{5FEF2E0F-8A48-42EC-A346-8DDE620A98FC}" type="slidenum">
              <a:rPr lang="en-US" altLang="en-US" smtClean="0"/>
              <a:pPr>
                <a:defRPr/>
              </a:pPr>
              <a:t>8</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ChangeArrowheads="1"/>
          </p:cNvSpPr>
          <p:nvPr/>
        </p:nvSpPr>
        <p:spPr bwMode="auto">
          <a:xfrm>
            <a:off x="0" y="990600"/>
            <a:ext cx="9144000" cy="1524000"/>
          </a:xfrm>
          <a:prstGeom prst="rect">
            <a:avLst/>
          </a:prstGeom>
          <a:solidFill>
            <a:srgbClr val="6FBC6B"/>
          </a:solidFill>
          <a:ln w="9525">
            <a:solidFill>
              <a:schemeClr val="tx1"/>
            </a:solidFill>
            <a:miter lim="800000"/>
            <a:headEnd/>
            <a:tailEnd/>
          </a:ln>
        </p:spPr>
        <p:txBody>
          <a:bodyPr wrap="none" anchor="ctr"/>
          <a:lstStyle/>
          <a:p>
            <a:endParaRPr lang="en-US"/>
          </a:p>
        </p:txBody>
      </p:sp>
      <p:sp>
        <p:nvSpPr>
          <p:cNvPr id="923651" name="Rectangle 3"/>
          <p:cNvSpPr>
            <a:spLocks noChangeArrowheads="1"/>
          </p:cNvSpPr>
          <p:nvPr/>
        </p:nvSpPr>
        <p:spPr bwMode="auto">
          <a:xfrm>
            <a:off x="152400" y="990600"/>
            <a:ext cx="1905000" cy="15240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923652" name="Picture 4" descr="plate_boundaries_btn_f2">
            <a:hlinkClick r:id="rId3" action="ppaction://hlinkfile"/>
          </p:cNvPr>
          <p:cNvPicPr>
            <a:picLocks noChangeAspect="1" noChangeArrowheads="1"/>
          </p:cNvPicPr>
          <p:nvPr/>
        </p:nvPicPr>
        <p:blipFill>
          <a:blip r:embed="rId4"/>
          <a:srcRect/>
          <a:stretch>
            <a:fillRect/>
          </a:stretch>
        </p:blipFill>
        <p:spPr bwMode="auto">
          <a:xfrm>
            <a:off x="533400" y="1371600"/>
            <a:ext cx="1138238" cy="857250"/>
          </a:xfrm>
          <a:prstGeom prst="rect">
            <a:avLst/>
          </a:prstGeom>
          <a:noFill/>
        </p:spPr>
      </p:pic>
      <p:sp>
        <p:nvSpPr>
          <p:cNvPr id="923653" name="Text Box 5"/>
          <p:cNvSpPr txBox="1">
            <a:spLocks noChangeArrowheads="1"/>
          </p:cNvSpPr>
          <p:nvPr/>
        </p:nvSpPr>
        <p:spPr bwMode="auto">
          <a:xfrm>
            <a:off x="2057400" y="1524000"/>
            <a:ext cx="7086600" cy="457200"/>
          </a:xfrm>
          <a:prstGeom prst="rect">
            <a:avLst/>
          </a:prstGeom>
          <a:noFill/>
          <a:ln w="9525">
            <a:noFill/>
            <a:miter lim="800000"/>
            <a:headEnd/>
            <a:tailEnd/>
          </a:ln>
        </p:spPr>
        <p:txBody>
          <a:bodyPr>
            <a:spAutoFit/>
          </a:bodyPr>
          <a:lstStyle/>
          <a:p>
            <a:pPr eaLnBrk="0" hangingPunct="0"/>
            <a:r>
              <a:rPr lang="en-US">
                <a:ea typeface="ＭＳ Ｐゴシック" pitchFamily="124" charset="-128"/>
              </a:rPr>
              <a:t>Basic Plate Boundaries</a:t>
            </a:r>
          </a:p>
        </p:txBody>
      </p:sp>
      <p:sp>
        <p:nvSpPr>
          <p:cNvPr id="923654" name="Text Box 6"/>
          <p:cNvSpPr txBox="1">
            <a:spLocks noChangeArrowheads="1"/>
          </p:cNvSpPr>
          <p:nvPr/>
        </p:nvSpPr>
        <p:spPr bwMode="auto">
          <a:xfrm>
            <a:off x="457200" y="3048000"/>
            <a:ext cx="8153400" cy="1917700"/>
          </a:xfrm>
          <a:prstGeom prst="rect">
            <a:avLst/>
          </a:prstGeom>
          <a:noFill/>
          <a:ln w="9525">
            <a:noFill/>
            <a:miter lim="800000"/>
            <a:headEnd/>
            <a:tailEnd/>
          </a:ln>
        </p:spPr>
        <p:txBody>
          <a:bodyPr>
            <a:spAutoFit/>
          </a:bodyPr>
          <a:lstStyle/>
          <a:p>
            <a:pPr eaLnBrk="0" hangingPunct="0">
              <a:spcBef>
                <a:spcPct val="50000"/>
              </a:spcBef>
            </a:pPr>
            <a:r>
              <a:rPr lang="en-US">
                <a:ea typeface="ＭＳ Ｐゴシック" pitchFamily="124" charset="-128"/>
              </a:rPr>
              <a:t>Geologists define three types of plate boundary, based simply on the relative motions of the plates on either side of the boundary. These basic types-divergent, convergent, and transform plate boundaries–are shown in the following three-part animation.</a:t>
            </a:r>
          </a:p>
        </p:txBody>
      </p:sp>
      <p:sp>
        <p:nvSpPr>
          <p:cNvPr id="923655" name="Rectangle 7"/>
          <p:cNvSpPr>
            <a:spLocks noGrp="1" noChangeArrowheads="1"/>
          </p:cNvSpPr>
          <p:nvPr>
            <p:ph type="title"/>
          </p:nvPr>
        </p:nvSpPr>
        <p:spPr/>
        <p:txBody>
          <a:bodyPr/>
          <a:lstStyle/>
          <a:p>
            <a:r>
              <a:rPr lang="en-US"/>
              <a:t>Basic Plate Boundaries</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80</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ChangeArrowheads="1"/>
          </p:cNvSpPr>
          <p:nvPr/>
        </p:nvSpPr>
        <p:spPr bwMode="auto">
          <a:xfrm>
            <a:off x="0" y="990600"/>
            <a:ext cx="9144000" cy="1524000"/>
          </a:xfrm>
          <a:prstGeom prst="rect">
            <a:avLst/>
          </a:prstGeom>
          <a:solidFill>
            <a:srgbClr val="6FBC6B"/>
          </a:solidFill>
          <a:ln w="9525">
            <a:solidFill>
              <a:schemeClr val="tx1"/>
            </a:solidFill>
            <a:miter lim="800000"/>
            <a:headEnd/>
            <a:tailEnd/>
          </a:ln>
        </p:spPr>
        <p:txBody>
          <a:bodyPr wrap="none" anchor="ctr"/>
          <a:lstStyle/>
          <a:p>
            <a:endParaRPr lang="en-US"/>
          </a:p>
        </p:txBody>
      </p:sp>
      <p:sp>
        <p:nvSpPr>
          <p:cNvPr id="924675" name="Rectangle 3"/>
          <p:cNvSpPr>
            <a:spLocks noChangeArrowheads="1"/>
          </p:cNvSpPr>
          <p:nvPr/>
        </p:nvSpPr>
        <p:spPr bwMode="auto">
          <a:xfrm>
            <a:off x="152400" y="990600"/>
            <a:ext cx="1905000" cy="15240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924676" name="Picture 4" descr="animation_btn_42_f2">
            <a:hlinkClick r:id="rId3" action="ppaction://hlinkfile"/>
          </p:cNvPr>
          <p:cNvPicPr>
            <a:picLocks noChangeAspect="1" noChangeArrowheads="1"/>
          </p:cNvPicPr>
          <p:nvPr/>
        </p:nvPicPr>
        <p:blipFill>
          <a:blip r:embed="rId4"/>
          <a:srcRect/>
          <a:stretch>
            <a:fillRect/>
          </a:stretch>
        </p:blipFill>
        <p:spPr bwMode="auto">
          <a:xfrm>
            <a:off x="457200" y="1295400"/>
            <a:ext cx="1219200" cy="919163"/>
          </a:xfrm>
          <a:prstGeom prst="rect">
            <a:avLst/>
          </a:prstGeom>
          <a:noFill/>
        </p:spPr>
      </p:pic>
      <p:sp>
        <p:nvSpPr>
          <p:cNvPr id="924677" name="Text Box 5"/>
          <p:cNvSpPr txBox="1">
            <a:spLocks noChangeArrowheads="1"/>
          </p:cNvSpPr>
          <p:nvPr/>
        </p:nvSpPr>
        <p:spPr bwMode="auto">
          <a:xfrm>
            <a:off x="2057400" y="1524000"/>
            <a:ext cx="7086600" cy="457200"/>
          </a:xfrm>
          <a:prstGeom prst="rect">
            <a:avLst/>
          </a:prstGeom>
          <a:noFill/>
          <a:ln w="9525">
            <a:noFill/>
            <a:miter lim="800000"/>
            <a:headEnd/>
            <a:tailEnd/>
          </a:ln>
        </p:spPr>
        <p:txBody>
          <a:bodyPr>
            <a:spAutoFit/>
          </a:bodyPr>
          <a:lstStyle/>
          <a:p>
            <a:pPr eaLnBrk="0" hangingPunct="0"/>
            <a:r>
              <a:rPr lang="en-US">
                <a:ea typeface="ＭＳ Ｐゴシック" pitchFamily="124" charset="-128"/>
              </a:rPr>
              <a:t>Formation of Ocean Crust</a:t>
            </a:r>
          </a:p>
        </p:txBody>
      </p:sp>
      <p:sp>
        <p:nvSpPr>
          <p:cNvPr id="924678" name="Text Box 6"/>
          <p:cNvSpPr txBox="1">
            <a:spLocks noChangeArrowheads="1"/>
          </p:cNvSpPr>
          <p:nvPr/>
        </p:nvSpPr>
        <p:spPr bwMode="auto">
          <a:xfrm>
            <a:off x="457200" y="3048000"/>
            <a:ext cx="8153400" cy="1917700"/>
          </a:xfrm>
          <a:prstGeom prst="rect">
            <a:avLst/>
          </a:prstGeom>
          <a:noFill/>
          <a:ln w="9525">
            <a:noFill/>
            <a:miter lim="800000"/>
            <a:headEnd/>
            <a:tailEnd/>
          </a:ln>
        </p:spPr>
        <p:txBody>
          <a:bodyPr>
            <a:spAutoFit/>
          </a:bodyPr>
          <a:lstStyle/>
          <a:p>
            <a:pPr eaLnBrk="0" hangingPunct="0">
              <a:spcBef>
                <a:spcPct val="50000"/>
              </a:spcBef>
            </a:pPr>
            <a:r>
              <a:rPr lang="en-US">
                <a:ea typeface="ＭＳ Ｐゴシック" pitchFamily="124" charset="-128"/>
              </a:rPr>
              <a:t>Oceanic crust forms around and above a steady-state magma chamber. As the animation progresses, gabbro forms on the sides, dikes form above, and pillows form at the Earth's surface. Note that although the ridge maintains a consistent size and shape, the sea-floor grows wider.</a:t>
            </a:r>
          </a:p>
        </p:txBody>
      </p:sp>
      <p:sp>
        <p:nvSpPr>
          <p:cNvPr id="924679" name="Rectangle 7"/>
          <p:cNvSpPr>
            <a:spLocks noGrp="1" noChangeArrowheads="1"/>
          </p:cNvSpPr>
          <p:nvPr>
            <p:ph type="title"/>
          </p:nvPr>
        </p:nvSpPr>
        <p:spPr/>
        <p:txBody>
          <a:bodyPr/>
          <a:lstStyle/>
          <a:p>
            <a:r>
              <a:rPr lang="en-US"/>
              <a:t>Formation of Ocean Crust</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81</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2"/>
          <p:cNvSpPr>
            <a:spLocks noChangeArrowheads="1"/>
          </p:cNvSpPr>
          <p:nvPr/>
        </p:nvSpPr>
        <p:spPr bwMode="auto">
          <a:xfrm>
            <a:off x="0" y="990600"/>
            <a:ext cx="9144000" cy="1524000"/>
          </a:xfrm>
          <a:prstGeom prst="rect">
            <a:avLst/>
          </a:prstGeom>
          <a:solidFill>
            <a:srgbClr val="6FBC6B"/>
          </a:solidFill>
          <a:ln w="9525">
            <a:solidFill>
              <a:schemeClr val="tx1"/>
            </a:solidFill>
            <a:miter lim="800000"/>
            <a:headEnd/>
            <a:tailEnd/>
          </a:ln>
        </p:spPr>
        <p:txBody>
          <a:bodyPr wrap="none" anchor="ctr"/>
          <a:lstStyle/>
          <a:p>
            <a:endParaRPr lang="en-US"/>
          </a:p>
        </p:txBody>
      </p:sp>
      <p:sp>
        <p:nvSpPr>
          <p:cNvPr id="925699" name="Rectangle 3"/>
          <p:cNvSpPr>
            <a:spLocks noChangeArrowheads="1"/>
          </p:cNvSpPr>
          <p:nvPr/>
        </p:nvSpPr>
        <p:spPr bwMode="auto">
          <a:xfrm>
            <a:off x="152400" y="990600"/>
            <a:ext cx="1905000" cy="15240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925700" name="Picture 4" descr="animation_btn_44_f2">
            <a:hlinkClick r:id="rId3" action="ppaction://hlinkfile"/>
          </p:cNvPr>
          <p:cNvPicPr>
            <a:picLocks noChangeAspect="1" noChangeArrowheads="1"/>
          </p:cNvPicPr>
          <p:nvPr/>
        </p:nvPicPr>
        <p:blipFill>
          <a:blip r:embed="rId4"/>
          <a:srcRect/>
          <a:stretch>
            <a:fillRect/>
          </a:stretch>
        </p:blipFill>
        <p:spPr bwMode="auto">
          <a:xfrm>
            <a:off x="457200" y="1295400"/>
            <a:ext cx="1219200" cy="919163"/>
          </a:xfrm>
          <a:prstGeom prst="rect">
            <a:avLst/>
          </a:prstGeom>
          <a:noFill/>
        </p:spPr>
      </p:pic>
      <p:sp>
        <p:nvSpPr>
          <p:cNvPr id="925701" name="Text Box 5"/>
          <p:cNvSpPr txBox="1">
            <a:spLocks noChangeArrowheads="1"/>
          </p:cNvSpPr>
          <p:nvPr/>
        </p:nvSpPr>
        <p:spPr bwMode="auto">
          <a:xfrm>
            <a:off x="2057400" y="1524000"/>
            <a:ext cx="7086600" cy="457200"/>
          </a:xfrm>
          <a:prstGeom prst="rect">
            <a:avLst/>
          </a:prstGeom>
          <a:noFill/>
          <a:ln w="9525">
            <a:noFill/>
            <a:miter lim="800000"/>
            <a:headEnd/>
            <a:tailEnd/>
          </a:ln>
        </p:spPr>
        <p:txBody>
          <a:bodyPr>
            <a:spAutoFit/>
          </a:bodyPr>
          <a:lstStyle/>
          <a:p>
            <a:pPr eaLnBrk="0" hangingPunct="0"/>
            <a:r>
              <a:rPr lang="en-US">
                <a:ea typeface="ＭＳ Ｐゴシック" pitchFamily="124" charset="-128"/>
              </a:rPr>
              <a:t>The Process of Subduction</a:t>
            </a:r>
          </a:p>
        </p:txBody>
      </p:sp>
      <p:sp>
        <p:nvSpPr>
          <p:cNvPr id="925702" name="Text Box 6"/>
          <p:cNvSpPr txBox="1">
            <a:spLocks noChangeArrowheads="1"/>
          </p:cNvSpPr>
          <p:nvPr/>
        </p:nvSpPr>
        <p:spPr bwMode="auto">
          <a:xfrm>
            <a:off x="457200" y="3048000"/>
            <a:ext cx="8153400" cy="2647950"/>
          </a:xfrm>
          <a:prstGeom prst="rect">
            <a:avLst/>
          </a:prstGeom>
          <a:noFill/>
          <a:ln w="9525">
            <a:noFill/>
            <a:miter lim="800000"/>
            <a:headEnd/>
            <a:tailEnd/>
          </a:ln>
        </p:spPr>
        <p:txBody>
          <a:bodyPr>
            <a:spAutoFit/>
          </a:bodyPr>
          <a:lstStyle/>
          <a:p>
            <a:pPr eaLnBrk="0" hangingPunct="0">
              <a:spcBef>
                <a:spcPct val="50000"/>
              </a:spcBef>
            </a:pPr>
            <a:r>
              <a:rPr lang="en-US">
                <a:ea typeface="ＭＳ Ｐゴシック" pitchFamily="124" charset="-128"/>
              </a:rPr>
              <a:t>At convergent plate boundaries or convergent margins, two plates, at least one of which is oceanic, move toward each other. But rather than butting each other like angry rams, one oceanic plate bends and begins to sink down into the asthenosphere beneath the other plate. This sinking process, termed subduction, is shown in the following animation.</a:t>
            </a:r>
          </a:p>
        </p:txBody>
      </p:sp>
      <p:sp>
        <p:nvSpPr>
          <p:cNvPr id="925703" name="Rectangle 7"/>
          <p:cNvSpPr>
            <a:spLocks noGrp="1" noChangeArrowheads="1"/>
          </p:cNvSpPr>
          <p:nvPr>
            <p:ph type="title"/>
          </p:nvPr>
        </p:nvSpPr>
        <p:spPr/>
        <p:txBody>
          <a:bodyPr/>
          <a:lstStyle/>
          <a:p>
            <a:r>
              <a:rPr lang="en-US"/>
              <a:t>The Process of Subduction</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82</a:t>
            </a:fld>
            <a:r>
              <a:rPr lang="en-US" altLang="en-US" dirty="0" smtClean="0"/>
              <a:t> / 88</a:t>
            </a:r>
            <a:endParaRPr lang="en-US"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ChangeArrowheads="1"/>
          </p:cNvSpPr>
          <p:nvPr/>
        </p:nvSpPr>
        <p:spPr bwMode="auto">
          <a:xfrm>
            <a:off x="0" y="990600"/>
            <a:ext cx="9144000" cy="1524000"/>
          </a:xfrm>
          <a:prstGeom prst="rect">
            <a:avLst/>
          </a:prstGeom>
          <a:solidFill>
            <a:srgbClr val="6FBC6B"/>
          </a:solidFill>
          <a:ln w="9525">
            <a:solidFill>
              <a:schemeClr val="tx1"/>
            </a:solidFill>
            <a:miter lim="800000"/>
            <a:headEnd/>
            <a:tailEnd/>
          </a:ln>
        </p:spPr>
        <p:txBody>
          <a:bodyPr wrap="none" anchor="ctr"/>
          <a:lstStyle/>
          <a:p>
            <a:endParaRPr lang="en-US"/>
          </a:p>
        </p:txBody>
      </p:sp>
      <p:sp>
        <p:nvSpPr>
          <p:cNvPr id="926723" name="Rectangle 3"/>
          <p:cNvSpPr>
            <a:spLocks noChangeArrowheads="1"/>
          </p:cNvSpPr>
          <p:nvPr/>
        </p:nvSpPr>
        <p:spPr bwMode="auto">
          <a:xfrm>
            <a:off x="152400" y="990600"/>
            <a:ext cx="1905000" cy="15240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926724" name="Picture 4" descr="animation_btn_43_f2">
            <a:hlinkClick r:id="rId3" action="ppaction://hlinkfile"/>
          </p:cNvPr>
          <p:cNvPicPr>
            <a:picLocks noChangeAspect="1" noChangeArrowheads="1"/>
          </p:cNvPicPr>
          <p:nvPr/>
        </p:nvPicPr>
        <p:blipFill>
          <a:blip r:embed="rId4"/>
          <a:srcRect/>
          <a:stretch>
            <a:fillRect/>
          </a:stretch>
        </p:blipFill>
        <p:spPr bwMode="auto">
          <a:xfrm>
            <a:off x="533400" y="1295400"/>
            <a:ext cx="1219200" cy="919163"/>
          </a:xfrm>
          <a:prstGeom prst="rect">
            <a:avLst/>
          </a:prstGeom>
          <a:noFill/>
        </p:spPr>
      </p:pic>
      <p:sp>
        <p:nvSpPr>
          <p:cNvPr id="926725" name="Text Box 5"/>
          <p:cNvSpPr txBox="1">
            <a:spLocks noChangeArrowheads="1"/>
          </p:cNvSpPr>
          <p:nvPr/>
        </p:nvSpPr>
        <p:spPr bwMode="auto">
          <a:xfrm>
            <a:off x="2057400" y="1524000"/>
            <a:ext cx="7086600" cy="457200"/>
          </a:xfrm>
          <a:prstGeom prst="rect">
            <a:avLst/>
          </a:prstGeom>
          <a:noFill/>
          <a:ln w="9525">
            <a:noFill/>
            <a:miter lim="800000"/>
            <a:headEnd/>
            <a:tailEnd/>
          </a:ln>
        </p:spPr>
        <p:txBody>
          <a:bodyPr>
            <a:spAutoFit/>
          </a:bodyPr>
          <a:lstStyle/>
          <a:p>
            <a:pPr eaLnBrk="0" hangingPunct="0"/>
            <a:r>
              <a:rPr lang="en-US">
                <a:ea typeface="ＭＳ Ｐゴシック" pitchFamily="124" charset="-128"/>
              </a:rPr>
              <a:t>Transform Faulting</a:t>
            </a:r>
          </a:p>
        </p:txBody>
      </p:sp>
      <p:sp>
        <p:nvSpPr>
          <p:cNvPr id="926726" name="Text Box 6"/>
          <p:cNvSpPr txBox="1">
            <a:spLocks noChangeArrowheads="1"/>
          </p:cNvSpPr>
          <p:nvPr/>
        </p:nvSpPr>
        <p:spPr bwMode="auto">
          <a:xfrm>
            <a:off x="457200" y="3048000"/>
            <a:ext cx="8153400" cy="2282825"/>
          </a:xfrm>
          <a:prstGeom prst="rect">
            <a:avLst/>
          </a:prstGeom>
          <a:noFill/>
          <a:ln w="9525">
            <a:noFill/>
            <a:miter lim="800000"/>
            <a:headEnd/>
            <a:tailEnd/>
          </a:ln>
        </p:spPr>
        <p:txBody>
          <a:bodyPr>
            <a:spAutoFit/>
          </a:bodyPr>
          <a:lstStyle/>
          <a:p>
            <a:pPr eaLnBrk="0" hangingPunct="0">
              <a:spcBef>
                <a:spcPct val="50000"/>
              </a:spcBef>
            </a:pPr>
            <a:r>
              <a:rPr lang="en-US">
                <a:ea typeface="ＭＳ Ｐゴシック" pitchFamily="124" charset="-128"/>
              </a:rPr>
              <a:t>This animation shows the development of a transform fault along a divergent plate boundary. Plates slide past one another along a transform fault without the formation of new plate or the consumption of old plate. As this process occurs, new sea floor forms along the mid ocean ridge.</a:t>
            </a:r>
          </a:p>
        </p:txBody>
      </p:sp>
      <p:sp>
        <p:nvSpPr>
          <p:cNvPr id="926727" name="Rectangle 7"/>
          <p:cNvSpPr>
            <a:spLocks noGrp="1" noChangeArrowheads="1"/>
          </p:cNvSpPr>
          <p:nvPr>
            <p:ph type="title"/>
          </p:nvPr>
        </p:nvSpPr>
        <p:spPr/>
        <p:txBody>
          <a:bodyPr/>
          <a:lstStyle/>
          <a:p>
            <a:r>
              <a:rPr lang="en-US"/>
              <a:t>Transform Faulting</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83</a:t>
            </a:fld>
            <a:r>
              <a:rPr lang="en-US" altLang="en-US" dirty="0" smtClean="0"/>
              <a:t> / 88</a:t>
            </a:r>
            <a:endParaRPr lang="en-US" alt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ChangeArrowheads="1"/>
          </p:cNvSpPr>
          <p:nvPr/>
        </p:nvSpPr>
        <p:spPr bwMode="auto">
          <a:xfrm>
            <a:off x="0" y="990600"/>
            <a:ext cx="9144000" cy="1524000"/>
          </a:xfrm>
          <a:prstGeom prst="rect">
            <a:avLst/>
          </a:prstGeom>
          <a:solidFill>
            <a:srgbClr val="6FBC6B"/>
          </a:solidFill>
          <a:ln w="9525">
            <a:solidFill>
              <a:schemeClr val="tx1"/>
            </a:solidFill>
            <a:miter lim="800000"/>
            <a:headEnd/>
            <a:tailEnd/>
          </a:ln>
        </p:spPr>
        <p:txBody>
          <a:bodyPr wrap="none" anchor="ctr"/>
          <a:lstStyle/>
          <a:p>
            <a:endParaRPr lang="en-US"/>
          </a:p>
        </p:txBody>
      </p:sp>
      <p:sp>
        <p:nvSpPr>
          <p:cNvPr id="927747" name="Rectangle 3"/>
          <p:cNvSpPr>
            <a:spLocks noChangeArrowheads="1"/>
          </p:cNvSpPr>
          <p:nvPr/>
        </p:nvSpPr>
        <p:spPr bwMode="auto">
          <a:xfrm>
            <a:off x="152400" y="990600"/>
            <a:ext cx="1905000" cy="15240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927748" name="Picture 4" descr="animation_btn_45_f2">
            <a:hlinkClick r:id="rId3" action="ppaction://hlinkfile"/>
          </p:cNvPr>
          <p:cNvPicPr>
            <a:picLocks noChangeAspect="1" noChangeArrowheads="1"/>
          </p:cNvPicPr>
          <p:nvPr/>
        </p:nvPicPr>
        <p:blipFill>
          <a:blip r:embed="rId4"/>
          <a:srcRect/>
          <a:stretch>
            <a:fillRect/>
          </a:stretch>
        </p:blipFill>
        <p:spPr bwMode="auto">
          <a:xfrm>
            <a:off x="533400" y="1295400"/>
            <a:ext cx="1219200" cy="919163"/>
          </a:xfrm>
          <a:prstGeom prst="rect">
            <a:avLst/>
          </a:prstGeom>
          <a:noFill/>
        </p:spPr>
      </p:pic>
      <p:sp>
        <p:nvSpPr>
          <p:cNvPr id="927749" name="Text Box 5"/>
          <p:cNvSpPr txBox="1">
            <a:spLocks noChangeArrowheads="1"/>
          </p:cNvSpPr>
          <p:nvPr/>
        </p:nvSpPr>
        <p:spPr bwMode="auto">
          <a:xfrm>
            <a:off x="2057400" y="1524000"/>
            <a:ext cx="7086600" cy="457200"/>
          </a:xfrm>
          <a:prstGeom prst="rect">
            <a:avLst/>
          </a:prstGeom>
          <a:noFill/>
          <a:ln w="9525">
            <a:noFill/>
            <a:miter lim="800000"/>
            <a:headEnd/>
            <a:tailEnd/>
          </a:ln>
        </p:spPr>
        <p:txBody>
          <a:bodyPr>
            <a:spAutoFit/>
          </a:bodyPr>
          <a:lstStyle/>
          <a:p>
            <a:pPr eaLnBrk="0" hangingPunct="0"/>
            <a:r>
              <a:rPr lang="en-US">
                <a:ea typeface="ＭＳ Ｐゴシック" pitchFamily="124" charset="-128"/>
              </a:rPr>
              <a:t>Hot Spot Volcanoes</a:t>
            </a:r>
          </a:p>
        </p:txBody>
      </p:sp>
      <p:sp>
        <p:nvSpPr>
          <p:cNvPr id="927750" name="Text Box 6"/>
          <p:cNvSpPr txBox="1">
            <a:spLocks noChangeArrowheads="1"/>
          </p:cNvSpPr>
          <p:nvPr/>
        </p:nvSpPr>
        <p:spPr bwMode="auto">
          <a:xfrm>
            <a:off x="457200" y="3048000"/>
            <a:ext cx="8153400" cy="3013075"/>
          </a:xfrm>
          <a:prstGeom prst="rect">
            <a:avLst/>
          </a:prstGeom>
          <a:noFill/>
          <a:ln w="9525">
            <a:noFill/>
            <a:miter lim="800000"/>
            <a:headEnd/>
            <a:tailEnd/>
          </a:ln>
        </p:spPr>
        <p:txBody>
          <a:bodyPr>
            <a:spAutoFit/>
          </a:bodyPr>
          <a:lstStyle/>
          <a:p>
            <a:pPr eaLnBrk="0" hangingPunct="0">
              <a:spcBef>
                <a:spcPct val="50000"/>
              </a:spcBef>
            </a:pPr>
            <a:r>
              <a:rPr lang="en-US">
                <a:ea typeface="ＭＳ Ｐゴシック" pitchFamily="124" charset="-128"/>
              </a:rPr>
              <a:t>This animation shows how hot spot volcanoes arise. A mantle plume beneath an oceanic plate creates a hot spot at the base of the lithosphere, and a volcano forms. Because the hot spot remains fixed as the plate moves over it, this volcano eventually becomes extinct and a new one forms. In time, a chain of extinct volcanoes develops, with a live volcano over the hot spot as the last link in the chain.</a:t>
            </a:r>
          </a:p>
        </p:txBody>
      </p:sp>
      <p:sp>
        <p:nvSpPr>
          <p:cNvPr id="927751" name="Rectangle 7"/>
          <p:cNvSpPr>
            <a:spLocks noGrp="1" noChangeArrowheads="1"/>
          </p:cNvSpPr>
          <p:nvPr>
            <p:ph type="title"/>
          </p:nvPr>
        </p:nvSpPr>
        <p:spPr/>
        <p:txBody>
          <a:bodyPr/>
          <a:lstStyle/>
          <a:p>
            <a:r>
              <a:rPr lang="en-US"/>
              <a:t>Hot Spot Volcanoes</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84</a:t>
            </a:fld>
            <a:r>
              <a:rPr lang="en-US" altLang="en-US" dirty="0" smtClean="0"/>
              <a:t> / 88</a:t>
            </a:r>
            <a:endParaRPr lang="en-US"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ChangeArrowheads="1"/>
          </p:cNvSpPr>
          <p:nvPr/>
        </p:nvSpPr>
        <p:spPr bwMode="auto">
          <a:xfrm>
            <a:off x="0" y="990600"/>
            <a:ext cx="9144000" cy="1524000"/>
          </a:xfrm>
          <a:prstGeom prst="rect">
            <a:avLst/>
          </a:prstGeom>
          <a:solidFill>
            <a:srgbClr val="6FBC6B"/>
          </a:solidFill>
          <a:ln w="9525">
            <a:solidFill>
              <a:schemeClr val="tx1"/>
            </a:solidFill>
            <a:miter lim="800000"/>
            <a:headEnd/>
            <a:tailEnd/>
          </a:ln>
        </p:spPr>
        <p:txBody>
          <a:bodyPr wrap="none" anchor="ctr"/>
          <a:lstStyle/>
          <a:p>
            <a:endParaRPr lang="en-US"/>
          </a:p>
        </p:txBody>
      </p:sp>
      <p:sp>
        <p:nvSpPr>
          <p:cNvPr id="928771" name="Rectangle 3"/>
          <p:cNvSpPr>
            <a:spLocks noChangeArrowheads="1"/>
          </p:cNvSpPr>
          <p:nvPr/>
        </p:nvSpPr>
        <p:spPr bwMode="auto">
          <a:xfrm>
            <a:off x="152400" y="990600"/>
            <a:ext cx="1905000" cy="15240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928772" name="Picture 4" descr="animation_btn_46_f2">
            <a:hlinkClick r:id="rId3" action="ppaction://hlinkfile"/>
          </p:cNvPr>
          <p:cNvPicPr>
            <a:picLocks noChangeAspect="1" noChangeArrowheads="1"/>
          </p:cNvPicPr>
          <p:nvPr/>
        </p:nvPicPr>
        <p:blipFill>
          <a:blip r:embed="rId4"/>
          <a:srcRect/>
          <a:stretch>
            <a:fillRect/>
          </a:stretch>
        </p:blipFill>
        <p:spPr bwMode="auto">
          <a:xfrm>
            <a:off x="457200" y="1295400"/>
            <a:ext cx="1219200" cy="919163"/>
          </a:xfrm>
          <a:prstGeom prst="rect">
            <a:avLst/>
          </a:prstGeom>
          <a:noFill/>
        </p:spPr>
      </p:pic>
      <p:sp>
        <p:nvSpPr>
          <p:cNvPr id="928773" name="Text Box 5"/>
          <p:cNvSpPr txBox="1">
            <a:spLocks noChangeArrowheads="1"/>
          </p:cNvSpPr>
          <p:nvPr/>
        </p:nvSpPr>
        <p:spPr bwMode="auto">
          <a:xfrm>
            <a:off x="2057400" y="1524000"/>
            <a:ext cx="7086600" cy="457200"/>
          </a:xfrm>
          <a:prstGeom prst="rect">
            <a:avLst/>
          </a:prstGeom>
          <a:noFill/>
          <a:ln w="9525">
            <a:noFill/>
            <a:miter lim="800000"/>
            <a:headEnd/>
            <a:tailEnd/>
          </a:ln>
        </p:spPr>
        <p:txBody>
          <a:bodyPr>
            <a:spAutoFit/>
          </a:bodyPr>
          <a:lstStyle/>
          <a:p>
            <a:pPr eaLnBrk="0" hangingPunct="0"/>
            <a:r>
              <a:rPr lang="en-US">
                <a:ea typeface="ＭＳ Ｐゴシック" pitchFamily="124" charset="-128"/>
              </a:rPr>
              <a:t>The Process of Rifting</a:t>
            </a:r>
          </a:p>
        </p:txBody>
      </p:sp>
      <p:sp>
        <p:nvSpPr>
          <p:cNvPr id="928774" name="Text Box 6"/>
          <p:cNvSpPr txBox="1">
            <a:spLocks noChangeArrowheads="1"/>
          </p:cNvSpPr>
          <p:nvPr/>
        </p:nvSpPr>
        <p:spPr bwMode="auto">
          <a:xfrm>
            <a:off x="457200" y="3048000"/>
            <a:ext cx="8153400" cy="1917700"/>
          </a:xfrm>
          <a:prstGeom prst="rect">
            <a:avLst/>
          </a:prstGeom>
          <a:noFill/>
          <a:ln w="9525">
            <a:noFill/>
            <a:miter lim="800000"/>
            <a:headEnd/>
            <a:tailEnd/>
          </a:ln>
        </p:spPr>
        <p:txBody>
          <a:bodyPr>
            <a:spAutoFit/>
          </a:bodyPr>
          <a:lstStyle/>
          <a:p>
            <a:pPr eaLnBrk="0" hangingPunct="0">
              <a:spcBef>
                <a:spcPct val="50000"/>
              </a:spcBef>
            </a:pPr>
            <a:r>
              <a:rPr lang="en-US">
                <a:ea typeface="ＭＳ Ｐゴシック" pitchFamily="124" charset="-128"/>
              </a:rPr>
              <a:t>Rifting is the process by which a continent splits and separates to form a new divergent boundary. This animation shows the progressive formation and evolution of a continental rift, and the formation of a mid-ocean ridge.</a:t>
            </a:r>
          </a:p>
        </p:txBody>
      </p:sp>
      <p:sp>
        <p:nvSpPr>
          <p:cNvPr id="928775" name="Rectangle 7"/>
          <p:cNvSpPr>
            <a:spLocks noGrp="1" noChangeArrowheads="1"/>
          </p:cNvSpPr>
          <p:nvPr>
            <p:ph type="title"/>
          </p:nvPr>
        </p:nvSpPr>
        <p:spPr/>
        <p:txBody>
          <a:bodyPr/>
          <a:lstStyle/>
          <a:p>
            <a:r>
              <a:rPr lang="en-US"/>
              <a:t>The Process of Rifting</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85</a:t>
            </a:fld>
            <a:r>
              <a:rPr lang="en-US" altLang="en-US" dirty="0" smtClean="0"/>
              <a:t> / 88</a:t>
            </a:r>
            <a:endParaRPr lang="en-US"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ChangeArrowheads="1"/>
          </p:cNvSpPr>
          <p:nvPr/>
        </p:nvSpPr>
        <p:spPr bwMode="auto">
          <a:xfrm>
            <a:off x="0" y="990600"/>
            <a:ext cx="9144000" cy="1524000"/>
          </a:xfrm>
          <a:prstGeom prst="rect">
            <a:avLst/>
          </a:prstGeom>
          <a:solidFill>
            <a:srgbClr val="6FBC6B"/>
          </a:solidFill>
          <a:ln w="9525">
            <a:solidFill>
              <a:schemeClr val="tx1"/>
            </a:solidFill>
            <a:miter lim="800000"/>
            <a:headEnd/>
            <a:tailEnd/>
          </a:ln>
        </p:spPr>
        <p:txBody>
          <a:bodyPr wrap="none" anchor="ctr"/>
          <a:lstStyle/>
          <a:p>
            <a:endParaRPr lang="en-US"/>
          </a:p>
        </p:txBody>
      </p:sp>
      <p:sp>
        <p:nvSpPr>
          <p:cNvPr id="929795" name="Rectangle 3"/>
          <p:cNvSpPr>
            <a:spLocks noChangeArrowheads="1"/>
          </p:cNvSpPr>
          <p:nvPr/>
        </p:nvSpPr>
        <p:spPr bwMode="auto">
          <a:xfrm>
            <a:off x="152400" y="990600"/>
            <a:ext cx="1905000" cy="15240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929796" name="Picture 4" descr="thumbnail_04">
            <a:hlinkClick r:id="rId3" action="ppaction://hlinkfile"/>
          </p:cNvPr>
          <p:cNvPicPr>
            <a:picLocks noChangeAspect="1" noChangeArrowheads="1"/>
          </p:cNvPicPr>
          <p:nvPr/>
        </p:nvPicPr>
        <p:blipFill>
          <a:blip r:embed="rId4"/>
          <a:srcRect/>
          <a:stretch>
            <a:fillRect/>
          </a:stretch>
        </p:blipFill>
        <p:spPr bwMode="auto">
          <a:xfrm>
            <a:off x="457200" y="1295400"/>
            <a:ext cx="1295400" cy="971550"/>
          </a:xfrm>
          <a:prstGeom prst="rect">
            <a:avLst/>
          </a:prstGeom>
          <a:noFill/>
        </p:spPr>
      </p:pic>
      <p:sp>
        <p:nvSpPr>
          <p:cNvPr id="929797" name="Text Box 5"/>
          <p:cNvSpPr txBox="1">
            <a:spLocks noChangeArrowheads="1"/>
          </p:cNvSpPr>
          <p:nvPr/>
        </p:nvSpPr>
        <p:spPr bwMode="auto">
          <a:xfrm>
            <a:off x="2057400" y="1371600"/>
            <a:ext cx="7086600" cy="822325"/>
          </a:xfrm>
          <a:prstGeom prst="rect">
            <a:avLst/>
          </a:prstGeom>
          <a:noFill/>
          <a:ln w="9525">
            <a:noFill/>
            <a:miter lim="800000"/>
            <a:headEnd/>
            <a:tailEnd/>
          </a:ln>
        </p:spPr>
        <p:txBody>
          <a:bodyPr>
            <a:spAutoFit/>
          </a:bodyPr>
          <a:lstStyle/>
          <a:p>
            <a:pPr eaLnBrk="0" hangingPunct="0"/>
            <a:r>
              <a:rPr lang="en-US">
                <a:ea typeface="ＭＳ Ｐゴシック" pitchFamily="124" charset="-128"/>
              </a:rPr>
              <a:t>Zoomable Art:</a:t>
            </a:r>
          </a:p>
          <a:p>
            <a:pPr eaLnBrk="0" hangingPunct="0"/>
            <a:r>
              <a:rPr lang="en-US">
                <a:ea typeface="ＭＳ Ｐゴシック" pitchFamily="124" charset="-128"/>
              </a:rPr>
              <a:t>The Theory of Plate Tectonics</a:t>
            </a:r>
          </a:p>
        </p:txBody>
      </p:sp>
      <p:sp>
        <p:nvSpPr>
          <p:cNvPr id="929798" name="Text Box 6"/>
          <p:cNvSpPr txBox="1">
            <a:spLocks noChangeArrowheads="1"/>
          </p:cNvSpPr>
          <p:nvPr/>
        </p:nvSpPr>
        <p:spPr bwMode="auto">
          <a:xfrm>
            <a:off x="457200" y="3048000"/>
            <a:ext cx="8153400" cy="3013075"/>
          </a:xfrm>
          <a:prstGeom prst="rect">
            <a:avLst/>
          </a:prstGeom>
          <a:noFill/>
          <a:ln w="9525">
            <a:noFill/>
            <a:miter lim="800000"/>
            <a:headEnd/>
            <a:tailEnd/>
          </a:ln>
        </p:spPr>
        <p:txBody>
          <a:bodyPr>
            <a:spAutoFit/>
          </a:bodyPr>
          <a:lstStyle/>
          <a:p>
            <a:pPr eaLnBrk="0" hangingPunct="0"/>
            <a:r>
              <a:rPr lang="en-US">
                <a:ea typeface="ＭＳ Ｐゴシック" pitchFamily="124" charset="-128"/>
              </a:rPr>
              <a:t>The outer portion of the Earth is a relatively rigid layer called the lithosphere. The mantle below the lithosphere is relatively plastic (it can flow) and is called the asthenosphere. According to the theory of plate tectonics, the lithosphere is broken into about twenty plates that move relative to each other. </a:t>
            </a:r>
            <a:r>
              <a:rPr lang="en-US" i="1">
                <a:ea typeface="ＭＳ Ｐゴシック" pitchFamily="124" charset="-128"/>
              </a:rPr>
              <a:t>For more information, see </a:t>
            </a:r>
            <a:r>
              <a:rPr lang="en-US" i="1" u="sng">
                <a:ea typeface="ＭＳ Ｐゴシック" pitchFamily="124" charset="-128"/>
              </a:rPr>
              <a:t>Section 4.8 What Drives Plate Motion?</a:t>
            </a:r>
            <a:r>
              <a:rPr lang="en-US">
                <a:ea typeface="ＭＳ Ｐゴシック" pitchFamily="124" charset="-128"/>
              </a:rPr>
              <a:t> </a:t>
            </a:r>
            <a:r>
              <a:rPr lang="en-US" i="1">
                <a:ea typeface="ＭＳ Ｐゴシック" pitchFamily="124" charset="-128"/>
              </a:rPr>
              <a:t>starting on p. 107 and the Featured Painting on pp. 108-109 in your textbook.</a:t>
            </a:r>
            <a:endParaRPr lang="en-US" i="1">
              <a:latin typeface="Times New Roman" pitchFamily="18" charset="0"/>
              <a:ea typeface="ＭＳ Ｐゴシック" pitchFamily="124" charset="-128"/>
            </a:endParaRPr>
          </a:p>
        </p:txBody>
      </p:sp>
      <p:sp>
        <p:nvSpPr>
          <p:cNvPr id="929799" name="Rectangle 7"/>
          <p:cNvSpPr>
            <a:spLocks noGrp="1" noChangeArrowheads="1"/>
          </p:cNvSpPr>
          <p:nvPr>
            <p:ph type="title"/>
          </p:nvPr>
        </p:nvSpPr>
        <p:spPr/>
        <p:txBody>
          <a:bodyPr/>
          <a:lstStyle/>
          <a:p>
            <a:r>
              <a:rPr lang="en-US"/>
              <a:t>Zoomable Art: The Theory of Plate Tectonics</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86</a:t>
            </a:fld>
            <a:r>
              <a:rPr lang="en-US" altLang="en-US" dirty="0" smtClean="0"/>
              <a:t> / 88</a:t>
            </a:r>
            <a:endParaRPr lang="en-US"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2"/>
          <p:cNvSpPr>
            <a:spLocks noChangeArrowheads="1"/>
          </p:cNvSpPr>
          <p:nvPr/>
        </p:nvSpPr>
        <p:spPr bwMode="auto">
          <a:xfrm>
            <a:off x="0" y="990600"/>
            <a:ext cx="9144000" cy="1524000"/>
          </a:xfrm>
          <a:prstGeom prst="rect">
            <a:avLst/>
          </a:prstGeom>
          <a:solidFill>
            <a:srgbClr val="6FBC6B"/>
          </a:solidFill>
          <a:ln w="9525">
            <a:solidFill>
              <a:schemeClr val="tx1"/>
            </a:solidFill>
            <a:miter lim="800000"/>
            <a:headEnd/>
            <a:tailEnd/>
          </a:ln>
        </p:spPr>
        <p:txBody>
          <a:bodyPr wrap="none" anchor="ctr"/>
          <a:lstStyle/>
          <a:p>
            <a:endParaRPr lang="en-US"/>
          </a:p>
        </p:txBody>
      </p:sp>
      <p:sp>
        <p:nvSpPr>
          <p:cNvPr id="930819" name="Rectangle 3"/>
          <p:cNvSpPr>
            <a:spLocks noChangeArrowheads="1"/>
          </p:cNvSpPr>
          <p:nvPr/>
        </p:nvSpPr>
        <p:spPr bwMode="auto">
          <a:xfrm>
            <a:off x="152400" y="990600"/>
            <a:ext cx="1905000" cy="15240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930820" name="Picture 4" descr="plate_boundaries_btn_f2">
            <a:hlinkClick r:id="rId3" action="ppaction://hlinkfile"/>
          </p:cNvPr>
          <p:cNvPicPr>
            <a:picLocks noChangeAspect="1" noChangeArrowheads="1"/>
          </p:cNvPicPr>
          <p:nvPr/>
        </p:nvPicPr>
        <p:blipFill>
          <a:blip r:embed="rId4"/>
          <a:srcRect/>
          <a:stretch>
            <a:fillRect/>
          </a:stretch>
        </p:blipFill>
        <p:spPr bwMode="auto">
          <a:xfrm>
            <a:off x="457200" y="1295400"/>
            <a:ext cx="1219200" cy="919163"/>
          </a:xfrm>
          <a:prstGeom prst="rect">
            <a:avLst/>
          </a:prstGeom>
          <a:noFill/>
        </p:spPr>
      </p:pic>
      <p:sp>
        <p:nvSpPr>
          <p:cNvPr id="930821" name="Text Box 5"/>
          <p:cNvSpPr txBox="1">
            <a:spLocks noChangeArrowheads="1"/>
          </p:cNvSpPr>
          <p:nvPr/>
        </p:nvSpPr>
        <p:spPr bwMode="auto">
          <a:xfrm>
            <a:off x="2057400" y="1387475"/>
            <a:ext cx="7086600" cy="822325"/>
          </a:xfrm>
          <a:prstGeom prst="rect">
            <a:avLst/>
          </a:prstGeom>
          <a:noFill/>
          <a:ln w="9525">
            <a:noFill/>
            <a:miter lim="800000"/>
            <a:headEnd/>
            <a:tailEnd/>
          </a:ln>
        </p:spPr>
        <p:txBody>
          <a:bodyPr>
            <a:spAutoFit/>
          </a:bodyPr>
          <a:lstStyle/>
          <a:p>
            <a:pPr eaLnBrk="0" hangingPunct="0"/>
            <a:r>
              <a:rPr lang="en-US">
                <a:ea typeface="ＭＳ Ｐゴシック" pitchFamily="124" charset="-128"/>
              </a:rPr>
              <a:t>What a Geologist Sees:</a:t>
            </a:r>
          </a:p>
          <a:p>
            <a:pPr eaLnBrk="0" hangingPunct="0"/>
            <a:r>
              <a:rPr lang="en-US">
                <a:ea typeface="ＭＳ Ｐゴシック" pitchFamily="124" charset="-128"/>
              </a:rPr>
              <a:t>Plate Boundaries</a:t>
            </a:r>
          </a:p>
        </p:txBody>
      </p:sp>
      <p:sp>
        <p:nvSpPr>
          <p:cNvPr id="930822" name="Text Box 6"/>
          <p:cNvSpPr txBox="1">
            <a:spLocks noChangeArrowheads="1"/>
          </p:cNvSpPr>
          <p:nvPr/>
        </p:nvSpPr>
        <p:spPr bwMode="auto">
          <a:xfrm>
            <a:off x="457200" y="3048000"/>
            <a:ext cx="8153400" cy="1917700"/>
          </a:xfrm>
          <a:prstGeom prst="rect">
            <a:avLst/>
          </a:prstGeom>
          <a:noFill/>
          <a:ln w="9525">
            <a:noFill/>
            <a:miter lim="800000"/>
            <a:headEnd/>
            <a:tailEnd/>
          </a:ln>
        </p:spPr>
        <p:txBody>
          <a:bodyPr>
            <a:spAutoFit/>
          </a:bodyPr>
          <a:lstStyle/>
          <a:p>
            <a:pPr eaLnBrk="0" hangingPunct="0">
              <a:spcBef>
                <a:spcPct val="50000"/>
              </a:spcBef>
            </a:pPr>
            <a:r>
              <a:rPr lang="en-US">
                <a:ea typeface="ＭＳ Ｐゴシック" pitchFamily="124" charset="-128"/>
              </a:rPr>
              <a:t>A photo from space shows the Sinai Peninsula, separated from Egypt to the west and the Arabian Peninsula to the east by rifts, narrow belts where the crust has stretched and broken apart. A geologist’s sketch highlights the plate boundaries.</a:t>
            </a:r>
          </a:p>
        </p:txBody>
      </p:sp>
      <p:sp>
        <p:nvSpPr>
          <p:cNvPr id="930823" name="Rectangle 7"/>
          <p:cNvSpPr>
            <a:spLocks noGrp="1" noChangeArrowheads="1"/>
          </p:cNvSpPr>
          <p:nvPr>
            <p:ph type="title"/>
          </p:nvPr>
        </p:nvSpPr>
        <p:spPr/>
        <p:txBody>
          <a:bodyPr/>
          <a:lstStyle/>
          <a:p>
            <a:r>
              <a:rPr lang="en-US"/>
              <a:t>What a Geologist Sees: Plate Boundaries</a:t>
            </a:r>
          </a:p>
        </p:txBody>
      </p:sp>
      <p:sp>
        <p:nvSpPr>
          <p:cNvPr id="8" name="Slide Number Placeholder 7"/>
          <p:cNvSpPr>
            <a:spLocks noGrp="1"/>
          </p:cNvSpPr>
          <p:nvPr>
            <p:ph type="sldNum" sz="quarter" idx="12"/>
          </p:nvPr>
        </p:nvSpPr>
        <p:spPr/>
        <p:txBody>
          <a:bodyPr/>
          <a:lstStyle/>
          <a:p>
            <a:pPr>
              <a:defRPr/>
            </a:pPr>
            <a:fld id="{5FEF2E0F-8A48-42EC-A346-8DDE620A98FC}" type="slidenum">
              <a:rPr lang="en-US" altLang="en-US" smtClean="0"/>
              <a:pPr>
                <a:defRPr/>
              </a:pPr>
              <a:t>87</a:t>
            </a:fld>
            <a:r>
              <a:rPr lang="en-US" altLang="en-US" dirty="0" smtClean="0"/>
              <a:t> / 88</a:t>
            </a:r>
            <a:endParaRPr lang="en-US" alt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p:txBody>
          <a:bodyPr/>
          <a:lstStyle/>
          <a:p>
            <a:pPr>
              <a:defRPr/>
            </a:pPr>
            <a:fld id="{21B1F304-857C-4E50-9FC3-7F344A986F48}" type="slidenum">
              <a:rPr lang="en-US" altLang="en-US"/>
              <a:pPr>
                <a:defRPr/>
              </a:pPr>
              <a:t>88</a:t>
            </a:fld>
            <a:endParaRPr lang="en-US" altLang="en-US"/>
          </a:p>
        </p:txBody>
      </p:sp>
      <p:sp>
        <p:nvSpPr>
          <p:cNvPr id="104451" name="Rectangle 2"/>
          <p:cNvSpPr>
            <a:spLocks noGrp="1" noChangeArrowheads="1"/>
          </p:cNvSpPr>
          <p:nvPr>
            <p:ph type="ctrTitle"/>
          </p:nvPr>
        </p:nvSpPr>
        <p:spPr>
          <a:xfrm>
            <a:off x="914400" y="1709738"/>
            <a:ext cx="7623175" cy="1362075"/>
          </a:xfrm>
        </p:spPr>
        <p:txBody>
          <a:bodyPr/>
          <a:lstStyle/>
          <a:p>
            <a:pPr algn="ctr" eaLnBrk="1" hangingPunct="1"/>
            <a:r>
              <a:rPr lang="en-US" smtClean="0"/>
              <a:t>~ End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0" name="Picture 10"/>
          <p:cNvPicPr>
            <a:picLocks noChangeAspect="1" noChangeArrowheads="1"/>
          </p:cNvPicPr>
          <p:nvPr/>
        </p:nvPicPr>
        <p:blipFill>
          <a:blip r:embed="rId3" cstate="print"/>
          <a:srcRect/>
          <a:stretch>
            <a:fillRect/>
          </a:stretch>
        </p:blipFill>
        <p:spPr bwMode="auto">
          <a:xfrm>
            <a:off x="228600" y="4391192"/>
            <a:ext cx="4343400" cy="2274888"/>
          </a:xfrm>
          <a:prstGeom prst="rect">
            <a:avLst/>
          </a:prstGeom>
          <a:noFill/>
          <a:ln w="12700">
            <a:noFill/>
            <a:miter lim="800000"/>
            <a:headEnd/>
            <a:tailEnd/>
          </a:ln>
          <a:effectLst/>
        </p:spPr>
      </p:pic>
      <p:pic>
        <p:nvPicPr>
          <p:cNvPr id="819211" name="Picture 11"/>
          <p:cNvPicPr>
            <a:picLocks noChangeAspect="1" noChangeArrowheads="1"/>
          </p:cNvPicPr>
          <p:nvPr/>
        </p:nvPicPr>
        <p:blipFill>
          <a:blip r:embed="rId4" cstate="print"/>
          <a:srcRect/>
          <a:stretch>
            <a:fillRect/>
          </a:stretch>
        </p:blipFill>
        <p:spPr bwMode="auto">
          <a:xfrm>
            <a:off x="4601568" y="4267200"/>
            <a:ext cx="4344988" cy="2405063"/>
          </a:xfrm>
          <a:prstGeom prst="rect">
            <a:avLst/>
          </a:prstGeom>
          <a:noFill/>
          <a:ln w="12700">
            <a:noFill/>
            <a:miter lim="800000"/>
            <a:headEnd/>
            <a:tailEnd/>
          </a:ln>
          <a:effectLst/>
        </p:spPr>
      </p:pic>
      <p:sp>
        <p:nvSpPr>
          <p:cNvPr id="819212" name="Rectangle 12"/>
          <p:cNvSpPr>
            <a:spLocks noGrp="1" noChangeArrowheads="1"/>
          </p:cNvSpPr>
          <p:nvPr>
            <p:ph type="title"/>
          </p:nvPr>
        </p:nvSpPr>
        <p:spPr/>
        <p:txBody>
          <a:bodyPr/>
          <a:lstStyle/>
          <a:p>
            <a:r>
              <a:rPr lang="en-US"/>
              <a:t>Driving Mechanisms</a:t>
            </a:r>
          </a:p>
        </p:txBody>
      </p:sp>
      <p:sp>
        <p:nvSpPr>
          <p:cNvPr id="819213" name="Rectangle 13"/>
          <p:cNvSpPr>
            <a:spLocks noGrp="1" noChangeArrowheads="1"/>
          </p:cNvSpPr>
          <p:nvPr>
            <p:ph type="body" idx="1"/>
          </p:nvPr>
        </p:nvSpPr>
        <p:spPr/>
        <p:txBody>
          <a:bodyPr/>
          <a:lstStyle/>
          <a:p>
            <a:r>
              <a:rPr lang="en-US" sz="2800" dirty="0"/>
              <a:t>Modern:  2 other forces drive plate motions. </a:t>
            </a:r>
          </a:p>
          <a:p>
            <a:pPr lvl="1"/>
            <a:r>
              <a:rPr lang="en-US" sz="2400" dirty="0"/>
              <a:t>Ridge-push – Elevated MOR pushes adjacent lithosphere.</a:t>
            </a:r>
          </a:p>
          <a:p>
            <a:pPr lvl="1"/>
            <a:r>
              <a:rPr lang="en-US" sz="2400" dirty="0"/>
              <a:t>Slab-pull – Gravity pulls a </a:t>
            </a:r>
            <a:r>
              <a:rPr lang="en-US" sz="2400" dirty="0" err="1"/>
              <a:t>subducting</a:t>
            </a:r>
            <a:r>
              <a:rPr lang="en-US" sz="2400" dirty="0"/>
              <a:t> plate downward. </a:t>
            </a:r>
          </a:p>
          <a:p>
            <a:pPr lvl="1"/>
            <a:r>
              <a:rPr lang="en-US" sz="2400" dirty="0"/>
              <a:t>Convection in the asthenosphere adds or subtracts.</a:t>
            </a:r>
          </a:p>
        </p:txBody>
      </p:sp>
      <p:sp>
        <p:nvSpPr>
          <p:cNvPr id="6" name="Slide Number Placeholder 5"/>
          <p:cNvSpPr>
            <a:spLocks noGrp="1"/>
          </p:cNvSpPr>
          <p:nvPr>
            <p:ph type="sldNum" sz="quarter" idx="12"/>
          </p:nvPr>
        </p:nvSpPr>
        <p:spPr/>
        <p:txBody>
          <a:bodyPr/>
          <a:lstStyle/>
          <a:p>
            <a:pPr>
              <a:defRPr/>
            </a:pPr>
            <a:fld id="{5FEF2E0F-8A48-42EC-A346-8DDE620A98FC}" type="slidenum">
              <a:rPr lang="en-US" altLang="en-US" smtClean="0"/>
              <a:pPr>
                <a:defRPr/>
              </a:pPr>
              <a:t>9</a:t>
            </a:fld>
            <a:r>
              <a:rPr lang="en-US" altLang="en-US" dirty="0" smtClean="0"/>
              <a:t> / 88</a:t>
            </a:r>
            <a:endParaRPr lang="en-US" alt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895</TotalTime>
  <Words>2896</Words>
  <Application>Microsoft Office PowerPoint</Application>
  <PresentationFormat>On-screen Show (4:3)</PresentationFormat>
  <Paragraphs>481</Paragraphs>
  <Slides>88</Slides>
  <Notes>88</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Edge</vt:lpstr>
      <vt:lpstr>Plate Tectonics, Part 3</vt:lpstr>
      <vt:lpstr>Plate Tectonics</vt:lpstr>
      <vt:lpstr>Plate Boundary Features</vt:lpstr>
      <vt:lpstr>Lithosphere</vt:lpstr>
      <vt:lpstr>Buoyancy</vt:lpstr>
      <vt:lpstr>Slide 6</vt:lpstr>
      <vt:lpstr>2 Types of Lithosphere</vt:lpstr>
      <vt:lpstr>Driving Mechanisms</vt:lpstr>
      <vt:lpstr>Driving Mechanisms</vt:lpstr>
      <vt:lpstr>Slide 10</vt:lpstr>
      <vt:lpstr>Push – Pull Theory</vt:lpstr>
      <vt:lpstr>Push – Pull Theory</vt:lpstr>
      <vt:lpstr>Convection and Tectonics</vt:lpstr>
      <vt:lpstr>Plate Velocities</vt:lpstr>
      <vt:lpstr>Plate Velocities</vt:lpstr>
      <vt:lpstr>Plate Tectonics</vt:lpstr>
      <vt:lpstr>Plate Boundaries:  3 Types </vt:lpstr>
      <vt:lpstr>Plate Boundaries:  3 Types</vt:lpstr>
      <vt:lpstr>Plate Boundaries:  3 Types</vt:lpstr>
      <vt:lpstr>Divergent Boundaries</vt:lpstr>
      <vt:lpstr>Divergent Boundaries</vt:lpstr>
      <vt:lpstr>Divergent Boundaries</vt:lpstr>
      <vt:lpstr>Divergent Boundaries</vt:lpstr>
      <vt:lpstr>Mid-Ocean Ridges</vt:lpstr>
      <vt:lpstr>Mid-Ocean Ridges</vt:lpstr>
      <vt:lpstr>Slide 26</vt:lpstr>
      <vt:lpstr>Ocean Crustal Age</vt:lpstr>
      <vt:lpstr>Oceanic Lithosphere</vt:lpstr>
      <vt:lpstr>Neovolcanic activity in the NE Lau Basin, Tonga Ridge</vt:lpstr>
      <vt:lpstr>Neovolcanic activity in the NE Lau Basin</vt:lpstr>
      <vt:lpstr>Neovolcanic activity in the NE Lau Basin</vt:lpstr>
      <vt:lpstr>Mysterious "Swarm" of Quakes Strikes Oregon Waters</vt:lpstr>
      <vt:lpstr>Tectonic Boundaries Evolve</vt:lpstr>
      <vt:lpstr>Continental Rifting</vt:lpstr>
      <vt:lpstr>Continental Rifting</vt:lpstr>
      <vt:lpstr>The East African rift</vt:lpstr>
      <vt:lpstr>Slide 37</vt:lpstr>
      <vt:lpstr>Continental Rifting</vt:lpstr>
      <vt:lpstr>Slide 39</vt:lpstr>
      <vt:lpstr>Convergent plate boundaries</vt:lpstr>
      <vt:lpstr>Subduction</vt:lpstr>
      <vt:lpstr>Subduction</vt:lpstr>
      <vt:lpstr>Fate of Subducted Plates?</vt:lpstr>
      <vt:lpstr>Subduction Features</vt:lpstr>
      <vt:lpstr>Subduction</vt:lpstr>
      <vt:lpstr>Subduction</vt:lpstr>
      <vt:lpstr>Ocean-Continent Convergence</vt:lpstr>
      <vt:lpstr>Cascade Mountains, Pacific NW</vt:lpstr>
      <vt:lpstr>Ocean-Ocean Convergence</vt:lpstr>
      <vt:lpstr>Subduction</vt:lpstr>
      <vt:lpstr>Tectonic Settings and Volcanic Activity</vt:lpstr>
      <vt:lpstr>Plate Collision</vt:lpstr>
      <vt:lpstr>Plate Collision</vt:lpstr>
      <vt:lpstr>Continent-Continent Convergence</vt:lpstr>
      <vt:lpstr>Convergent Margins: India-Asia Collision</vt:lpstr>
      <vt:lpstr>The collision of India and Asia produced the Himalayas (before)</vt:lpstr>
      <vt:lpstr>The collision of India and Asia produced the Himalayas (after)</vt:lpstr>
      <vt:lpstr>Transform fault boundaries</vt:lpstr>
      <vt:lpstr>Plate Tectonics </vt:lpstr>
      <vt:lpstr>Oceanic Transforms</vt:lpstr>
      <vt:lpstr>Motion at Transform Boundaries</vt:lpstr>
      <vt:lpstr>Transform Boundaries</vt:lpstr>
      <vt:lpstr>Transform Boundaries</vt:lpstr>
      <vt:lpstr>Triple Junctions</vt:lpstr>
      <vt:lpstr>Slide 65</vt:lpstr>
      <vt:lpstr>Hot Spots</vt:lpstr>
      <vt:lpstr>Volcanism on a tectonic  plate moving over a hot spot</vt:lpstr>
      <vt:lpstr>Hot Spots</vt:lpstr>
      <vt:lpstr>Hot Spots</vt:lpstr>
      <vt:lpstr>Hot Spots</vt:lpstr>
      <vt:lpstr>Hot Spot Volcano Tracks</vt:lpstr>
      <vt:lpstr>The Hawaiian Islands have formed over a stationary hot spot</vt:lpstr>
      <vt:lpstr>Hawaiian Islands-Emperor Seamount Chain</vt:lpstr>
      <vt:lpstr>Applications of plate tectonics model to intraplate features</vt:lpstr>
      <vt:lpstr>Slide 75</vt:lpstr>
      <vt:lpstr>Applications of plate tectonics model to intraplate features</vt:lpstr>
      <vt:lpstr>Coral reef development</vt:lpstr>
      <vt:lpstr>Motion at Plate Boundaries</vt:lpstr>
      <vt:lpstr>Plate Motions Through Time</vt:lpstr>
      <vt:lpstr>Basic Plate Boundaries</vt:lpstr>
      <vt:lpstr>Formation of Ocean Crust</vt:lpstr>
      <vt:lpstr>The Process of Subduction</vt:lpstr>
      <vt:lpstr>Transform Faulting</vt:lpstr>
      <vt:lpstr>Hot Spot Volcanoes</vt:lpstr>
      <vt:lpstr>The Process of Rifting</vt:lpstr>
      <vt:lpstr>Zoomable Art: The Theory of Plate Tectonics</vt:lpstr>
      <vt:lpstr>What a Geologist Sees: Plate Boundaries</vt:lpstr>
      <vt:lpstr>~ End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 Tectonics</dc:title>
  <dc:subject>Geology &amp; Oceanography</dc:subject>
  <dc:creator>Sonjia Leyva</dc:creator>
  <cp:lastModifiedBy>Sonjia Leyva</cp:lastModifiedBy>
  <cp:revision>91</cp:revision>
  <dcterms:created xsi:type="dcterms:W3CDTF">2006-09-06T06:01:40Z</dcterms:created>
  <dcterms:modified xsi:type="dcterms:W3CDTF">2010-06-19T22:35:41Z</dcterms:modified>
</cp:coreProperties>
</file>