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7" r:id="rId1"/>
  </p:sldMasterIdLst>
  <p:notesMasterIdLst>
    <p:notesMasterId r:id="rId32"/>
  </p:notesMasterIdLst>
  <p:handoutMasterIdLst>
    <p:handoutMasterId r:id="rId33"/>
  </p:handoutMasterIdLst>
  <p:sldIdLst>
    <p:sldId id="303" r:id="rId2"/>
    <p:sldId id="320" r:id="rId3"/>
    <p:sldId id="304" r:id="rId4"/>
    <p:sldId id="305" r:id="rId5"/>
    <p:sldId id="321" r:id="rId6"/>
    <p:sldId id="322" r:id="rId7"/>
    <p:sldId id="306" r:id="rId8"/>
    <p:sldId id="330" r:id="rId9"/>
    <p:sldId id="307" r:id="rId10"/>
    <p:sldId id="323" r:id="rId11"/>
    <p:sldId id="308" r:id="rId12"/>
    <p:sldId id="325" r:id="rId13"/>
    <p:sldId id="309" r:id="rId14"/>
    <p:sldId id="324" r:id="rId15"/>
    <p:sldId id="310" r:id="rId16"/>
    <p:sldId id="311" r:id="rId17"/>
    <p:sldId id="331" r:id="rId18"/>
    <p:sldId id="332" r:id="rId19"/>
    <p:sldId id="333" r:id="rId20"/>
    <p:sldId id="329" r:id="rId21"/>
    <p:sldId id="334" r:id="rId22"/>
    <p:sldId id="313" r:id="rId23"/>
    <p:sldId id="326" r:id="rId24"/>
    <p:sldId id="314" r:id="rId25"/>
    <p:sldId id="335" r:id="rId26"/>
    <p:sldId id="315" r:id="rId27"/>
    <p:sldId id="316" r:id="rId28"/>
    <p:sldId id="317" r:id="rId29"/>
    <p:sldId id="319" r:id="rId30"/>
    <p:sldId id="31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1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523"/>
    <a:srgbClr val="759667"/>
    <a:srgbClr val="BBD3AE"/>
    <a:srgbClr val="A19157"/>
    <a:srgbClr val="996666"/>
    <a:srgbClr val="CCCC99"/>
    <a:srgbClr val="47576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05F2BB06-C377-4DE3-8644-CB4A3EB366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F3A18CBD-FC0C-4617-9164-2A3B8AB839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28" charset="-128"/>
        <a:cs typeface="ＭＳ Ｐゴシック" pitchFamily="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pitchFamily="3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T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912813" y="1447800"/>
            <a:ext cx="7313612" cy="687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 b="0">
                <a:solidFill>
                  <a:schemeClr val="tx1"/>
                </a:solidFill>
                <a:latin typeface="Helvetica" pitchFamily="16" charset="0"/>
              </a:defRPr>
            </a:lvl1pPr>
          </a:lstStyle>
          <a:p>
            <a:r>
              <a:rPr lang="en-US"/>
              <a:t>Visualizing Weather and Climate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2438400"/>
            <a:ext cx="7313613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800">
                <a:latin typeface="Helvetica" pitchFamily="16" charset="0"/>
              </a:defRPr>
            </a:lvl1pPr>
          </a:lstStyle>
          <a:p>
            <a:r>
              <a:rPr lang="en-US"/>
              <a:t>By Bruce Anderson and Alan H. Strahler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57B31"/>
          </a:solidFill>
          <a:latin typeface="Arial" pitchFamily="-111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57B31"/>
          </a:solidFill>
          <a:latin typeface="Arial" pitchFamily="-111" charset="0"/>
          <a:ea typeface="ＭＳ Ｐゴシック" pitchFamily="28" charset="-128"/>
          <a:cs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57B31"/>
          </a:solidFill>
          <a:latin typeface="Arial" pitchFamily="-111" charset="0"/>
          <a:ea typeface="ＭＳ Ｐゴシック" pitchFamily="28" charset="-128"/>
          <a:cs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57B31"/>
          </a:solidFill>
          <a:latin typeface="Arial" pitchFamily="-111" charset="0"/>
          <a:ea typeface="ＭＳ Ｐゴシック" pitchFamily="28" charset="-128"/>
          <a:cs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57B31"/>
          </a:solidFill>
          <a:latin typeface="Arial" pitchFamily="-111" charset="0"/>
          <a:ea typeface="ＭＳ Ｐゴシック" pitchFamily="28" charset="-128"/>
          <a:cs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57B31"/>
          </a:solidFill>
          <a:latin typeface="Trump Mediaeval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57B31"/>
          </a:solidFill>
          <a:latin typeface="Trump Mediaeval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57B31"/>
          </a:solidFill>
          <a:latin typeface="Trump Mediaeval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57B31"/>
          </a:solidFill>
          <a:latin typeface="Trump Mediaeval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57B31"/>
        </a:buClr>
        <a:buChar char="•"/>
        <a:defRPr sz="3200">
          <a:solidFill>
            <a:schemeClr val="tx1"/>
          </a:solidFill>
          <a:latin typeface="Arial" pitchFamily="-111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57B31"/>
        </a:buClr>
        <a:buChar char="–"/>
        <a:defRPr sz="2800">
          <a:solidFill>
            <a:schemeClr val="tx1"/>
          </a:solidFill>
          <a:latin typeface="Arial" pitchFamily="-111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57B31"/>
        </a:buClr>
        <a:buChar char="•"/>
        <a:defRPr sz="2400">
          <a:solidFill>
            <a:schemeClr val="tx1"/>
          </a:solidFill>
          <a:latin typeface="Arial" pitchFamily="-111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57B31"/>
        </a:buClr>
        <a:buChar char="–"/>
        <a:defRPr sz="2000">
          <a:solidFill>
            <a:schemeClr val="tx1"/>
          </a:solidFill>
          <a:latin typeface="Arial" pitchFamily="-111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57B31"/>
        </a:buClr>
        <a:buChar char="»"/>
        <a:defRPr sz="2000">
          <a:solidFill>
            <a:schemeClr val="tx1"/>
          </a:solidFill>
          <a:latin typeface="Arial" pitchFamily="-111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57B3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57B3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57B3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57B3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43000"/>
            <a:ext cx="8229600" cy="403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HOW OLD IS OLD?</a:t>
            </a:r>
            <a:br>
              <a:rPr lang="en-US" smtClean="0">
                <a:latin typeface="Trump Mediaeval" pitchFamily="18" charset="0"/>
              </a:rPr>
            </a:br>
            <a:r>
              <a:rPr lang="en-US" sz="4000" smtClean="0">
                <a:latin typeface="Trump Mediaeval" pitchFamily="18" charset="0"/>
              </a:rPr>
              <a:t>The Rock Record and Deep Geologic Times</a:t>
            </a:r>
            <a:endParaRPr lang="en-US" smtClean="0">
              <a:latin typeface="Trump Mediaeval" pitchFamily="18" charset="0"/>
            </a:endParaRPr>
          </a:p>
        </p:txBody>
      </p:sp>
      <p:pic>
        <p:nvPicPr>
          <p:cNvPr id="5124" name="Picture 4" descr="chapter 3 op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724400" cy="337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Fossils and Correlation</a:t>
            </a:r>
          </a:p>
        </p:txBody>
      </p:sp>
      <p:pic>
        <p:nvPicPr>
          <p:cNvPr id="13316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59250"/>
            <a:ext cx="3808413" cy="2546350"/>
          </a:xfrm>
          <a:prstGeom prst="rect">
            <a:avLst/>
          </a:prstGeom>
          <a:noFill/>
        </p:spPr>
      </p:pic>
      <p:pic>
        <p:nvPicPr>
          <p:cNvPr id="13317" name="Picture 5" descr="fig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44650"/>
            <a:ext cx="3810000" cy="2503488"/>
          </a:xfrm>
          <a:prstGeom prst="rect">
            <a:avLst/>
          </a:prstGeom>
          <a:noFill/>
        </p:spPr>
      </p:pic>
      <p:pic>
        <p:nvPicPr>
          <p:cNvPr id="13318" name="Picture 6" descr="fig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5250"/>
            <a:ext cx="3810000" cy="272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Fossils and Correlation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2209800"/>
            <a:ext cx="83058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latin typeface="Trump Mediaeval" pitchFamily="18" charset="0"/>
              </a:rPr>
              <a:t>Principle of faunal and floral succession: stratigraphic ordering of fossil assemblages</a:t>
            </a:r>
          </a:p>
          <a:p>
            <a:pPr lvl="1"/>
            <a:r>
              <a:rPr lang="en-US" sz="2000" smtClean="0">
                <a:latin typeface="Trump Mediaeval" pitchFamily="18" charset="0"/>
              </a:rPr>
              <a:t>Fauna: animals</a:t>
            </a:r>
          </a:p>
          <a:p>
            <a:pPr lvl="1"/>
            <a:r>
              <a:rPr lang="en-US" sz="2000" smtClean="0">
                <a:latin typeface="Trump Mediaeval" pitchFamily="18" charset="0"/>
              </a:rPr>
              <a:t>Flora: plants</a:t>
            </a:r>
          </a:p>
          <a:p>
            <a:pPr lvl="1"/>
            <a:r>
              <a:rPr lang="en-US" sz="2000" smtClean="0">
                <a:latin typeface="Trump Mediaeval" pitchFamily="18" charset="0"/>
              </a:rPr>
              <a:t>Succession: new species succeed earlier ones over time</a:t>
            </a:r>
          </a:p>
          <a:p>
            <a:r>
              <a:rPr lang="en-US" sz="2400" smtClean="0">
                <a:latin typeface="Trump Mediaeval" pitchFamily="18" charset="0"/>
              </a:rPr>
              <a:t>Correlation</a:t>
            </a:r>
          </a:p>
          <a:p>
            <a:pPr lvl="1">
              <a:buFont typeface="Arial" charset="0"/>
              <a:buChar char="•"/>
            </a:pPr>
            <a:r>
              <a:rPr lang="en-US" sz="2000" smtClean="0">
                <a:latin typeface="Trump Mediaeval" pitchFamily="18" charset="0"/>
              </a:rPr>
              <a:t>A method of equating the ages of strata that come from two or more different places</a:t>
            </a:r>
          </a:p>
          <a:p>
            <a:pPr lvl="1">
              <a:buFontTx/>
              <a:buNone/>
            </a:pPr>
            <a:r>
              <a:rPr lang="en-US" sz="2000" smtClean="0">
                <a:latin typeface="Trump Mediaeval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Fossils and Correlation</a:t>
            </a:r>
          </a:p>
        </p:txBody>
      </p:sp>
      <p:pic>
        <p:nvPicPr>
          <p:cNvPr id="15364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20863"/>
            <a:ext cx="8001000" cy="4732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The Geologic Column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1828800"/>
            <a:ext cx="3886200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latin typeface="Trump Mediaeval" pitchFamily="18" charset="0"/>
              </a:rPr>
              <a:t>The succession of all known strata, fitted together in relative chronological order</a:t>
            </a:r>
          </a:p>
          <a:p>
            <a:r>
              <a:rPr lang="en-US" sz="2800" smtClean="0">
                <a:latin typeface="Trump Mediaeval" pitchFamily="18" charset="0"/>
              </a:rPr>
              <a:t>Gaps in record could be filled with evidence from around the world</a:t>
            </a:r>
          </a:p>
          <a:p>
            <a:r>
              <a:rPr lang="en-US" sz="2800" smtClean="0">
                <a:latin typeface="Trump Mediaeval" pitchFamily="18" charset="0"/>
              </a:rPr>
              <a:t>Stratigraphic time scale</a:t>
            </a:r>
          </a:p>
        </p:txBody>
      </p:sp>
      <p:pic>
        <p:nvPicPr>
          <p:cNvPr id="16389" name="Picture 5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62200"/>
            <a:ext cx="441960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44550"/>
            <a:ext cx="6477000" cy="5910263"/>
          </a:xfrm>
          <a:prstGeom prst="rect">
            <a:avLst/>
          </a:prstGeom>
          <a:noFill/>
        </p:spPr>
      </p:pic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343400"/>
            <a:ext cx="2667000" cy="213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The Geologic Column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Trump Mediaeval" pitchFamily="18" charset="0"/>
              </a:rPr>
              <a:t>Eons and Eras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2133600"/>
            <a:ext cx="82296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latin typeface="Trump Mediaeval" pitchFamily="18" charset="0"/>
              </a:rPr>
              <a:t>Earth’s history divided into three eons</a:t>
            </a:r>
          </a:p>
          <a:p>
            <a:pPr lvl="1"/>
            <a:r>
              <a:rPr lang="en-US" sz="2400" dirty="0" smtClean="0">
                <a:latin typeface="Trump Mediaeval" pitchFamily="18" charset="0"/>
              </a:rPr>
              <a:t>Hadean </a:t>
            </a:r>
          </a:p>
          <a:p>
            <a:pPr lvl="2"/>
            <a:r>
              <a:rPr lang="en-US" sz="2000" dirty="0" smtClean="0">
                <a:latin typeface="Trump Mediaeval" pitchFamily="18" charset="0"/>
              </a:rPr>
              <a:t>Time between Earth’s creation and age of the oldest rocks discovered</a:t>
            </a:r>
          </a:p>
          <a:p>
            <a:pPr lvl="1"/>
            <a:r>
              <a:rPr lang="en-US" sz="2400" dirty="0" err="1" smtClean="0">
                <a:latin typeface="Trump Mediaeval" pitchFamily="18" charset="0"/>
              </a:rPr>
              <a:t>Archean</a:t>
            </a:r>
            <a:endParaRPr lang="en-US" sz="2400" dirty="0" smtClean="0">
              <a:latin typeface="Trump Mediaeval" pitchFamily="18" charset="0"/>
            </a:endParaRPr>
          </a:p>
          <a:p>
            <a:pPr lvl="2"/>
            <a:r>
              <a:rPr lang="en-US" sz="2000" dirty="0" smtClean="0">
                <a:latin typeface="Trump Mediaeval" pitchFamily="18" charset="0"/>
              </a:rPr>
              <a:t>Roughly when single cell life developed</a:t>
            </a:r>
          </a:p>
          <a:p>
            <a:pPr lvl="1"/>
            <a:r>
              <a:rPr lang="en-US" sz="2400" dirty="0" err="1" smtClean="0">
                <a:latin typeface="Trump Mediaeval" pitchFamily="18" charset="0"/>
              </a:rPr>
              <a:t>Proterozoic</a:t>
            </a:r>
            <a:endParaRPr lang="en-US" sz="2400" dirty="0" smtClean="0">
              <a:latin typeface="Trump Mediaeval" pitchFamily="18" charset="0"/>
            </a:endParaRPr>
          </a:p>
          <a:p>
            <a:pPr lvl="2"/>
            <a:r>
              <a:rPr lang="en-US" sz="2000" dirty="0" smtClean="0">
                <a:latin typeface="Trump Mediaeval" pitchFamily="18" charset="0"/>
              </a:rPr>
              <a:t>Multi-celled, soft bodied organisms emerged</a:t>
            </a:r>
          </a:p>
          <a:p>
            <a:endParaRPr lang="en-US" dirty="0" smtClean="0">
              <a:latin typeface="Trump Mediaeval" pitchFamily="18" charset="0"/>
            </a:endParaRPr>
          </a:p>
          <a:p>
            <a:pPr lvl="1"/>
            <a:endParaRPr lang="en-US" sz="2400" dirty="0" smtClean="0">
              <a:latin typeface="Trump Mediaeval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Eons and Eras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1905000"/>
            <a:ext cx="8382000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err="1" smtClean="0">
                <a:latin typeface="Trump Mediaeval" pitchFamily="18" charset="0"/>
              </a:rPr>
              <a:t>Phanerozoic</a:t>
            </a:r>
            <a:r>
              <a:rPr lang="en-US" sz="2000" dirty="0" smtClean="0">
                <a:latin typeface="Trump Mediaeval" pitchFamily="18" charset="0"/>
              </a:rPr>
              <a:t>: </a:t>
            </a:r>
            <a:r>
              <a:rPr lang="en-US" sz="2400" dirty="0" smtClean="0">
                <a:latin typeface="Trump Mediaeval" pitchFamily="18" charset="0"/>
              </a:rPr>
              <a:t>Current eon, means “visible life”</a:t>
            </a:r>
          </a:p>
          <a:p>
            <a:pPr lvl="1"/>
            <a:r>
              <a:rPr lang="en-US" sz="2400" dirty="0" smtClean="0">
                <a:latin typeface="Trump Mediaeval" pitchFamily="18" charset="0"/>
              </a:rPr>
              <a:t>Divided into three eras</a:t>
            </a:r>
          </a:p>
          <a:p>
            <a:pPr lvl="2"/>
            <a:r>
              <a:rPr lang="en-US" sz="2000" dirty="0" smtClean="0">
                <a:latin typeface="Trump Mediaeval" pitchFamily="18" charset="0"/>
              </a:rPr>
              <a:t>Paleozoic (“ancient life”)</a:t>
            </a:r>
          </a:p>
          <a:p>
            <a:pPr lvl="2"/>
            <a:r>
              <a:rPr lang="en-US" sz="2000" dirty="0" smtClean="0">
                <a:latin typeface="Trump Mediaeval" pitchFamily="18" charset="0"/>
              </a:rPr>
              <a:t>Mesozoic (“middle life”)</a:t>
            </a:r>
          </a:p>
          <a:p>
            <a:pPr lvl="2"/>
            <a:r>
              <a:rPr lang="en-US" sz="2000" dirty="0" smtClean="0">
                <a:latin typeface="Trump Mediaeval" pitchFamily="18" charset="0"/>
              </a:rPr>
              <a:t>Cenozoic (“recent life”)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Eons and Eras</a:t>
            </a:r>
          </a:p>
        </p:txBody>
      </p:sp>
      <p:pic>
        <p:nvPicPr>
          <p:cNvPr id="33796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905000"/>
            <a:ext cx="8535987" cy="431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Eons and Eras</a:t>
            </a:r>
          </a:p>
        </p:txBody>
      </p:sp>
      <p:pic>
        <p:nvPicPr>
          <p:cNvPr id="34820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005013"/>
            <a:ext cx="8535987" cy="409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Eons and Eras</a:t>
            </a:r>
          </a:p>
        </p:txBody>
      </p:sp>
      <p:pic>
        <p:nvPicPr>
          <p:cNvPr id="35844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800225"/>
            <a:ext cx="8535987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Objectives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2209800"/>
            <a:ext cx="8382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latin typeface="Trump Mediaeval" pitchFamily="18" charset="0"/>
              </a:rPr>
              <a:t>Distinguish between relative and numerical age</a:t>
            </a:r>
          </a:p>
          <a:p>
            <a:r>
              <a:rPr lang="en-US" sz="2800" smtClean="0">
                <a:latin typeface="Trump Mediaeval" pitchFamily="18" charset="0"/>
              </a:rPr>
              <a:t>Define stratigraphy and the four main principles </a:t>
            </a:r>
          </a:p>
          <a:p>
            <a:r>
              <a:rPr lang="en-US" sz="2800" smtClean="0">
                <a:latin typeface="Trump Mediaeval" pitchFamily="18" charset="0"/>
              </a:rPr>
              <a:t>Explain why gaps are common in rock record</a:t>
            </a:r>
          </a:p>
          <a:p>
            <a:r>
              <a:rPr lang="en-US" sz="2800" smtClean="0">
                <a:latin typeface="Trump Mediaeval" pitchFamily="18" charset="0"/>
              </a:rPr>
              <a:t>Distinguish four units of geologic time</a:t>
            </a:r>
          </a:p>
          <a:p>
            <a:r>
              <a:rPr lang="en-US" sz="2800" smtClean="0">
                <a:latin typeface="Trump Mediaeval" pitchFamily="18" charset="0"/>
              </a:rPr>
              <a:t>Describe the process of radioactive decay</a:t>
            </a:r>
          </a:p>
          <a:p>
            <a:r>
              <a:rPr lang="en-US" sz="2800" smtClean="0">
                <a:latin typeface="Trump Mediaeval" pitchFamily="18" charset="0"/>
              </a:rPr>
              <a:t>Explain why the oldest rocks are not necessarily the same age as the planet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Eons and Eras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828800"/>
            <a:ext cx="40386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7B31"/>
              </a:buClr>
              <a:buFontTx/>
              <a:buChar char="•"/>
            </a:pPr>
            <a:r>
              <a:rPr lang="en-US" sz="2800" dirty="0">
                <a:latin typeface="Trump Mediaeval" pitchFamily="18" charset="0"/>
              </a:rPr>
              <a:t>Eras are divided into shorter units called periods.</a:t>
            </a:r>
          </a:p>
          <a:p>
            <a:pPr marL="742950" lvl="1" indent="-285750">
              <a:spcBef>
                <a:spcPct val="20000"/>
              </a:spcBef>
              <a:buClr>
                <a:srgbClr val="457B31"/>
              </a:buClr>
              <a:buFontTx/>
              <a:buChar char="–"/>
            </a:pPr>
            <a:r>
              <a:rPr lang="en-US" dirty="0">
                <a:latin typeface="Trump Mediaeval" pitchFamily="18" charset="0"/>
              </a:rPr>
              <a:t>Cambrian explosion</a:t>
            </a:r>
          </a:p>
          <a:p>
            <a:pPr marL="1143000" lvl="2" indent="-228600">
              <a:spcBef>
                <a:spcPct val="20000"/>
              </a:spcBef>
              <a:buClr>
                <a:srgbClr val="457B31"/>
              </a:buClr>
              <a:buFontTx/>
              <a:buChar char="•"/>
            </a:pPr>
            <a:r>
              <a:rPr lang="en-US" sz="2000" dirty="0">
                <a:latin typeface="Trump Mediaeval" pitchFamily="18" charset="0"/>
              </a:rPr>
              <a:t>Time of unprecedented diversification of life</a:t>
            </a:r>
          </a:p>
          <a:p>
            <a:pPr marL="1143000" lvl="2" indent="-228600">
              <a:spcBef>
                <a:spcPct val="20000"/>
              </a:spcBef>
              <a:buClr>
                <a:srgbClr val="457B31"/>
              </a:buClr>
              <a:buFontTx/>
              <a:buChar char="•"/>
            </a:pPr>
            <a:r>
              <a:rPr lang="en-US" sz="2000" dirty="0">
                <a:latin typeface="Trump Mediaeval" pitchFamily="18" charset="0"/>
              </a:rPr>
              <a:t>Time preceding Cambrian Period and rocks that formed then is called Precambrian</a:t>
            </a:r>
          </a:p>
          <a:p>
            <a:pPr marL="342900" indent="-342900">
              <a:spcBef>
                <a:spcPct val="20000"/>
              </a:spcBef>
              <a:buClr>
                <a:srgbClr val="457B31"/>
              </a:buClr>
              <a:buFontTx/>
              <a:buChar char="•"/>
            </a:pPr>
            <a:r>
              <a:rPr lang="en-US" sz="2800" dirty="0">
                <a:latin typeface="Trump Mediaeval" pitchFamily="18" charset="0"/>
              </a:rPr>
              <a:t>Periods are divided into epochs</a:t>
            </a:r>
            <a:r>
              <a:rPr lang="en-US" sz="3200" dirty="0">
                <a:latin typeface="Trump Mediaeval" pitchFamily="18" charset="0"/>
              </a:rPr>
              <a:t> </a:t>
            </a:r>
          </a:p>
        </p:txBody>
      </p:sp>
      <p:pic>
        <p:nvPicPr>
          <p:cNvPr id="20485" name="Picture 5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191000" cy="38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Eons and Eras</a:t>
            </a:r>
          </a:p>
        </p:txBody>
      </p:sp>
      <p:pic>
        <p:nvPicPr>
          <p:cNvPr id="36869" name="Picture 5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1613" y="1676400"/>
            <a:ext cx="366077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Numerical Age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5613" y="2209800"/>
            <a:ext cx="82296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latin typeface="Trump Mediaeval" pitchFamily="18" charset="0"/>
              </a:rPr>
              <a:t>Early attempts during 19</a:t>
            </a:r>
            <a:r>
              <a:rPr lang="en-US" sz="2800" baseline="30000" smtClean="0">
                <a:latin typeface="Trump Mediaeval" pitchFamily="18" charset="0"/>
              </a:rPr>
              <a:t>th</a:t>
            </a:r>
            <a:r>
              <a:rPr lang="en-US" sz="2800" smtClean="0">
                <a:latin typeface="Trump Mediaeval" pitchFamily="18" charset="0"/>
              </a:rPr>
              <a:t> century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Edmund Halley: suggested age based on rate of salt accumulation 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John Joly: calculated Halley’s suggested approach- derived age of Earth as 90 million years old 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Charles Darwin: believed evolution a slow process; therefore Earth had to be &gt; 300 million years old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Lord Kelvin: used law of thermodynamics to calculate length of time Earth was a solid body- derived an age of 20 million years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Numerical Age</a:t>
            </a:r>
          </a:p>
        </p:txBody>
      </p:sp>
      <p:pic>
        <p:nvPicPr>
          <p:cNvPr id="22532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1627188"/>
            <a:ext cx="6221413" cy="511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Numerical Age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1905000"/>
            <a:ext cx="8305800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latin typeface="Trump Mediaeval" pitchFamily="18" charset="0"/>
              </a:rPr>
              <a:t>Radioactivity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A process in which an element spontaneously transforms 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End product is either another isotope of the same element or into a different element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Numerical Age</a:t>
            </a:r>
          </a:p>
        </p:txBody>
      </p:sp>
      <p:pic>
        <p:nvPicPr>
          <p:cNvPr id="37892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63" y="1690688"/>
            <a:ext cx="7200900" cy="499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Rates of decay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1981200"/>
            <a:ext cx="38862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latin typeface="Trump Mediaeval" pitchFamily="18" charset="0"/>
              </a:rPr>
              <a:t>Half life</a:t>
            </a:r>
          </a:p>
          <a:p>
            <a:pPr lvl="1"/>
            <a:r>
              <a:rPr lang="en-US" sz="2000" smtClean="0">
                <a:latin typeface="Trump Mediaeval" pitchFamily="18" charset="0"/>
              </a:rPr>
              <a:t>Time needed for half of the parent atom of a radioactive substance to decay into daughter atoms</a:t>
            </a:r>
          </a:p>
          <a:p>
            <a:r>
              <a:rPr lang="en-US" sz="2400" smtClean="0">
                <a:latin typeface="Trump Mediaeval" pitchFamily="18" charset="0"/>
              </a:rPr>
              <a:t>Radiometric dating</a:t>
            </a:r>
          </a:p>
          <a:p>
            <a:pPr lvl="1"/>
            <a:r>
              <a:rPr lang="en-US" sz="2000" smtClean="0">
                <a:latin typeface="Trump Mediaeval" pitchFamily="18" charset="0"/>
              </a:rPr>
              <a:t>The use of naturally occurring radioactive isotopes to determine the numerical age of minerals, rocks and fossils  </a:t>
            </a:r>
          </a:p>
        </p:txBody>
      </p:sp>
      <p:pic>
        <p:nvPicPr>
          <p:cNvPr id="24581" name="Picture 5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538" y="1752600"/>
            <a:ext cx="4056062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175" y="2057400"/>
            <a:ext cx="6042025" cy="4535488"/>
          </a:xfrm>
          <a:prstGeom prst="rect">
            <a:avLst/>
          </a:prstGeom>
          <a:noFill/>
        </p:spPr>
      </p:pic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Rates of decay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1828800"/>
            <a:ext cx="3962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latin typeface="Trump Mediaeval" pitchFamily="18" charset="0"/>
              </a:rPr>
              <a:t>Examine Figure 3.15 and determine the age of rock layer 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838200"/>
            <a:ext cx="3810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Trump Mediaeval" pitchFamily="18" charset="0"/>
              </a:rPr>
              <a:t>Magnetic Polarity Dating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3048000"/>
            <a:ext cx="4038600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dirty="0" err="1" smtClean="0">
                <a:latin typeface="Trump Mediaeval" pitchFamily="18" charset="0"/>
              </a:rPr>
              <a:t>Paleomagnetism</a:t>
            </a:r>
            <a:endParaRPr lang="en-US" sz="2400" dirty="0" smtClean="0">
              <a:latin typeface="Trump Mediaeval" pitchFamily="18" charset="0"/>
            </a:endParaRPr>
          </a:p>
          <a:p>
            <a:pPr lvl="1"/>
            <a:r>
              <a:rPr lang="en-US" sz="2000" dirty="0" smtClean="0">
                <a:latin typeface="Trump Mediaeval" pitchFamily="18" charset="0"/>
              </a:rPr>
              <a:t>The study of rock magnetism to determine the intensity and direction of Earth’s magnetic field in the geologic past</a:t>
            </a:r>
          </a:p>
          <a:p>
            <a:r>
              <a:rPr lang="en-US" sz="2400" dirty="0" smtClean="0">
                <a:latin typeface="Trump Mediaeval" pitchFamily="18" charset="0"/>
              </a:rPr>
              <a:t>Magnetic reversal</a:t>
            </a:r>
          </a:p>
          <a:p>
            <a:pPr lvl="1"/>
            <a:r>
              <a:rPr lang="en-US" sz="2000" dirty="0" smtClean="0">
                <a:latin typeface="Trump Mediaeval" pitchFamily="18" charset="0"/>
              </a:rPr>
              <a:t>A period of time in which Earth’s magnetic polarity reverses itself</a:t>
            </a:r>
          </a:p>
        </p:txBody>
      </p:sp>
      <p:pic>
        <p:nvPicPr>
          <p:cNvPr id="26629" name="Picture 5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00" y="838200"/>
            <a:ext cx="44831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The Age of Earth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2209800"/>
            <a:ext cx="40386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Trump Mediaeval" pitchFamily="18" charset="0"/>
              </a:rPr>
              <a:t>Oldest rock dated to about 4 billion years</a:t>
            </a:r>
          </a:p>
          <a:p>
            <a:r>
              <a:rPr lang="en-US" sz="2400" dirty="0" smtClean="0">
                <a:latin typeface="Trump Mediaeval" pitchFamily="18" charset="0"/>
              </a:rPr>
              <a:t>Geologic alteration and recycling of materials </a:t>
            </a:r>
          </a:p>
          <a:p>
            <a:r>
              <a:rPr lang="en-US" sz="2400" dirty="0" smtClean="0">
                <a:latin typeface="Trump Mediaeval" pitchFamily="18" charset="0"/>
              </a:rPr>
              <a:t>Carbonaceous </a:t>
            </a:r>
            <a:r>
              <a:rPr lang="en-US" sz="2400" dirty="0" err="1" smtClean="0">
                <a:latin typeface="Trump Mediaeval" pitchFamily="18" charset="0"/>
              </a:rPr>
              <a:t>chondrites</a:t>
            </a:r>
            <a:endParaRPr lang="en-US" sz="2400" dirty="0" smtClean="0">
              <a:latin typeface="Trump Mediaeval" pitchFamily="18" charset="0"/>
            </a:endParaRPr>
          </a:p>
          <a:p>
            <a:pPr lvl="1"/>
            <a:r>
              <a:rPr lang="en-US" sz="2000" dirty="0" smtClean="0">
                <a:latin typeface="Trump Mediaeval" pitchFamily="18" charset="0"/>
              </a:rPr>
              <a:t>Meteorites believed to contain unaltered material from the formation of the solar system.</a:t>
            </a:r>
          </a:p>
          <a:p>
            <a:pPr lvl="1"/>
            <a:r>
              <a:rPr lang="en-US" sz="2000" dirty="0" smtClean="0">
                <a:latin typeface="Trump Mediaeval" pitchFamily="18" charset="0"/>
              </a:rPr>
              <a:t>Around 4.56 billion years old</a:t>
            </a:r>
          </a:p>
        </p:txBody>
      </p:sp>
      <p:pic>
        <p:nvPicPr>
          <p:cNvPr id="27653" name="Picture 5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267200" cy="285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Relative Age</a:t>
            </a:r>
            <a:br>
              <a:rPr lang="en-US" smtClean="0">
                <a:latin typeface="Trump Mediaeval" pitchFamily="18" charset="0"/>
              </a:rPr>
            </a:br>
            <a:endParaRPr lang="en-US" smtClean="0">
              <a:latin typeface="Trump Mediaeval" pitchFamily="18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2209800"/>
            <a:ext cx="83058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latin typeface="Trump Mediaeval" pitchFamily="18" charset="0"/>
              </a:rPr>
              <a:t>Sequence of past geologic events</a:t>
            </a:r>
          </a:p>
          <a:p>
            <a:r>
              <a:rPr lang="en-US" sz="2800" smtClean="0">
                <a:latin typeface="Trump Mediaeval" pitchFamily="18" charset="0"/>
              </a:rPr>
              <a:t>The age of rock, fossils, or other geologic feature relative to another feature</a:t>
            </a:r>
          </a:p>
          <a:p>
            <a:r>
              <a:rPr lang="en-US" sz="2800" smtClean="0">
                <a:latin typeface="Trump Mediaeval" pitchFamily="18" charset="0"/>
              </a:rPr>
              <a:t>Derived from three basic principles of </a:t>
            </a:r>
            <a:r>
              <a:rPr lang="en-US" sz="2800" i="1" smtClean="0">
                <a:latin typeface="Trump Mediaeval" pitchFamily="18" charset="0"/>
              </a:rPr>
              <a:t>stratigraphy</a:t>
            </a:r>
          </a:p>
          <a:p>
            <a:endParaRPr lang="en-US" sz="2400" smtClean="0">
              <a:latin typeface="Trump Mediaeval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Critical Thinking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2209800"/>
            <a:ext cx="40386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US" smtClean="0">
              <a:latin typeface="Trump Mediaeval" pitchFamily="18" charset="0"/>
            </a:endParaRPr>
          </a:p>
          <a:p>
            <a:endParaRPr lang="en-US" sz="2800" smtClean="0">
              <a:latin typeface="Trump Mediaeval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33400" y="2057400"/>
            <a:ext cx="82296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7B31"/>
              </a:buClr>
              <a:buFontTx/>
              <a:buChar char="•"/>
            </a:pPr>
            <a:r>
              <a:rPr lang="en-US" sz="2800">
                <a:latin typeface="Trump Mediaeval" pitchFamily="18" charset="0"/>
              </a:rPr>
              <a:t>If the half life of Carbon-14 is 5730 years, then 11,460 years, how much Carbon-14 remains?</a:t>
            </a:r>
          </a:p>
          <a:p>
            <a:pPr marL="342900" indent="-342900">
              <a:spcBef>
                <a:spcPct val="20000"/>
              </a:spcBef>
              <a:buClr>
                <a:srgbClr val="457B31"/>
              </a:buClr>
              <a:buFontTx/>
              <a:buChar char="•"/>
            </a:pPr>
            <a:r>
              <a:rPr lang="en-US" sz="2800">
                <a:latin typeface="Trump Mediaeval" pitchFamily="18" charset="0"/>
              </a:rPr>
              <a:t>Would a surface between adjacent parallel layers of sediment be a disconformity if erosion had not occurred?  Explain.</a:t>
            </a:r>
          </a:p>
          <a:p>
            <a:pPr marL="342900" indent="-342900">
              <a:spcBef>
                <a:spcPct val="20000"/>
              </a:spcBef>
              <a:buClr>
                <a:srgbClr val="457B31"/>
              </a:buClr>
              <a:buFontTx/>
              <a:buChar char="•"/>
            </a:pPr>
            <a:r>
              <a:rPr lang="en-US" sz="2800">
                <a:latin typeface="Trump Mediaeval" pitchFamily="18" charset="0"/>
              </a:rPr>
              <a:t>Use an average rate of deposition of sediment of 1 cm a year to estimate the time needed for 2 km of sediment to deposit.  Where might errors come from in your estimate?</a:t>
            </a:r>
            <a:r>
              <a:rPr lang="en-US">
                <a:latin typeface="Trump Mediaeval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Relative Age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2209800"/>
            <a:ext cx="83058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latin typeface="Trump Mediaeval" pitchFamily="18" charset="0"/>
              </a:rPr>
              <a:t>Stratigraphy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The science of rock layers and the processes by which they are formed</a:t>
            </a:r>
          </a:p>
          <a:p>
            <a:pPr lvl="2"/>
            <a:r>
              <a:rPr lang="en-US" sz="1800" u="sng" smtClean="0">
                <a:latin typeface="Trump Mediaeval" pitchFamily="18" charset="0"/>
              </a:rPr>
              <a:t>Principal of original horizontality</a:t>
            </a:r>
            <a:r>
              <a:rPr lang="en-US" sz="1800" smtClean="0">
                <a:latin typeface="Trump Mediaeval" pitchFamily="18" charset="0"/>
              </a:rPr>
              <a:t>: water laid sediments are deposited in horizontal strata</a:t>
            </a:r>
          </a:p>
          <a:p>
            <a:pPr lvl="2"/>
            <a:r>
              <a:rPr lang="en-US" sz="1800" u="sng" smtClean="0">
                <a:latin typeface="Trump Mediaeval" pitchFamily="18" charset="0"/>
              </a:rPr>
              <a:t>Principle of stratigraphic superposition</a:t>
            </a:r>
            <a:r>
              <a:rPr lang="en-US" sz="1800" smtClean="0">
                <a:latin typeface="Trump Mediaeval" pitchFamily="18" charset="0"/>
              </a:rPr>
              <a:t>: each stratum is younger than the stratum below it</a:t>
            </a:r>
          </a:p>
          <a:p>
            <a:pPr lvl="2"/>
            <a:r>
              <a:rPr lang="en-US" sz="1800" u="sng" smtClean="0">
                <a:latin typeface="Trump Mediaeval" pitchFamily="18" charset="0"/>
              </a:rPr>
              <a:t>Principle of lateral continuity</a:t>
            </a:r>
            <a:r>
              <a:rPr lang="en-US" sz="1800" smtClean="0">
                <a:latin typeface="Trump Mediaeval" pitchFamily="18" charset="0"/>
              </a:rPr>
              <a:t>: sediments deposited in continuous layers</a:t>
            </a:r>
          </a:p>
          <a:p>
            <a:pPr lvl="2"/>
            <a:r>
              <a:rPr lang="en-US" sz="1800" u="sng" smtClean="0">
                <a:latin typeface="Trump Mediaeval" pitchFamily="18" charset="0"/>
              </a:rPr>
              <a:t>Principle of cross-cutting relationship</a:t>
            </a:r>
            <a:r>
              <a:rPr lang="en-US" sz="1800" smtClean="0">
                <a:latin typeface="Trump Mediaeval" pitchFamily="18" charset="0"/>
              </a:rPr>
              <a:t>: stratum must be older than any feature that cuts or disrupts it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Stratigraphy</a:t>
            </a:r>
          </a:p>
        </p:txBody>
      </p:sp>
      <p:pic>
        <p:nvPicPr>
          <p:cNvPr id="9220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 l="3125" r="2875"/>
          <a:stretch>
            <a:fillRect/>
          </a:stretch>
        </p:blipFill>
        <p:spPr bwMode="auto">
          <a:xfrm>
            <a:off x="914400" y="1600200"/>
            <a:ext cx="3581400" cy="2533650"/>
          </a:xfrm>
          <a:prstGeom prst="rect">
            <a:avLst/>
          </a:prstGeom>
          <a:noFill/>
        </p:spPr>
      </p:pic>
      <p:pic>
        <p:nvPicPr>
          <p:cNvPr id="9221" name="Picture 5" descr="fig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4143375"/>
            <a:ext cx="3657600" cy="2613025"/>
          </a:xfrm>
          <a:prstGeom prst="rect">
            <a:avLst/>
          </a:prstGeom>
          <a:noFill/>
        </p:spPr>
      </p:pic>
      <p:pic>
        <p:nvPicPr>
          <p:cNvPr id="9222" name="Picture 6" descr="fig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243263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Stratigraphy</a:t>
            </a:r>
          </a:p>
        </p:txBody>
      </p:sp>
      <p:pic>
        <p:nvPicPr>
          <p:cNvPr id="10244" name="Picture 4" descr="unnumbered 3 p7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5715000" cy="3783013"/>
          </a:xfrm>
          <a:prstGeom prst="rect">
            <a:avLst/>
          </a:prstGeom>
          <a:noFill/>
        </p:spPr>
      </p:pic>
      <p:pic>
        <p:nvPicPr>
          <p:cNvPr id="10245" name="Picture 5" descr="unnumbered 3 p7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944938"/>
            <a:ext cx="5410200" cy="280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Gaps in the record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2057400"/>
            <a:ext cx="8001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latin typeface="Trump Mediaeval" pitchFamily="18" charset="0"/>
              </a:rPr>
              <a:t>Numerical ages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The age of a rock or geological feature in years before the present</a:t>
            </a:r>
          </a:p>
          <a:p>
            <a:r>
              <a:rPr lang="en-US" sz="2800" smtClean="0">
                <a:latin typeface="Trump Mediaeval" pitchFamily="18" charset="0"/>
              </a:rPr>
              <a:t>Unconformity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A substantial gap in a stratigraphic sequence that marks the absence of a part of the rock record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914400"/>
            <a:ext cx="2743200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Gaps in the record</a:t>
            </a:r>
          </a:p>
        </p:txBody>
      </p:sp>
      <p:pic>
        <p:nvPicPr>
          <p:cNvPr id="32772" name="Picture 4" descr="fig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839788"/>
            <a:ext cx="5943600" cy="587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rump Mediaeval" pitchFamily="18" charset="0"/>
              </a:rPr>
              <a:t>Fossils and Correlation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2209800"/>
            <a:ext cx="82296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latin typeface="Trump Mediaeval" pitchFamily="18" charset="0"/>
              </a:rPr>
              <a:t>Paleontology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The study of fossils and the record of ancient life on Earth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The use of fossils for the determination of relative ages</a:t>
            </a:r>
          </a:p>
          <a:p>
            <a:r>
              <a:rPr lang="en-US" sz="2800" smtClean="0">
                <a:latin typeface="Trump Mediaeval" pitchFamily="18" charset="0"/>
              </a:rPr>
              <a:t>Fossils</a:t>
            </a:r>
            <a:endParaRPr lang="en-US" sz="2000" smtClean="0">
              <a:latin typeface="Trump Mediaeval" pitchFamily="18" charset="0"/>
            </a:endParaRPr>
          </a:p>
          <a:p>
            <a:pPr lvl="1"/>
            <a:r>
              <a:rPr lang="en-US" sz="2400" smtClean="0">
                <a:latin typeface="Trump Mediaeval" pitchFamily="18" charset="0"/>
              </a:rPr>
              <a:t>Shells, bones or wood whose form has been preserved in sedimentary rocks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Imprints of soft animal tissue</a:t>
            </a:r>
          </a:p>
          <a:p>
            <a:pPr lvl="1"/>
            <a:r>
              <a:rPr lang="en-US" sz="2400" smtClean="0">
                <a:latin typeface="Trump Mediaeval" pitchFamily="18" charset="0"/>
              </a:rPr>
              <a:t>Preserved tracks or footprints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ppts_ch01">
  <a:themeElements>
    <a:clrScheme name="vis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pts_ch01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16" charset="0"/>
          </a:defRPr>
        </a:defPPr>
      </a:lstStyle>
    </a:lnDef>
  </a:objectDefaults>
  <a:extraClrSchemeLst>
    <a:extraClrScheme>
      <a:clrScheme name="vis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BKLaptop:Users:burair:Documents:VisualizingES_slides_project:slides:ppts_ch01.ppt</Template>
  <TotalTime>3278</TotalTime>
  <Words>763</Words>
  <Application>Microsoft Office PowerPoint</Application>
  <PresentationFormat>On-screen Show (4:3)</PresentationFormat>
  <Paragraphs>108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Helvetica</vt:lpstr>
      <vt:lpstr>ＭＳ Ｐゴシック</vt:lpstr>
      <vt:lpstr>Arial</vt:lpstr>
      <vt:lpstr>Times</vt:lpstr>
      <vt:lpstr>Trump Mediaeval</vt:lpstr>
      <vt:lpstr>2_ppts_ch01</vt:lpstr>
      <vt:lpstr>HOW OLD IS OLD? The Rock Record and Deep Geologic Times</vt:lpstr>
      <vt:lpstr>Objectives</vt:lpstr>
      <vt:lpstr>Relative Age </vt:lpstr>
      <vt:lpstr>Relative Age</vt:lpstr>
      <vt:lpstr>Stratigraphy</vt:lpstr>
      <vt:lpstr>Stratigraphy</vt:lpstr>
      <vt:lpstr>Gaps in the record</vt:lpstr>
      <vt:lpstr>Gaps in the record</vt:lpstr>
      <vt:lpstr>Fossils and Correlation</vt:lpstr>
      <vt:lpstr>Fossils and Correlation</vt:lpstr>
      <vt:lpstr>Fossils and Correlation</vt:lpstr>
      <vt:lpstr>Fossils and Correlation</vt:lpstr>
      <vt:lpstr>The Geologic Column</vt:lpstr>
      <vt:lpstr>The Geologic Column </vt:lpstr>
      <vt:lpstr>Eons and Eras</vt:lpstr>
      <vt:lpstr>Eons and Eras</vt:lpstr>
      <vt:lpstr>Eons and Eras</vt:lpstr>
      <vt:lpstr>Eons and Eras</vt:lpstr>
      <vt:lpstr>Eons and Eras</vt:lpstr>
      <vt:lpstr>Eons and Eras</vt:lpstr>
      <vt:lpstr>Eons and Eras</vt:lpstr>
      <vt:lpstr>Numerical Age</vt:lpstr>
      <vt:lpstr>Numerical Age</vt:lpstr>
      <vt:lpstr>Numerical Age</vt:lpstr>
      <vt:lpstr>Numerical Age</vt:lpstr>
      <vt:lpstr>Rates of decay</vt:lpstr>
      <vt:lpstr>Rates of decay</vt:lpstr>
      <vt:lpstr>Magnetic Polarity Dating</vt:lpstr>
      <vt:lpstr>The Age of Earth</vt:lpstr>
      <vt:lpstr>Critical Thinking</vt:lpstr>
    </vt:vector>
  </TitlesOfParts>
  <Company>Ż退蓵讘_x0001_⤑뿿썰ᦪꀜ᤺Ż뿿쎐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Earth Science</dc:title>
  <dc:creator>Burair Kothari</dc:creator>
  <cp:lastModifiedBy>Sonjia Leyva</cp:lastModifiedBy>
  <cp:revision>81</cp:revision>
  <dcterms:created xsi:type="dcterms:W3CDTF">2009-04-04T02:33:00Z</dcterms:created>
  <dcterms:modified xsi:type="dcterms:W3CDTF">2010-02-22T22:23:30Z</dcterms:modified>
</cp:coreProperties>
</file>