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36"/>
  </p:notesMasterIdLst>
  <p:sldIdLst>
    <p:sldId id="257" r:id="rId2"/>
    <p:sldId id="263" r:id="rId3"/>
    <p:sldId id="267" r:id="rId4"/>
    <p:sldId id="268" r:id="rId5"/>
    <p:sldId id="269" r:id="rId6"/>
    <p:sldId id="270" r:id="rId7"/>
    <p:sldId id="271" r:id="rId8"/>
    <p:sldId id="272" r:id="rId9"/>
    <p:sldId id="274" r:id="rId10"/>
    <p:sldId id="275" r:id="rId11"/>
    <p:sldId id="277" r:id="rId12"/>
    <p:sldId id="278" r:id="rId13"/>
    <p:sldId id="279" r:id="rId14"/>
    <p:sldId id="281" r:id="rId15"/>
    <p:sldId id="282" r:id="rId16"/>
    <p:sldId id="283" r:id="rId17"/>
    <p:sldId id="284" r:id="rId18"/>
    <p:sldId id="276" r:id="rId19"/>
    <p:sldId id="264" r:id="rId20"/>
    <p:sldId id="285" r:id="rId21"/>
    <p:sldId id="266" r:id="rId22"/>
    <p:sldId id="306" r:id="rId23"/>
    <p:sldId id="307" r:id="rId24"/>
    <p:sldId id="315" r:id="rId25"/>
    <p:sldId id="316" r:id="rId26"/>
    <p:sldId id="317" r:id="rId27"/>
    <p:sldId id="320" r:id="rId28"/>
    <p:sldId id="318" r:id="rId29"/>
    <p:sldId id="336" r:id="rId30"/>
    <p:sldId id="319" r:id="rId31"/>
    <p:sldId id="337" r:id="rId32"/>
    <p:sldId id="321" r:id="rId33"/>
    <p:sldId id="322" r:id="rId34"/>
    <p:sldId id="338" r:id="rId35"/>
    <p:sldId id="323" r:id="rId36"/>
    <p:sldId id="339" r:id="rId37"/>
    <p:sldId id="326" r:id="rId38"/>
    <p:sldId id="327" r:id="rId39"/>
    <p:sldId id="328" r:id="rId40"/>
    <p:sldId id="329" r:id="rId41"/>
    <p:sldId id="330" r:id="rId42"/>
    <p:sldId id="342" r:id="rId43"/>
    <p:sldId id="343" r:id="rId44"/>
    <p:sldId id="344" r:id="rId45"/>
    <p:sldId id="341" r:id="rId46"/>
    <p:sldId id="340" r:id="rId47"/>
    <p:sldId id="331" r:id="rId48"/>
    <p:sldId id="332" r:id="rId49"/>
    <p:sldId id="333" r:id="rId50"/>
    <p:sldId id="334" r:id="rId51"/>
    <p:sldId id="335" r:id="rId52"/>
    <p:sldId id="353" r:id="rId53"/>
    <p:sldId id="354" r:id="rId54"/>
    <p:sldId id="358" r:id="rId55"/>
    <p:sldId id="364" r:id="rId56"/>
    <p:sldId id="363" r:id="rId57"/>
    <p:sldId id="365" r:id="rId58"/>
    <p:sldId id="360" r:id="rId59"/>
    <p:sldId id="361" r:id="rId60"/>
    <p:sldId id="362" r:id="rId61"/>
    <p:sldId id="286" r:id="rId62"/>
    <p:sldId id="287" r:id="rId63"/>
    <p:sldId id="288" r:id="rId64"/>
    <p:sldId id="289" r:id="rId65"/>
    <p:sldId id="290" r:id="rId66"/>
    <p:sldId id="291" r:id="rId67"/>
    <p:sldId id="292" r:id="rId68"/>
    <p:sldId id="293" r:id="rId69"/>
    <p:sldId id="351" r:id="rId70"/>
    <p:sldId id="367" r:id="rId71"/>
    <p:sldId id="368" r:id="rId72"/>
    <p:sldId id="370" r:id="rId73"/>
    <p:sldId id="424" r:id="rId74"/>
    <p:sldId id="371" r:id="rId75"/>
    <p:sldId id="390" r:id="rId76"/>
    <p:sldId id="372" r:id="rId77"/>
    <p:sldId id="391" r:id="rId78"/>
    <p:sldId id="392" r:id="rId79"/>
    <p:sldId id="373" r:id="rId80"/>
    <p:sldId id="378" r:id="rId81"/>
    <p:sldId id="382" r:id="rId82"/>
    <p:sldId id="379" r:id="rId83"/>
    <p:sldId id="380" r:id="rId84"/>
    <p:sldId id="383" r:id="rId85"/>
    <p:sldId id="384" r:id="rId86"/>
    <p:sldId id="381" r:id="rId87"/>
    <p:sldId id="388" r:id="rId88"/>
    <p:sldId id="387" r:id="rId89"/>
    <p:sldId id="389" r:id="rId90"/>
    <p:sldId id="394" r:id="rId91"/>
    <p:sldId id="393" r:id="rId92"/>
    <p:sldId id="398" r:id="rId93"/>
    <p:sldId id="397" r:id="rId94"/>
    <p:sldId id="403" r:id="rId95"/>
    <p:sldId id="404" r:id="rId96"/>
    <p:sldId id="395" r:id="rId97"/>
    <p:sldId id="405" r:id="rId98"/>
    <p:sldId id="407" r:id="rId99"/>
    <p:sldId id="410" r:id="rId100"/>
    <p:sldId id="411" r:id="rId101"/>
    <p:sldId id="396" r:id="rId102"/>
    <p:sldId id="408" r:id="rId103"/>
    <p:sldId id="406" r:id="rId104"/>
    <p:sldId id="260" r:id="rId105"/>
    <p:sldId id="346" r:id="rId106"/>
    <p:sldId id="417" r:id="rId107"/>
    <p:sldId id="418" r:id="rId108"/>
    <p:sldId id="347" r:id="rId109"/>
    <p:sldId id="366" r:id="rId110"/>
    <p:sldId id="416" r:id="rId111"/>
    <p:sldId id="419" r:id="rId112"/>
    <p:sldId id="420" r:id="rId113"/>
    <p:sldId id="348" r:id="rId114"/>
    <p:sldId id="349" r:id="rId115"/>
    <p:sldId id="350" r:id="rId116"/>
    <p:sldId id="261" r:id="rId117"/>
    <p:sldId id="262" r:id="rId118"/>
    <p:sldId id="413" r:id="rId119"/>
    <p:sldId id="294" r:id="rId120"/>
    <p:sldId id="421" r:id="rId121"/>
    <p:sldId id="422" r:id="rId122"/>
    <p:sldId id="423" r:id="rId123"/>
    <p:sldId id="295" r:id="rId124"/>
    <p:sldId id="296" r:id="rId125"/>
    <p:sldId id="297" r:id="rId126"/>
    <p:sldId id="298" r:id="rId127"/>
    <p:sldId id="299" r:id="rId128"/>
    <p:sldId id="300" r:id="rId129"/>
    <p:sldId id="301" r:id="rId130"/>
    <p:sldId id="302" r:id="rId131"/>
    <p:sldId id="303" r:id="rId132"/>
    <p:sldId id="304" r:id="rId133"/>
    <p:sldId id="305" r:id="rId134"/>
    <p:sldId id="352"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E2EF"/>
    <a:srgbClr val="89C0F5"/>
    <a:srgbClr val="35342F"/>
    <a:srgbClr val="191936"/>
    <a:srgbClr val="000000"/>
    <a:srgbClr val="1D1C3C"/>
    <a:srgbClr val="1F1D3C"/>
    <a:srgbClr val="20203D"/>
    <a:srgbClr val="1D1D3B"/>
    <a:srgbClr val="565E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533" autoAdjust="0"/>
  </p:normalViewPr>
  <p:slideViewPr>
    <p:cSldViewPr snapToGrid="0">
      <p:cViewPr varScale="1">
        <p:scale>
          <a:sx n="66" d="100"/>
          <a:sy n="66" d="100"/>
        </p:scale>
        <p:origin x="120" y="-96"/>
      </p:cViewPr>
      <p:guideLst/>
    </p:cSldViewPr>
  </p:slideViewPr>
  <p:notesTextViewPr>
    <p:cViewPr>
      <p:scale>
        <a:sx n="1" d="1"/>
        <a:sy n="1" d="1"/>
      </p:scale>
      <p:origin x="0" y="0"/>
    </p:cViewPr>
  </p:notesTextViewPr>
  <p:sorterViewPr>
    <p:cViewPr>
      <p:scale>
        <a:sx n="76" d="100"/>
        <a:sy n="76" d="100"/>
      </p:scale>
      <p:origin x="0" y="-386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8FC1D-7CF7-4E27-AC59-2CCA25554904}" type="datetimeFigureOut">
              <a:rPr lang="en-US" smtClean="0"/>
              <a:t>10/23/2015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2486D-1BD0-4DCE-96E9-AB65F5E03B25}" type="slidenum">
              <a:rPr lang="en-US" smtClean="0"/>
              <a:t>‹#›</a:t>
            </a:fld>
            <a:endParaRPr lang="en-US"/>
          </a:p>
        </p:txBody>
      </p:sp>
    </p:spTree>
    <p:extLst>
      <p:ext uri="{BB962C8B-B14F-4D97-AF65-F5344CB8AC3E}">
        <p14:creationId xmlns:p14="http://schemas.microsoft.com/office/powerpoint/2010/main" val="2445084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82486D-1BD0-4DCE-96E9-AB65F5E03B25}" type="slidenum">
              <a:rPr lang="en-US" smtClean="0"/>
              <a:t>1</a:t>
            </a:fld>
            <a:endParaRPr lang="en-US"/>
          </a:p>
        </p:txBody>
      </p:sp>
    </p:spTree>
    <p:extLst>
      <p:ext uri="{BB962C8B-B14F-4D97-AF65-F5344CB8AC3E}">
        <p14:creationId xmlns:p14="http://schemas.microsoft.com/office/powerpoint/2010/main" val="548449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15AAE33-0725-472D-9A9A-258B329D347C}" type="slidenum">
              <a:rPr lang="en-US" altLang="en-US" sz="1300" smtClean="0"/>
              <a:pPr>
                <a:spcBef>
                  <a:spcPct val="0"/>
                </a:spcBef>
              </a:pPr>
              <a:t>12</a:t>
            </a:fld>
            <a:endParaRPr lang="en-US" altLang="en-US" sz="130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a:p>
            <a:pPr eaLnBrk="1" hangingPunct="1"/>
            <a:endParaRPr lang="en-US" altLang="en-US" smtClean="0"/>
          </a:p>
          <a:p>
            <a:pPr eaLnBrk="1" hangingPunct="1"/>
            <a:r>
              <a:rPr lang="en-US" altLang="en-US" smtClean="0"/>
              <a:t>Schematic cross-section of a warm front. </a:t>
            </a:r>
            <a:br>
              <a:rPr lang="en-US" altLang="en-US" smtClean="0"/>
            </a:br>
            <a:r>
              <a:rPr lang="en-US" altLang="en-US" smtClean="0"/>
              <a:t>Figure 9.6 in </a:t>
            </a:r>
            <a:r>
              <a:rPr lang="en-US" altLang="en-US" i="1" smtClean="0"/>
              <a:t>The Atmosphere, 8th edition</a:t>
            </a:r>
            <a:r>
              <a:rPr lang="en-US" altLang="en-US" smtClean="0"/>
              <a:t>, Lutgens and Tarbuck, 8th edition, 2001. </a:t>
            </a:r>
          </a:p>
        </p:txBody>
      </p:sp>
    </p:spTree>
    <p:extLst>
      <p:ext uri="{BB962C8B-B14F-4D97-AF65-F5344CB8AC3E}">
        <p14:creationId xmlns:p14="http://schemas.microsoft.com/office/powerpoint/2010/main" val="3503127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715496-5A6C-427F-9B10-2D6335F9B35B}" type="slidenum">
              <a:rPr lang="en-US" altLang="en-US" sz="1300" smtClean="0"/>
              <a:pPr>
                <a:spcBef>
                  <a:spcPct val="0"/>
                </a:spcBef>
              </a:pPr>
              <a:t>13</a:t>
            </a:fld>
            <a:endParaRPr lang="en-US" altLang="en-US" sz="130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06705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1BCEC1B-E3D3-44BD-90D4-B04227CCDEF6}" type="slidenum">
              <a:rPr lang="en-US" altLang="en-US" sz="1300" smtClean="0"/>
              <a:pPr>
                <a:spcBef>
                  <a:spcPct val="0"/>
                </a:spcBef>
              </a:pPr>
              <a:t>15</a:t>
            </a:fld>
            <a:endParaRPr lang="en-US" altLang="en-US" sz="130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08989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747B8A-0967-4C51-A832-C04878BBFFE5}" type="slidenum">
              <a:rPr lang="en-US" altLang="en-US" sz="1300" smtClean="0"/>
              <a:pPr>
                <a:spcBef>
                  <a:spcPct val="0"/>
                </a:spcBef>
              </a:pPr>
              <a:t>16</a:t>
            </a:fld>
            <a:endParaRPr lang="en-US" altLang="en-US" sz="130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17175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614997B-081E-40B4-913B-95FC27FB34E5}" type="slidenum">
              <a:rPr lang="en-US" altLang="en-US" sz="1300" smtClean="0"/>
              <a:pPr>
                <a:spcBef>
                  <a:spcPct val="0"/>
                </a:spcBef>
              </a:pPr>
              <a:t>17</a:t>
            </a:fld>
            <a:endParaRPr lang="en-US" altLang="en-US" sz="1300"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28409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82486D-1BD0-4DCE-96E9-AB65F5E03B25}" type="slidenum">
              <a:rPr lang="en-US" smtClean="0"/>
              <a:t>19</a:t>
            </a:fld>
            <a:endParaRPr lang="en-US"/>
          </a:p>
        </p:txBody>
      </p:sp>
    </p:spTree>
    <p:extLst>
      <p:ext uri="{BB962C8B-B14F-4D97-AF65-F5344CB8AC3E}">
        <p14:creationId xmlns:p14="http://schemas.microsoft.com/office/powerpoint/2010/main" val="2008543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7EF49123-DB6D-4D5C-9C40-2EF121CC5AF6}" type="slidenum">
              <a:rPr lang="en-US" altLang="en-US" smtClean="0">
                <a:latin typeface="Arial" panose="020B0604020202020204" pitchFamily="34" charset="0"/>
              </a:rPr>
              <a:pPr/>
              <a:t>21</a:t>
            </a:fld>
            <a:endParaRPr lang="en-US" altLang="en-US" smtClean="0">
              <a:latin typeface="Arial" panose="020B0604020202020204"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49206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http://kids.britannica.com/comptons/art-53902/In-orographic-lift-moist-air-moves-up-the-windward-side</a:t>
            </a:r>
          </a:p>
          <a:p>
            <a:r>
              <a:rPr lang="en-US" dirty="0" smtClean="0"/>
              <a:t>http://usatoday30.usatoday.com/weather/wstabil.htm</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23</a:t>
            </a:fld>
            <a:endParaRPr lang="en-US"/>
          </a:p>
        </p:txBody>
      </p:sp>
    </p:spTree>
    <p:extLst>
      <p:ext uri="{BB962C8B-B14F-4D97-AF65-F5344CB8AC3E}">
        <p14:creationId xmlns:p14="http://schemas.microsoft.com/office/powerpoint/2010/main" val="93839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"Thunderstorm formation" by Tstorm-tcu-stage.jpg: NOAATstorm-mature-stage.jpg: NOAATstorm-dissipating-stage.jpg: </a:t>
            </a:r>
            <a:r>
              <a:rPr lang="en-US" dirty="0" err="1" smtClean="0"/>
              <a:t>NOAAderivative</a:t>
            </a:r>
            <a:r>
              <a:rPr lang="en-US" dirty="0" smtClean="0"/>
              <a:t> work: The High Fin Sperm Whale - Tstorm-tcu-stage.jpgTstorm-mature-stage.jpgTstorm-dissipating-stage.jpg. Licensed under Public Domain via Wikimedia Commons - https://commons.wikimedia.org/wiki/File:Thunderstorm_formation.jpg#/media/File:Thunderstorm_formation.jpg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24</a:t>
            </a:fld>
            <a:endParaRPr lang="en-US"/>
          </a:p>
        </p:txBody>
      </p:sp>
    </p:spTree>
    <p:extLst>
      <p:ext uri="{BB962C8B-B14F-4D97-AF65-F5344CB8AC3E}">
        <p14:creationId xmlns:p14="http://schemas.microsoft.com/office/powerpoint/2010/main" val="1597395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http://www.erh.noaa.gov/rnk/SKYWARNonline_files/800x600/slide19.html</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25</a:t>
            </a:fld>
            <a:endParaRPr lang="en-US"/>
          </a:p>
        </p:txBody>
      </p:sp>
    </p:spTree>
    <p:extLst>
      <p:ext uri="{BB962C8B-B14F-4D97-AF65-F5344CB8AC3E}">
        <p14:creationId xmlns:p14="http://schemas.microsoft.com/office/powerpoint/2010/main" val="2117423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101CA3-7D7D-40A8-95D2-74D2A4D62E93}" type="slidenum">
              <a:rPr lang="en-US"/>
              <a:pPr/>
              <a:t>3</a:t>
            </a:fld>
            <a:endParaRPr lang="en-US"/>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6406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http://www.erh.noaa.gov/rnk/SKYWARNonline_files/800x600/slide21.html</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26</a:t>
            </a:fld>
            <a:endParaRPr lang="en-US"/>
          </a:p>
        </p:txBody>
      </p:sp>
    </p:spTree>
    <p:extLst>
      <p:ext uri="{BB962C8B-B14F-4D97-AF65-F5344CB8AC3E}">
        <p14:creationId xmlns:p14="http://schemas.microsoft.com/office/powerpoint/2010/main" val="239604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http://fox41blogs.typepad.com/wdrb_weather/science/page/35/</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27</a:t>
            </a:fld>
            <a:endParaRPr lang="en-US"/>
          </a:p>
        </p:txBody>
      </p:sp>
    </p:spTree>
    <p:extLst>
      <p:ext uri="{BB962C8B-B14F-4D97-AF65-F5344CB8AC3E}">
        <p14:creationId xmlns:p14="http://schemas.microsoft.com/office/powerpoint/2010/main" val="1926955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http://www.erh.noaa.gov/rnk/SKYWARNonline_files/800x600/slide21.html</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28</a:t>
            </a:fld>
            <a:endParaRPr lang="en-US"/>
          </a:p>
        </p:txBody>
      </p:sp>
    </p:spTree>
    <p:extLst>
      <p:ext uri="{BB962C8B-B14F-4D97-AF65-F5344CB8AC3E}">
        <p14:creationId xmlns:p14="http://schemas.microsoft.com/office/powerpoint/2010/main" val="14216514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http://fox41blogs.typepad.com/wdrb_weather/science/page/35/</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29</a:t>
            </a:fld>
            <a:endParaRPr lang="en-US"/>
          </a:p>
        </p:txBody>
      </p:sp>
    </p:spTree>
    <p:extLst>
      <p:ext uri="{BB962C8B-B14F-4D97-AF65-F5344CB8AC3E}">
        <p14:creationId xmlns:p14="http://schemas.microsoft.com/office/powerpoint/2010/main" val="688439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http://www.erh.noaa.gov/rnk/SKYWARNonline_files/800x600/slide21.html</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30</a:t>
            </a:fld>
            <a:endParaRPr lang="en-US"/>
          </a:p>
        </p:txBody>
      </p:sp>
    </p:spTree>
    <p:extLst>
      <p:ext uri="{BB962C8B-B14F-4D97-AF65-F5344CB8AC3E}">
        <p14:creationId xmlns:p14="http://schemas.microsoft.com/office/powerpoint/2010/main" val="1758112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http://fox41blogs.typepad.com/wdrb_weather/science/page/35/</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31</a:t>
            </a:fld>
            <a:endParaRPr lang="en-US"/>
          </a:p>
        </p:txBody>
      </p:sp>
    </p:spTree>
    <p:extLst>
      <p:ext uri="{BB962C8B-B14F-4D97-AF65-F5344CB8AC3E}">
        <p14:creationId xmlns:p14="http://schemas.microsoft.com/office/powerpoint/2010/main" val="2893123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9FFACBDB-B4D3-4337-9631-469C57A2C0EB}" type="slidenum">
              <a:rPr lang="en-US" altLang="en-US" smtClean="0">
                <a:latin typeface="Arial" panose="020B0604020202020204" pitchFamily="34" charset="0"/>
              </a:rPr>
              <a:pPr/>
              <a:t>33</a:t>
            </a:fld>
            <a:endParaRPr lang="en-US" altLang="en-US" smtClean="0">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http://www.wunderground.com/resources/education/lightning.asp?MR=1</a:t>
            </a:r>
          </a:p>
        </p:txBody>
      </p:sp>
    </p:spTree>
    <p:extLst>
      <p:ext uri="{BB962C8B-B14F-4D97-AF65-F5344CB8AC3E}">
        <p14:creationId xmlns:p14="http://schemas.microsoft.com/office/powerpoint/2010/main" val="20598971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9FFACBDB-B4D3-4337-9631-469C57A2C0EB}" type="slidenum">
              <a:rPr lang="en-US" altLang="en-US" smtClean="0">
                <a:latin typeface="Arial" panose="020B0604020202020204" pitchFamily="34" charset="0"/>
              </a:rPr>
              <a:pPr/>
              <a:t>34</a:t>
            </a:fld>
            <a:endParaRPr lang="en-US" altLang="en-US" smtClean="0">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http://www.wunderground.com/resources/education/lightning.asp?MR=1</a:t>
            </a:r>
          </a:p>
        </p:txBody>
      </p:sp>
    </p:spTree>
    <p:extLst>
      <p:ext uri="{BB962C8B-B14F-4D97-AF65-F5344CB8AC3E}">
        <p14:creationId xmlns:p14="http://schemas.microsoft.com/office/powerpoint/2010/main" val="2285715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8D80253F-9B69-4580-B2BA-307EC3F69981}" type="slidenum">
              <a:rPr lang="en-US" altLang="en-US" smtClean="0">
                <a:latin typeface="Arial" panose="020B0604020202020204" pitchFamily="34" charset="0"/>
              </a:rPr>
              <a:pPr/>
              <a:t>35</a:t>
            </a:fld>
            <a:endParaRPr lang="en-US" altLang="en-US"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52599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http://environment.nationalgeographic.com/wallpaper/environment/photos/lightning-cloud-ground/cloud-ground-lightning13/</a:t>
            </a:r>
          </a:p>
          <a:p>
            <a:r>
              <a:rPr lang="en-US" dirty="0" smtClean="0"/>
              <a:t>http://www.pbs.org/wgbh/nova/earth/lightning-types.html</a:t>
            </a:r>
          </a:p>
          <a:p>
            <a:r>
              <a:rPr lang="en-US" dirty="0" smtClean="0"/>
              <a:t>http://stormhighway.com/storms/lightning/upward_tower/</a:t>
            </a:r>
          </a:p>
          <a:p>
            <a:r>
              <a:rPr lang="en-US" dirty="0" smtClean="0"/>
              <a:t>http://www.wired.co.uk/news/archive/2013-03/13/volcano-lightning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36</a:t>
            </a:fld>
            <a:endParaRPr lang="en-US"/>
          </a:p>
        </p:txBody>
      </p:sp>
    </p:spTree>
    <p:extLst>
      <p:ext uri="{BB962C8B-B14F-4D97-AF65-F5344CB8AC3E}">
        <p14:creationId xmlns:p14="http://schemas.microsoft.com/office/powerpoint/2010/main" val="2026181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1E9410-54BA-4023-809D-F7B3218B03C2}" type="slidenum">
              <a:rPr lang="en-US"/>
              <a:pPr/>
              <a:t>4</a:t>
            </a:fld>
            <a:endParaRPr lang="en-US"/>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97041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B3BF12C1-E57C-4CB0-B173-79EF30E11034}" type="slidenum">
              <a:rPr lang="en-US" altLang="en-US" smtClean="0">
                <a:latin typeface="Arial" panose="020B0604020202020204" pitchFamily="34" charset="0"/>
              </a:rPr>
              <a:pPr/>
              <a:t>38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9519695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B609D0BF-1877-4943-B9F9-CD3E5A03054E}" type="slidenum">
              <a:rPr lang="en-US" altLang="en-US" smtClean="0">
                <a:latin typeface="Arial" panose="020B0604020202020204" pitchFamily="34" charset="0"/>
              </a:rPr>
              <a:pPr/>
              <a:t>39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725076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http://www.spc.noaa.gov/misc/AbtDerechos/derechofacts.htm</a:t>
            </a:r>
          </a:p>
          <a:p>
            <a:r>
              <a:rPr lang="en-US" dirty="0" smtClean="0"/>
              <a:t>"Derecho development" by Dennis Cain and Stephen </a:t>
            </a:r>
            <a:r>
              <a:rPr lang="en-US" dirty="0" err="1" smtClean="0"/>
              <a:t>Corfidi</a:t>
            </a:r>
            <a:r>
              <a:rPr lang="en-US" dirty="0" smtClean="0"/>
              <a:t> at the U.S. National Weather Service - http://www.spc.noaa.gov/misc/AbtDerechos/derechofacts.htm#development. Licensed under Public Domain via Wikimedia Commons - https://commons.wikimedia.org/wiki/File:Derecho_development.png#/media/File:Derecho_development.png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41</a:t>
            </a:fld>
            <a:endParaRPr lang="en-US"/>
          </a:p>
        </p:txBody>
      </p:sp>
    </p:spTree>
    <p:extLst>
      <p:ext uri="{BB962C8B-B14F-4D97-AF65-F5344CB8AC3E}">
        <p14:creationId xmlns:p14="http://schemas.microsoft.com/office/powerpoint/2010/main" val="1507863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ysClr val="windowText" lastClr="000000"/>
                </a:solidFill>
              </a:rPr>
              <a:t>http://www.spc.noaa.gov/misc/AbtDerechos/derechofacts.htm#development. </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42</a:t>
            </a:fld>
            <a:endParaRPr lang="en-US"/>
          </a:p>
        </p:txBody>
      </p:sp>
    </p:spTree>
    <p:extLst>
      <p:ext uri="{BB962C8B-B14F-4D97-AF65-F5344CB8AC3E}">
        <p14:creationId xmlns:p14="http://schemas.microsoft.com/office/powerpoint/2010/main" val="1160297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ysClr val="windowText" lastClr="000000"/>
                </a:solidFill>
              </a:rPr>
              <a:t>http://www.spc.noaa.gov/misc/AbtDerechos/derechofacts.htm#development. </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43</a:t>
            </a:fld>
            <a:endParaRPr lang="en-US"/>
          </a:p>
        </p:txBody>
      </p:sp>
    </p:spTree>
    <p:extLst>
      <p:ext uri="{BB962C8B-B14F-4D97-AF65-F5344CB8AC3E}">
        <p14:creationId xmlns:p14="http://schemas.microsoft.com/office/powerpoint/2010/main" val="1714555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ysClr val="windowText" lastClr="000000"/>
                </a:solidFill>
              </a:rPr>
              <a:t>http://www.spc.noaa.gov/misc/AbtDerechos/derechofacts.htm#development. </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44</a:t>
            </a:fld>
            <a:endParaRPr lang="en-US"/>
          </a:p>
        </p:txBody>
      </p:sp>
    </p:spTree>
    <p:extLst>
      <p:ext uri="{BB962C8B-B14F-4D97-AF65-F5344CB8AC3E}">
        <p14:creationId xmlns:p14="http://schemas.microsoft.com/office/powerpoint/2010/main" val="2946589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Derechoclimo</a:t>
            </a:r>
            <a:r>
              <a:rPr lang="en-US" dirty="0" smtClean="0"/>
              <a:t>" by National Weather Service Forecast Office, Cleveland, OH - National Weather Service Forecast Office, Cleveland, OH. url:http://www.erh.noaa.gov/er/cle/wx_events/2012/June/29/derechoclimo.png. Licensed under Public Domain via Wikimedia Commons - https://commons.wikimedia.org/wiki/File:Derechoclimo.png#/media/File:Derechoclimo.png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45</a:t>
            </a:fld>
            <a:endParaRPr lang="en-US"/>
          </a:p>
        </p:txBody>
      </p:sp>
    </p:spTree>
    <p:extLst>
      <p:ext uri="{BB962C8B-B14F-4D97-AF65-F5344CB8AC3E}">
        <p14:creationId xmlns:p14="http://schemas.microsoft.com/office/powerpoint/2010/main" val="1713586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smtClean="0">
                <a:solidFill>
                  <a:srgbClr val="0070C0"/>
                </a:solidFill>
              </a:rPr>
              <a:t>"Haboob Ransom Canyon Texas 2009" by Leaflet - Own work. Licensed under CC BY-SA 3.0 via Wikimedia Commons - https://commons.wikimedia.org/wiki/File:Haboob_Ransom_Canyon_Texas_2009.jpg#/media/File:Haboob_Ransom_Canyon_Texas_2009.jpg</a:t>
            </a:r>
            <a:endParaRPr lang="en-US" altLang="en-US" dirty="0" smtClean="0"/>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C4D7C39-2EF8-4489-9470-BBDB306ACE26}" type="slidenum">
              <a:rPr lang="en-US" altLang="en-US" smtClean="0">
                <a:latin typeface="Arial" panose="020B0604020202020204" pitchFamily="34" charset="0"/>
              </a:rPr>
              <a:pPr/>
              <a:t>47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740143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http://www.targetarea.net/photohai.html</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51</a:t>
            </a:fld>
            <a:endParaRPr lang="en-US"/>
          </a:p>
        </p:txBody>
      </p:sp>
    </p:spTree>
    <p:extLst>
      <p:ext uri="{BB962C8B-B14F-4D97-AF65-F5344CB8AC3E}">
        <p14:creationId xmlns:p14="http://schemas.microsoft.com/office/powerpoint/2010/main" val="619793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5CBD3BA3-20D7-43D2-BBEB-000C0FBC9751}" type="slidenum">
              <a:rPr lang="en-US" altLang="en-US" smtClean="0">
                <a:latin typeface="Arial" panose="020B0604020202020204" pitchFamily="34" charset="0"/>
              </a:rPr>
              <a:pPr/>
              <a:t>52</a:t>
            </a:fld>
            <a:endParaRPr lang="en-US" altLang="en-US" smtClean="0">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Image/chart:  Natural Disasters, 4/e by Patrick L. Abbott</a:t>
            </a:r>
          </a:p>
        </p:txBody>
      </p:sp>
    </p:spTree>
    <p:extLst>
      <p:ext uri="{BB962C8B-B14F-4D97-AF65-F5344CB8AC3E}">
        <p14:creationId xmlns:p14="http://schemas.microsoft.com/office/powerpoint/2010/main" val="101968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0BB5D70-C64C-4098-9A28-AD0C17244A27}" type="slidenum">
              <a:rPr lang="en-US" smtClean="0"/>
              <a:pPr/>
              <a:t>5</a:t>
            </a:fld>
            <a:endParaRPr lang="en-US"/>
          </a:p>
        </p:txBody>
      </p:sp>
    </p:spTree>
    <p:extLst>
      <p:ext uri="{BB962C8B-B14F-4D97-AF65-F5344CB8AC3E}">
        <p14:creationId xmlns:p14="http://schemas.microsoft.com/office/powerpoint/2010/main" val="3129317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E04B7F9E-F50D-4668-B32C-2141EC644BE2}" type="slidenum">
              <a:rPr lang="en-US" altLang="en-US" smtClean="0">
                <a:latin typeface="Arial" panose="020B0604020202020204" pitchFamily="34" charset="0"/>
              </a:rPr>
              <a:pPr/>
              <a:t>53</a:t>
            </a:fld>
            <a:endParaRPr lang="en-US" altLang="en-US" smtClean="0">
              <a:latin typeface="Arial" panose="020B0604020202020204"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Image/chart:  Natural Disasters, 4/e by Patrick L. Abbott</a:t>
            </a:r>
          </a:p>
        </p:txBody>
      </p:sp>
    </p:spTree>
    <p:extLst>
      <p:ext uri="{BB962C8B-B14F-4D97-AF65-F5344CB8AC3E}">
        <p14:creationId xmlns:p14="http://schemas.microsoft.com/office/powerpoint/2010/main" val="21216894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A593D26C-5FF7-4646-9D0E-BA1AD3BF0CEA}" type="slidenum">
              <a:rPr lang="en-US" altLang="en-US" smtClean="0">
                <a:latin typeface="Arial" panose="020B0604020202020204" pitchFamily="34" charset="0"/>
              </a:rPr>
              <a:pPr/>
              <a:t>54</a:t>
            </a:fld>
            <a:endParaRPr lang="en-US" altLang="en-US" smtClean="0">
              <a:latin typeface="Arial" panose="020B0604020202020204"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http://www.spc.noaa.gov/efscale/</a:t>
            </a:r>
          </a:p>
        </p:txBody>
      </p:sp>
    </p:spTree>
    <p:extLst>
      <p:ext uri="{BB962C8B-B14F-4D97-AF65-F5344CB8AC3E}">
        <p14:creationId xmlns:p14="http://schemas.microsoft.com/office/powerpoint/2010/main" val="29847902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http://www.spc.noaa.gov/efscale/</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55</a:t>
            </a:fld>
            <a:endParaRPr lang="en-US"/>
          </a:p>
        </p:txBody>
      </p:sp>
    </p:spTree>
    <p:extLst>
      <p:ext uri="{BB962C8B-B14F-4D97-AF65-F5344CB8AC3E}">
        <p14:creationId xmlns:p14="http://schemas.microsoft.com/office/powerpoint/2010/main" val="41753680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http://wx4cast.blogspot.com/2014/05/the-ef-scale.html</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56</a:t>
            </a:fld>
            <a:endParaRPr lang="en-US"/>
          </a:p>
        </p:txBody>
      </p:sp>
    </p:spTree>
    <p:extLst>
      <p:ext uri="{BB962C8B-B14F-4D97-AF65-F5344CB8AC3E}">
        <p14:creationId xmlns:p14="http://schemas.microsoft.com/office/powerpoint/2010/main" val="32115478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"Tornado Alley Diagram" by Dan </a:t>
            </a:r>
            <a:r>
              <a:rPr lang="en-US" dirty="0" err="1" smtClean="0"/>
              <a:t>Craggs</a:t>
            </a:r>
            <a:r>
              <a:rPr lang="en-US" dirty="0" smtClean="0"/>
              <a:t> - Own work. Licensed under CC BY-SA 3.0 via Commons - https://commons.wikimedia.org/wiki/File:Tornado_Alley_Diagram.svg#/media/File:Tornado_Alley_Diagram.svg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57</a:t>
            </a:fld>
            <a:endParaRPr lang="en-US"/>
          </a:p>
        </p:txBody>
      </p:sp>
    </p:spTree>
    <p:extLst>
      <p:ext uri="{BB962C8B-B14F-4D97-AF65-F5344CB8AC3E}">
        <p14:creationId xmlns:p14="http://schemas.microsoft.com/office/powerpoint/2010/main" val="11437458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A292C55E-913C-40F7-A16B-20573BD03E22}" type="slidenum">
              <a:rPr lang="en-US" altLang="en-US" smtClean="0">
                <a:latin typeface="Arial" panose="020B0604020202020204" pitchFamily="34" charset="0"/>
              </a:rPr>
              <a:pPr/>
              <a:t>58</a:t>
            </a:fld>
            <a:endParaRPr lang="en-US" altLang="en-US" smtClean="0">
              <a:latin typeface="Arial" panose="020B0604020202020204"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http://www.weather.gov/media/bis/FEMA_SafeRoom.pdf</a:t>
            </a:r>
          </a:p>
        </p:txBody>
      </p:sp>
    </p:spTree>
    <p:extLst>
      <p:ext uri="{BB962C8B-B14F-4D97-AF65-F5344CB8AC3E}">
        <p14:creationId xmlns:p14="http://schemas.microsoft.com/office/powerpoint/2010/main" val="4058557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A01D6882-FCD1-418F-96F1-856330B19314}" type="slidenum">
              <a:rPr lang="en-US" altLang="en-US" smtClean="0">
                <a:latin typeface="Arial" panose="020B0604020202020204" pitchFamily="34" charset="0"/>
              </a:rPr>
              <a:pPr/>
              <a:t>59</a:t>
            </a:fld>
            <a:endParaRPr lang="en-US" altLang="en-US" smtClean="0">
              <a:latin typeface="Arial" panose="020B0604020202020204" pitchFamily="34"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http://www.weather.gov/media/bis/FEMA_SafeRoom.pdf</a:t>
            </a:r>
          </a:p>
        </p:txBody>
      </p:sp>
    </p:spTree>
    <p:extLst>
      <p:ext uri="{BB962C8B-B14F-4D97-AF65-F5344CB8AC3E}">
        <p14:creationId xmlns:p14="http://schemas.microsoft.com/office/powerpoint/2010/main" val="18310357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ED695C91-6182-4EE3-9BE6-5E1692D70DD2}" type="slidenum">
              <a:rPr lang="en-US" altLang="en-US" smtClean="0">
                <a:latin typeface="Arial" panose="020B0604020202020204" pitchFamily="34" charset="0"/>
              </a:rPr>
              <a:pPr/>
              <a:t>60</a:t>
            </a:fld>
            <a:endParaRPr lang="en-US" altLang="en-US" smtClean="0">
              <a:latin typeface="Arial" panose="020B0604020202020204"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45477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99FD9130-39D7-4A6F-BD7A-0D11DA17796A}" type="slidenum">
              <a:rPr lang="en-US" altLang="en-US" smtClean="0">
                <a:latin typeface="Arial" panose="020B0604020202020204" pitchFamily="34" charset="0"/>
              </a:rPr>
              <a:pPr/>
              <a:t>62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7469897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B60C7FD8-5586-4A47-91F9-33751465C8A3}" type="slidenum">
              <a:rPr lang="en-US" altLang="en-US" smtClean="0">
                <a:latin typeface="Arial" panose="020B0604020202020204" pitchFamily="34" charset="0"/>
              </a:rPr>
              <a:pPr/>
              <a:t>63</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35775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DF5458-707D-488B-AEC3-3D394758B3FD}" type="slidenum">
              <a:rPr lang="en-US" altLang="en-US" sz="1300" smtClean="0"/>
              <a:pPr>
                <a:spcBef>
                  <a:spcPct val="0"/>
                </a:spcBef>
              </a:pPr>
              <a:t>6</a:t>
            </a:fld>
            <a:endParaRPr lang="en-US" altLang="en-US" sz="130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92226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363D9E95-1D46-4EB0-A1EF-D374D0DE53AC}" type="slidenum">
              <a:rPr lang="en-US" altLang="en-US" smtClean="0">
                <a:latin typeface="Arial" panose="020B0604020202020204" pitchFamily="34" charset="0"/>
              </a:rPr>
              <a:pPr/>
              <a:t>64</a:t>
            </a:fld>
            <a:endParaRPr lang="en-US" altLang="en-US" smtClean="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39415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A23C777D-8D8F-43A0-AD59-9BB6087005E1}" type="slidenum">
              <a:rPr lang="en-US" altLang="en-US" smtClean="0">
                <a:latin typeface="Arial" panose="020B0604020202020204" pitchFamily="34" charset="0"/>
              </a:rPr>
              <a:pPr/>
              <a:t>65</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7989146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4FB1521E-42DA-45F3-800A-32E52F9A100F}" type="slidenum">
              <a:rPr lang="en-US" altLang="en-US" smtClean="0">
                <a:latin typeface="Arial" panose="020B0604020202020204" pitchFamily="34" charset="0"/>
              </a:rPr>
              <a:pPr/>
              <a:t>66</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2498154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9FBACDF3-0C50-4357-B382-0F89A09132B1}" type="slidenum">
              <a:rPr lang="en-US" altLang="en-US" smtClean="0">
                <a:latin typeface="Arial" panose="020B0604020202020204" pitchFamily="34" charset="0"/>
              </a:rPr>
              <a:pPr/>
              <a:t>67</a:t>
            </a:fld>
            <a:endParaRPr lang="en-US" altLang="en-US" smtClean="0">
              <a:latin typeface="Arial" panose="020B0604020202020204" pitchFamily="34" charset="0"/>
            </a:endParaRPr>
          </a:p>
        </p:txBody>
      </p:sp>
    </p:spTree>
    <p:extLst>
      <p:ext uri="{BB962C8B-B14F-4D97-AF65-F5344CB8AC3E}">
        <p14:creationId xmlns:p14="http://schemas.microsoft.com/office/powerpoint/2010/main" val="26114599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315CD8E8-F460-4B85-B22F-ECD4F3F6F7B3}" type="slidenum">
              <a:rPr lang="en-US" altLang="en-US" smtClean="0">
                <a:latin typeface="Arial" panose="020B0604020202020204" pitchFamily="34" charset="0"/>
              </a:rPr>
              <a:pPr/>
              <a:t>70</a:t>
            </a:fld>
            <a:endParaRPr lang="en-US" altLang="en-US" smtClean="0">
              <a:latin typeface="Arial" panose="020B0604020202020204" pitchFamily="34" charset="0"/>
            </a:endParaRPr>
          </a:p>
        </p:txBody>
      </p:sp>
      <p:sp>
        <p:nvSpPr>
          <p:cNvPr id="128003" name="Rectangle 2"/>
          <p:cNvSpPr>
            <a:spLocks noGrp="1" noRot="1" noChangeAspect="1" noChangeArrowheads="1" noTextEdit="1"/>
          </p:cNvSpPr>
          <p:nvPr>
            <p:ph type="sldImg"/>
          </p:nvPr>
        </p:nvSpPr>
        <p:spPr>
          <a:xfrm>
            <a:off x="458788" y="720725"/>
            <a:ext cx="6400800" cy="3600450"/>
          </a:xfrm>
          <a:ln/>
        </p:spPr>
      </p:sp>
      <p:sp>
        <p:nvSpPr>
          <p:cNvPr id="12800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11160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AEAF4315-A5C7-401D-8E36-FAC6C7A5E614}" type="slidenum">
              <a:rPr lang="en-US" altLang="en-US" smtClean="0">
                <a:latin typeface="Arial" panose="020B0604020202020204" pitchFamily="34" charset="0"/>
              </a:rPr>
              <a:pPr/>
              <a:t>71</a:t>
            </a:fld>
            <a:endParaRPr lang="en-US" altLang="en-US" smtClean="0">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9734155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3EF2CEFD-CD08-4956-A864-2DDEBD4B343E}" type="slidenum">
              <a:rPr lang="en-US" altLang="en-US" smtClean="0">
                <a:latin typeface="Arial" panose="020B0604020202020204" pitchFamily="34" charset="0"/>
              </a:rPr>
              <a:pPr/>
              <a:t>72</a:t>
            </a:fld>
            <a:endParaRPr lang="en-US" altLang="en-US" smtClean="0">
              <a:latin typeface="Arial" panose="020B0604020202020204"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319557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C567F293-E7DA-4CAF-A6FF-C1B015238473}" type="slidenum">
              <a:rPr lang="en-US" altLang="en-US" smtClean="0">
                <a:latin typeface="Arial" panose="020B0604020202020204" pitchFamily="34" charset="0"/>
              </a:rPr>
              <a:pPr/>
              <a:t>74</a:t>
            </a:fld>
            <a:endParaRPr lang="en-US" altLang="en-US" smtClean="0">
              <a:latin typeface="Arial" panose="020B0604020202020204" pitchFamily="34" charset="0"/>
            </a:endParaRPr>
          </a:p>
        </p:txBody>
      </p:sp>
      <p:sp>
        <p:nvSpPr>
          <p:cNvPr id="146435" name="Rectangle 2"/>
          <p:cNvSpPr>
            <a:spLocks noGrp="1" noRot="1" noChangeAspect="1" noChangeArrowheads="1" noTextEdit="1"/>
          </p:cNvSpPr>
          <p:nvPr>
            <p:ph type="sldImg"/>
          </p:nvPr>
        </p:nvSpPr>
        <p:spPr>
          <a:xfrm>
            <a:off x="458788" y="720725"/>
            <a:ext cx="6400800" cy="3600450"/>
          </a:xfrm>
          <a:ln/>
        </p:spPr>
      </p:sp>
      <p:sp>
        <p:nvSpPr>
          <p:cNvPr id="14643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442045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C567F293-E7DA-4CAF-A6FF-C1B015238473}" type="slidenum">
              <a:rPr lang="en-US" altLang="en-US" smtClean="0">
                <a:latin typeface="Arial" panose="020B0604020202020204" pitchFamily="34" charset="0"/>
              </a:rPr>
              <a:pPr/>
              <a:t>75</a:t>
            </a:fld>
            <a:endParaRPr lang="en-US" altLang="en-US" smtClean="0">
              <a:latin typeface="Arial" panose="020B0604020202020204" pitchFamily="34" charset="0"/>
            </a:endParaRPr>
          </a:p>
        </p:txBody>
      </p:sp>
      <p:sp>
        <p:nvSpPr>
          <p:cNvPr id="146435" name="Rectangle 2"/>
          <p:cNvSpPr>
            <a:spLocks noGrp="1" noRot="1" noChangeAspect="1" noChangeArrowheads="1" noTextEdit="1"/>
          </p:cNvSpPr>
          <p:nvPr>
            <p:ph type="sldImg"/>
          </p:nvPr>
        </p:nvSpPr>
        <p:spPr>
          <a:xfrm>
            <a:off x="458788" y="720725"/>
            <a:ext cx="6400800" cy="3600450"/>
          </a:xfrm>
          <a:ln/>
        </p:spPr>
      </p:sp>
      <p:sp>
        <p:nvSpPr>
          <p:cNvPr id="146436"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188007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3F0C5549-4F76-4595-8DA9-324BBA74D13C}" type="slidenum">
              <a:rPr lang="en-US" altLang="en-US" smtClean="0">
                <a:latin typeface="Arial" panose="020B0604020202020204" pitchFamily="34" charset="0"/>
              </a:rPr>
              <a:pPr/>
              <a:t>76</a:t>
            </a:fld>
            <a:endParaRPr lang="en-US" altLang="en-US" smtClean="0">
              <a:latin typeface="Arial" panose="020B0604020202020204"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Image/chart:  Natural Hazards and Disasters, 1/e by Hyndman &amp; Hyndman</a:t>
            </a:r>
          </a:p>
        </p:txBody>
      </p:sp>
    </p:spTree>
    <p:extLst>
      <p:ext uri="{BB962C8B-B14F-4D97-AF65-F5344CB8AC3E}">
        <p14:creationId xmlns:p14="http://schemas.microsoft.com/office/powerpoint/2010/main" val="1878232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C39960-D1D0-450C-A96E-E8253B2D2DDE}" type="slidenum">
              <a:rPr lang="en-US" altLang="en-US" sz="1300" smtClean="0"/>
              <a:pPr>
                <a:spcBef>
                  <a:spcPct val="0"/>
                </a:spcBef>
              </a:pPr>
              <a:t>7</a:t>
            </a:fld>
            <a:endParaRPr lang="en-US" altLang="en-US" sz="130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099260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http://www.nhc.noaa.gov/climo/</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77</a:t>
            </a:fld>
            <a:endParaRPr lang="en-US"/>
          </a:p>
        </p:txBody>
      </p:sp>
    </p:spTree>
    <p:extLst>
      <p:ext uri="{BB962C8B-B14F-4D97-AF65-F5344CB8AC3E}">
        <p14:creationId xmlns:p14="http://schemas.microsoft.com/office/powerpoint/2010/main" val="1896981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http://www.weatherwizkids.com/weather-hurricane.htm</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79</a:t>
            </a:fld>
            <a:endParaRPr lang="en-US"/>
          </a:p>
        </p:txBody>
      </p:sp>
    </p:spTree>
    <p:extLst>
      <p:ext uri="{BB962C8B-B14F-4D97-AF65-F5344CB8AC3E}">
        <p14:creationId xmlns:p14="http://schemas.microsoft.com/office/powerpoint/2010/main" val="4750477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http://www.ncpiedmontweather.com/2014/06/hurricane-formation-weather-101/</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80</a:t>
            </a:fld>
            <a:endParaRPr lang="en-US"/>
          </a:p>
        </p:txBody>
      </p:sp>
    </p:spTree>
    <p:extLst>
      <p:ext uri="{BB962C8B-B14F-4D97-AF65-F5344CB8AC3E}">
        <p14:creationId xmlns:p14="http://schemas.microsoft.com/office/powerpoint/2010/main" val="9723767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https://www.meted.ucar.edu/bom/tropical_intensity/media/graphics//dvorak_scale.jpg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81</a:t>
            </a:fld>
            <a:endParaRPr lang="en-US"/>
          </a:p>
        </p:txBody>
      </p:sp>
    </p:spTree>
    <p:extLst>
      <p:ext uri="{BB962C8B-B14F-4D97-AF65-F5344CB8AC3E}">
        <p14:creationId xmlns:p14="http://schemas.microsoft.com/office/powerpoint/2010/main" val="32868467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B2115C0-F9D7-47B0-A39A-3B1B63116E77}" type="slidenum">
              <a:rPr lang="en-US" altLang="en-US" sz="1300" smtClean="0"/>
              <a:pPr>
                <a:spcBef>
                  <a:spcPct val="0"/>
                </a:spcBef>
              </a:pPr>
              <a:t>82</a:t>
            </a:fld>
            <a:endParaRPr lang="en-US" altLang="en-US" sz="130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8567242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a:t>
            </a:r>
            <a:r>
              <a:rPr lang="en-US" dirty="0" err="1" smtClean="0"/>
              <a:t>en</a:t>
            </a:r>
            <a:r>
              <a:rPr lang="en-US" dirty="0" smtClean="0"/>
              <a:t>" by </a:t>
            </a:r>
            <a:r>
              <a:rPr lang="en-US" dirty="0" err="1" smtClean="0"/>
              <a:t>Kelvinsong</a:t>
            </a:r>
            <a:r>
              <a:rPr lang="en-US" dirty="0" smtClean="0"/>
              <a:t> - Own work. Licensed under CC BY 3.0 via Commons - https://commons.wikimedia.org/wiki/File:Hurricane-en.svg#/media/File:Hurricane-en.svg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83</a:t>
            </a:fld>
            <a:endParaRPr lang="en-US"/>
          </a:p>
        </p:txBody>
      </p:sp>
    </p:spTree>
    <p:extLst>
      <p:ext uri="{BB962C8B-B14F-4D97-AF65-F5344CB8AC3E}">
        <p14:creationId xmlns:p14="http://schemas.microsoft.com/office/powerpoint/2010/main" val="4179790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https://www.meted.ucar.edu/tropical/textbook_2nd_edition/navmenu.php?tab=9&amp;page=1.0.0</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85</a:t>
            </a:fld>
            <a:endParaRPr lang="en-US"/>
          </a:p>
        </p:txBody>
      </p:sp>
    </p:spTree>
    <p:extLst>
      <p:ext uri="{BB962C8B-B14F-4D97-AF65-F5344CB8AC3E}">
        <p14:creationId xmlns:p14="http://schemas.microsoft.com/office/powerpoint/2010/main" val="21644601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http://earthobservatory.nasa.gov/NaturalHazards/view.php?id=85335&amp;src=nha</a:t>
            </a:r>
          </a:p>
        </p:txBody>
      </p:sp>
      <p:sp>
        <p:nvSpPr>
          <p:cNvPr id="144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fld id="{388F72B7-AF98-4B61-9662-D03861BC785F}" type="slidenum">
              <a:rPr lang="en-US" altLang="en-US" sz="1300" smtClean="0"/>
              <a:pPr/>
              <a:t>86</a:t>
            </a:fld>
            <a:endParaRPr lang="en-US" altLang="en-US" sz="1300" smtClean="0"/>
          </a:p>
        </p:txBody>
      </p:sp>
    </p:spTree>
    <p:extLst>
      <p:ext uri="{BB962C8B-B14F-4D97-AF65-F5344CB8AC3E}">
        <p14:creationId xmlns:p14="http://schemas.microsoft.com/office/powerpoint/2010/main" val="3506282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"Linfa, Chan-</a:t>
            </a:r>
            <a:r>
              <a:rPr lang="en-US" dirty="0" err="1" smtClean="0"/>
              <a:t>hom</a:t>
            </a:r>
            <a:r>
              <a:rPr lang="en-US" dirty="0" smtClean="0"/>
              <a:t>, and </a:t>
            </a:r>
            <a:r>
              <a:rPr lang="en-US" dirty="0" err="1" smtClean="0"/>
              <a:t>Nangka</a:t>
            </a:r>
            <a:r>
              <a:rPr lang="en-US" dirty="0" smtClean="0"/>
              <a:t> in the West Pacific - Jul 9 2015 0230z" by SSEC/CIMSS, University of Wisconsin–Madison. Licensed under Attribution via Commons - https://commons.wikimedia.org/wiki/File:Linfa,_Chan-hom,_and_Nangka_in_the_West_Pacific_-_Jul_9_2015_0230z.png#/media/File:Linfa,_Chan-hom,_and_Nangka_in_the_West_Pacific_-_Jul_9_2015_0230z.png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87</a:t>
            </a:fld>
            <a:endParaRPr lang="en-US"/>
          </a:p>
        </p:txBody>
      </p:sp>
    </p:spTree>
    <p:extLst>
      <p:ext uri="{BB962C8B-B14F-4D97-AF65-F5344CB8AC3E}">
        <p14:creationId xmlns:p14="http://schemas.microsoft.com/office/powerpoint/2010/main" val="41570903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http://mitigat.com/2015/08/23/18/52/32/it-is-a-trio-in-the-pacific/</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88</a:t>
            </a:fld>
            <a:endParaRPr lang="en-US"/>
          </a:p>
        </p:txBody>
      </p:sp>
    </p:spTree>
    <p:extLst>
      <p:ext uri="{BB962C8B-B14F-4D97-AF65-F5344CB8AC3E}">
        <p14:creationId xmlns:p14="http://schemas.microsoft.com/office/powerpoint/2010/main" val="33848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AA6189C-2557-4762-BF04-78878616F430}" type="slidenum">
              <a:rPr lang="en-US" altLang="en-US" sz="1300" smtClean="0"/>
              <a:pPr>
                <a:spcBef>
                  <a:spcPct val="0"/>
                </a:spcBef>
              </a:pPr>
              <a:t>8</a:t>
            </a:fld>
            <a:endParaRPr lang="en-US" altLang="en-US" sz="130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833596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http://mitigat.com/2015/08/23/18/52/32/it-is-a-trio-in-the-pacific/</a:t>
            </a:r>
            <a:endParaRPr lang="en-US"/>
          </a:p>
        </p:txBody>
      </p:sp>
      <p:sp>
        <p:nvSpPr>
          <p:cNvPr id="4" name="Slide Number Placeholder 3"/>
          <p:cNvSpPr>
            <a:spLocks noGrp="1"/>
          </p:cNvSpPr>
          <p:nvPr>
            <p:ph type="sldNum" sz="quarter" idx="10"/>
          </p:nvPr>
        </p:nvSpPr>
        <p:spPr/>
        <p:txBody>
          <a:bodyPr/>
          <a:lstStyle/>
          <a:p>
            <a:fld id="{A682486D-1BD0-4DCE-96E9-AB65F5E03B25}" type="slidenum">
              <a:rPr lang="en-US" smtClean="0"/>
              <a:t>89</a:t>
            </a:fld>
            <a:endParaRPr lang="en-US"/>
          </a:p>
        </p:txBody>
      </p:sp>
    </p:spTree>
    <p:extLst>
      <p:ext uri="{BB962C8B-B14F-4D97-AF65-F5344CB8AC3E}">
        <p14:creationId xmlns:p14="http://schemas.microsoft.com/office/powerpoint/2010/main" val="30302696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http://svs.gsfc.nasa.gov/cgi-bin/details.cgi?aid=10069</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90</a:t>
            </a:fld>
            <a:endParaRPr lang="en-US"/>
          </a:p>
        </p:txBody>
      </p:sp>
    </p:spTree>
    <p:extLst>
      <p:ext uri="{BB962C8B-B14F-4D97-AF65-F5344CB8AC3E}">
        <p14:creationId xmlns:p14="http://schemas.microsoft.com/office/powerpoint/2010/main" val="31484195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0BFE464C-9BCC-4A47-B5CA-76C87FECEED7}" type="slidenum">
              <a:rPr lang="en-US" altLang="en-US" smtClean="0">
                <a:latin typeface="Arial" panose="020B0604020202020204" pitchFamily="34" charset="0"/>
              </a:rPr>
              <a:pPr/>
              <a:t>92</a:t>
            </a:fld>
            <a:endParaRPr lang="en-US" altLang="en-US" smtClean="0">
              <a:latin typeface="Arial" panose="020B0604020202020204"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808748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54337C28-1030-4E46-BC02-764F2561ACE4}" type="slidenum">
              <a:rPr lang="en-US" altLang="en-US" smtClean="0">
                <a:latin typeface="Arial" panose="020B0604020202020204" pitchFamily="34" charset="0"/>
              </a:rPr>
              <a:pPr/>
              <a:t>93</a:t>
            </a:fld>
            <a:endParaRPr lang="en-US" altLang="en-US" smtClean="0">
              <a:latin typeface="Arial" panose="020B0604020202020204"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2384249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5F9EB10-218F-4524-A20A-E907431A411C}" type="slidenum">
              <a:rPr lang="en-US" altLang="en-US" smtClean="0">
                <a:latin typeface="Arial" panose="020B0604020202020204" pitchFamily="34" charset="0"/>
              </a:rPr>
              <a:pPr/>
              <a:t>94</a:t>
            </a:fld>
            <a:endParaRPr lang="en-US" altLang="en-US" smtClean="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783239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5F9EB10-218F-4524-A20A-E907431A411C}" type="slidenum">
              <a:rPr lang="en-US" altLang="en-US" smtClean="0">
                <a:latin typeface="Arial" panose="020B0604020202020204" pitchFamily="34" charset="0"/>
              </a:rPr>
              <a:pPr/>
              <a:t>95</a:t>
            </a:fld>
            <a:endParaRPr lang="en-US" altLang="en-US" smtClean="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378502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7DDE8BEB-A1FC-4CDF-9476-9891C96837DE}" type="slidenum">
              <a:rPr lang="en-US" altLang="en-US" smtClean="0">
                <a:latin typeface="Arial" panose="020B0604020202020204" pitchFamily="34" charset="0"/>
              </a:rPr>
              <a:pPr/>
              <a:t>96</a:t>
            </a:fld>
            <a:endParaRPr lang="en-US" altLang="en-US" smtClean="0">
              <a:latin typeface="Arial" panose="020B0604020202020204"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Image/chart:  Natural Disasters, 4/e by Patrick L. Abbott</a:t>
            </a:r>
          </a:p>
        </p:txBody>
      </p:sp>
    </p:spTree>
    <p:extLst>
      <p:ext uri="{BB962C8B-B14F-4D97-AF65-F5344CB8AC3E}">
        <p14:creationId xmlns:p14="http://schemas.microsoft.com/office/powerpoint/2010/main" val="12308970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5F9EB10-218F-4524-A20A-E907431A411C}" type="slidenum">
              <a:rPr lang="en-US" altLang="en-US" smtClean="0">
                <a:latin typeface="Arial" panose="020B0604020202020204" pitchFamily="34" charset="0"/>
              </a:rPr>
              <a:pPr/>
              <a:t>97</a:t>
            </a:fld>
            <a:endParaRPr lang="en-US" altLang="en-US" smtClean="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341594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5F9EB10-218F-4524-A20A-E907431A411C}" type="slidenum">
              <a:rPr lang="en-US" altLang="en-US" smtClean="0">
                <a:latin typeface="Arial" panose="020B0604020202020204" pitchFamily="34" charset="0"/>
              </a:rPr>
              <a:pPr/>
              <a:t>98</a:t>
            </a:fld>
            <a:endParaRPr lang="en-US" altLang="en-US" smtClean="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5940761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5F9EB10-218F-4524-A20A-E907431A411C}" type="slidenum">
              <a:rPr lang="en-US" altLang="en-US" smtClean="0">
                <a:latin typeface="Arial" panose="020B0604020202020204" pitchFamily="34" charset="0"/>
              </a:rPr>
              <a:pPr/>
              <a:t>99</a:t>
            </a:fld>
            <a:endParaRPr lang="en-US" altLang="en-US" smtClean="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698541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912402-DA4A-4A58-9DC2-243A08493294}" type="slidenum">
              <a:rPr lang="en-US" altLang="en-US" sz="1300" smtClean="0"/>
              <a:pPr>
                <a:spcBef>
                  <a:spcPct val="0"/>
                </a:spcBef>
              </a:pPr>
              <a:t>10</a:t>
            </a:fld>
            <a:endParaRPr lang="en-US" altLang="en-US" sz="1300"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771930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5F9EB10-218F-4524-A20A-E907431A411C}" type="slidenum">
              <a:rPr lang="en-US" altLang="en-US" smtClean="0">
                <a:latin typeface="Arial" panose="020B0604020202020204" pitchFamily="34" charset="0"/>
              </a:rPr>
              <a:pPr/>
              <a:t>100</a:t>
            </a:fld>
            <a:endParaRPr lang="en-US" altLang="en-US" smtClean="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2211386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E18D6626-9C8A-429A-92EC-0293E7ED20CB}" type="slidenum">
              <a:rPr lang="en-US" altLang="en-US" smtClean="0">
                <a:latin typeface="Arial" panose="020B0604020202020204" pitchFamily="34" charset="0"/>
              </a:rPr>
              <a:pPr/>
              <a:t>101</a:t>
            </a:fld>
            <a:endParaRPr lang="en-US" altLang="en-US" smtClean="0">
              <a:latin typeface="Arial" panose="020B0604020202020204"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Image/chart:  Natural Disasters, 4/e by Patrick L. Abbott</a:t>
            </a:r>
          </a:p>
        </p:txBody>
      </p:sp>
    </p:spTree>
    <p:extLst>
      <p:ext uri="{BB962C8B-B14F-4D97-AF65-F5344CB8AC3E}">
        <p14:creationId xmlns:p14="http://schemas.microsoft.com/office/powerpoint/2010/main" val="276166510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5F9EB10-218F-4524-A20A-E907431A411C}" type="slidenum">
              <a:rPr lang="en-US" altLang="en-US" smtClean="0">
                <a:latin typeface="Arial" panose="020B0604020202020204" pitchFamily="34" charset="0"/>
              </a:rPr>
              <a:pPr/>
              <a:t>102</a:t>
            </a:fld>
            <a:endParaRPr lang="en-US" altLang="en-US" smtClean="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55712866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D5F9EB10-218F-4524-A20A-E907431A411C}" type="slidenum">
              <a:rPr lang="en-US" altLang="en-US" smtClean="0">
                <a:latin typeface="Arial" panose="020B0604020202020204" pitchFamily="34" charset="0"/>
              </a:rPr>
              <a:pPr/>
              <a:t>103</a:t>
            </a:fld>
            <a:endParaRPr lang="en-US" altLang="en-US" smtClean="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54472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http://www.redcross.org/prepare/disaster/thunderstorm</a:t>
            </a:r>
          </a:p>
          <a:p>
            <a:r>
              <a:rPr lang="en-US" dirty="0" smtClean="0"/>
              <a:t>http://www.wikihow.com/Prepare-for-a-Thunderstorm</a:t>
            </a:r>
          </a:p>
          <a:p>
            <a:r>
              <a:rPr lang="en-US" dirty="0" smtClean="0"/>
              <a:t>http://m.fema.gov/before-thunderstorms-lightning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105</a:t>
            </a:fld>
            <a:endParaRPr lang="en-US"/>
          </a:p>
        </p:txBody>
      </p:sp>
    </p:spTree>
    <p:extLst>
      <p:ext uri="{BB962C8B-B14F-4D97-AF65-F5344CB8AC3E}">
        <p14:creationId xmlns:p14="http://schemas.microsoft.com/office/powerpoint/2010/main" val="28995590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http://www.redcross.org/prepare/disaster/thunderstorm</a:t>
            </a:r>
          </a:p>
          <a:p>
            <a:r>
              <a:rPr lang="en-US" dirty="0" smtClean="0"/>
              <a:t>http://www.wikihow.com/Prepare-for-a-Thunderstorm</a:t>
            </a:r>
          </a:p>
          <a:p>
            <a:r>
              <a:rPr lang="en-US" dirty="0" smtClean="0"/>
              <a:t>http://m.fema.gov/before-thunderstorms-lightning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106</a:t>
            </a:fld>
            <a:endParaRPr lang="en-US"/>
          </a:p>
        </p:txBody>
      </p:sp>
    </p:spTree>
    <p:extLst>
      <p:ext uri="{BB962C8B-B14F-4D97-AF65-F5344CB8AC3E}">
        <p14:creationId xmlns:p14="http://schemas.microsoft.com/office/powerpoint/2010/main" val="207281326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http://usatoday30.usatoday.com/weather/resources/safety/wtstorm.htm</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107</a:t>
            </a:fld>
            <a:endParaRPr lang="en-US"/>
          </a:p>
        </p:txBody>
      </p:sp>
    </p:spTree>
    <p:extLst>
      <p:ext uri="{BB962C8B-B14F-4D97-AF65-F5344CB8AC3E}">
        <p14:creationId xmlns:p14="http://schemas.microsoft.com/office/powerpoint/2010/main" val="38901416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108</a:t>
            </a:fld>
            <a:endParaRPr lang="en-US"/>
          </a:p>
        </p:txBody>
      </p:sp>
    </p:spTree>
    <p:extLst>
      <p:ext uri="{BB962C8B-B14F-4D97-AF65-F5344CB8AC3E}">
        <p14:creationId xmlns:p14="http://schemas.microsoft.com/office/powerpoint/2010/main" val="38077488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109</a:t>
            </a:fld>
            <a:endParaRPr lang="en-US"/>
          </a:p>
        </p:txBody>
      </p:sp>
    </p:spTree>
    <p:extLst>
      <p:ext uri="{BB962C8B-B14F-4D97-AF65-F5344CB8AC3E}">
        <p14:creationId xmlns:p14="http://schemas.microsoft.com/office/powerpoint/2010/main" val="30624647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http://www.redcross.org/prepare/disaster/winter-storm</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110</a:t>
            </a:fld>
            <a:endParaRPr lang="en-US"/>
          </a:p>
        </p:txBody>
      </p:sp>
    </p:spTree>
    <p:extLst>
      <p:ext uri="{BB962C8B-B14F-4D97-AF65-F5344CB8AC3E}">
        <p14:creationId xmlns:p14="http://schemas.microsoft.com/office/powerpoint/2010/main" val="3129911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defRPr>
            </a:lvl1pPr>
            <a:lvl2pPr marL="742950" indent="-285750" defTabSz="966788">
              <a:spcBef>
                <a:spcPct val="30000"/>
              </a:spcBef>
              <a:defRPr sz="1200">
                <a:solidFill>
                  <a:schemeClr val="tx1"/>
                </a:solidFill>
                <a:latin typeface="Times New Roman" panose="02020603050405020304" pitchFamily="18" charset="0"/>
              </a:defRPr>
            </a:lvl2pPr>
            <a:lvl3pPr marL="1143000" indent="-228600" defTabSz="966788">
              <a:spcBef>
                <a:spcPct val="30000"/>
              </a:spcBef>
              <a:defRPr sz="1200">
                <a:solidFill>
                  <a:schemeClr val="tx1"/>
                </a:solidFill>
                <a:latin typeface="Times New Roman" panose="02020603050405020304" pitchFamily="18" charset="0"/>
              </a:defRPr>
            </a:lvl3pPr>
            <a:lvl4pPr marL="1600200" indent="-228600" defTabSz="966788">
              <a:spcBef>
                <a:spcPct val="30000"/>
              </a:spcBef>
              <a:defRPr sz="1200">
                <a:solidFill>
                  <a:schemeClr val="tx1"/>
                </a:solidFill>
                <a:latin typeface="Times New Roman" panose="02020603050405020304" pitchFamily="18" charset="0"/>
              </a:defRPr>
            </a:lvl4pPr>
            <a:lvl5pPr marL="2057400" indent="-228600" defTabSz="966788">
              <a:spcBef>
                <a:spcPct val="30000"/>
              </a:spcBef>
              <a:defRPr sz="1200">
                <a:solidFill>
                  <a:schemeClr val="tx1"/>
                </a:solidFill>
                <a:latin typeface="Times New Roman" panose="02020603050405020304" pitchFamily="18" charset="0"/>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F38C26-0539-4CE4-863D-4DFE2DB47CAD}" type="slidenum">
              <a:rPr lang="en-US" altLang="en-US" sz="1300" smtClean="0"/>
              <a:pPr>
                <a:spcBef>
                  <a:spcPct val="0"/>
                </a:spcBef>
              </a:pPr>
              <a:t>11</a:t>
            </a:fld>
            <a:endParaRPr lang="en-US" altLang="en-US" sz="130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962943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http://www.ready.gov/winter-weather</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111</a:t>
            </a:fld>
            <a:endParaRPr lang="en-US"/>
          </a:p>
        </p:txBody>
      </p:sp>
    </p:spTree>
    <p:extLst>
      <p:ext uri="{BB962C8B-B14F-4D97-AF65-F5344CB8AC3E}">
        <p14:creationId xmlns:p14="http://schemas.microsoft.com/office/powerpoint/2010/main" val="278154702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http://www.ready.gov/winter-weather</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112</a:t>
            </a:fld>
            <a:endParaRPr lang="en-US"/>
          </a:p>
        </p:txBody>
      </p:sp>
    </p:spTree>
    <p:extLst>
      <p:ext uri="{BB962C8B-B14F-4D97-AF65-F5344CB8AC3E}">
        <p14:creationId xmlns:p14="http://schemas.microsoft.com/office/powerpoint/2010/main" val="15486421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http://www.redcross.org/prepare/disaster/thunderstorm</a:t>
            </a:r>
          </a:p>
          <a:p>
            <a:r>
              <a:rPr lang="en-US" dirty="0" smtClean="0"/>
              <a:t>http://www.wikihow.com/Prepare-for-a-Thunderstorm</a:t>
            </a:r>
          </a:p>
          <a:p>
            <a:r>
              <a:rPr lang="en-US" dirty="0" smtClean="0"/>
              <a:t>http://m.fema.gov/before-thunderstorms-lightning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113</a:t>
            </a:fld>
            <a:endParaRPr lang="en-US"/>
          </a:p>
        </p:txBody>
      </p:sp>
    </p:spTree>
    <p:extLst>
      <p:ext uri="{BB962C8B-B14F-4D97-AF65-F5344CB8AC3E}">
        <p14:creationId xmlns:p14="http://schemas.microsoft.com/office/powerpoint/2010/main" val="8293573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http://www.redcross.org/prepare/disaster/thunderstorm</a:t>
            </a:r>
          </a:p>
          <a:p>
            <a:r>
              <a:rPr lang="en-US" dirty="0" smtClean="0"/>
              <a:t>http://www.wikihow.com/Prepare-for-a-Thunderstorm</a:t>
            </a:r>
          </a:p>
          <a:p>
            <a:r>
              <a:rPr lang="en-US" dirty="0" smtClean="0"/>
              <a:t>http://m.fema.gov/before-thunderstorms-lightning</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114</a:t>
            </a:fld>
            <a:endParaRPr lang="en-US"/>
          </a:p>
        </p:txBody>
      </p:sp>
    </p:spTree>
    <p:extLst>
      <p:ext uri="{BB962C8B-B14F-4D97-AF65-F5344CB8AC3E}">
        <p14:creationId xmlns:p14="http://schemas.microsoft.com/office/powerpoint/2010/main" val="16626332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3C2B70-1014-42DB-9333-D532E71DCA33}" type="slidenum">
              <a:rPr lang="en-US" smtClean="0"/>
              <a:t>115</a:t>
            </a:fld>
            <a:endParaRPr lang="en-US"/>
          </a:p>
        </p:txBody>
      </p:sp>
    </p:spTree>
    <p:extLst>
      <p:ext uri="{BB962C8B-B14F-4D97-AF65-F5344CB8AC3E}">
        <p14:creationId xmlns:p14="http://schemas.microsoft.com/office/powerpoint/2010/main" val="162446526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http://www.nola.com/homegarden/index.ssf/2014/06/is_your_house_hurricane-season.html</a:t>
            </a:r>
          </a:p>
        </p:txBody>
      </p:sp>
      <p:sp>
        <p:nvSpPr>
          <p:cNvPr id="247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Tahoma" panose="020B0604030504040204" pitchFamily="34" charset="0"/>
              </a:defRPr>
            </a:lvl1pPr>
            <a:lvl2pPr marL="742950" indent="-285750" defTabSz="966788">
              <a:defRPr>
                <a:solidFill>
                  <a:schemeClr val="tx1"/>
                </a:solidFill>
                <a:latin typeface="Tahoma" panose="020B0604030504040204" pitchFamily="34" charset="0"/>
              </a:defRPr>
            </a:lvl2pPr>
            <a:lvl3pPr marL="1143000" indent="-228600" defTabSz="966788">
              <a:defRPr>
                <a:solidFill>
                  <a:schemeClr val="tx1"/>
                </a:solidFill>
                <a:latin typeface="Tahoma" panose="020B0604030504040204" pitchFamily="34" charset="0"/>
              </a:defRPr>
            </a:lvl3pPr>
            <a:lvl4pPr marL="1600200" indent="-228600" defTabSz="966788">
              <a:defRPr>
                <a:solidFill>
                  <a:schemeClr val="tx1"/>
                </a:solidFill>
                <a:latin typeface="Tahoma" panose="020B0604030504040204" pitchFamily="34" charset="0"/>
              </a:defRPr>
            </a:lvl4pPr>
            <a:lvl5pPr marL="2057400" indent="-228600" defTabSz="966788">
              <a:defRPr>
                <a:solidFill>
                  <a:schemeClr val="tx1"/>
                </a:solidFill>
                <a:latin typeface="Tahoma" panose="020B0604030504040204" pitchFamily="34" charset="0"/>
              </a:defRPr>
            </a:lvl5pPr>
            <a:lvl6pPr marL="2514600" indent="-228600" defTabSz="966788" eaLnBrk="0" fontAlgn="base" hangingPunct="0">
              <a:spcBef>
                <a:spcPct val="0"/>
              </a:spcBef>
              <a:spcAft>
                <a:spcPct val="0"/>
              </a:spcAft>
              <a:defRPr>
                <a:solidFill>
                  <a:schemeClr val="tx1"/>
                </a:solidFill>
                <a:latin typeface="Tahoma" panose="020B0604030504040204" pitchFamily="34" charset="0"/>
              </a:defRPr>
            </a:lvl6pPr>
            <a:lvl7pPr marL="2971800" indent="-228600" defTabSz="966788" eaLnBrk="0" fontAlgn="base" hangingPunct="0">
              <a:spcBef>
                <a:spcPct val="0"/>
              </a:spcBef>
              <a:spcAft>
                <a:spcPct val="0"/>
              </a:spcAft>
              <a:defRPr>
                <a:solidFill>
                  <a:schemeClr val="tx1"/>
                </a:solidFill>
                <a:latin typeface="Tahoma" panose="020B0604030504040204" pitchFamily="34" charset="0"/>
              </a:defRPr>
            </a:lvl7pPr>
            <a:lvl8pPr marL="3429000" indent="-228600" defTabSz="966788" eaLnBrk="0" fontAlgn="base" hangingPunct="0">
              <a:spcBef>
                <a:spcPct val="0"/>
              </a:spcBef>
              <a:spcAft>
                <a:spcPct val="0"/>
              </a:spcAft>
              <a:defRPr>
                <a:solidFill>
                  <a:schemeClr val="tx1"/>
                </a:solidFill>
                <a:latin typeface="Tahoma" panose="020B0604030504040204" pitchFamily="34" charset="0"/>
              </a:defRPr>
            </a:lvl8pPr>
            <a:lvl9pPr marL="3886200" indent="-228600" defTabSz="966788" eaLnBrk="0" fontAlgn="base" hangingPunct="0">
              <a:spcBef>
                <a:spcPct val="0"/>
              </a:spcBef>
              <a:spcAft>
                <a:spcPct val="0"/>
              </a:spcAft>
              <a:defRPr>
                <a:solidFill>
                  <a:schemeClr val="tx1"/>
                </a:solidFill>
                <a:latin typeface="Tahoma" panose="020B0604030504040204" pitchFamily="34" charset="0"/>
              </a:defRPr>
            </a:lvl9pPr>
          </a:lstStyle>
          <a:p>
            <a:fld id="{FDF28CEA-D6D5-437D-BD41-24F0CD18FC70}" type="slidenum">
              <a:rPr lang="en-US" altLang="en-US" smtClean="0">
                <a:latin typeface="Arial" panose="020B0604020202020204" pitchFamily="34" charset="0"/>
              </a:rPr>
              <a:pPr/>
              <a:t>118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7836796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http://usatoday30.usatoday.com/weather/resources/safety/wtstorm.htm</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119</a:t>
            </a:fld>
            <a:endParaRPr lang="en-US"/>
          </a:p>
        </p:txBody>
      </p:sp>
    </p:spTree>
    <p:extLst>
      <p:ext uri="{BB962C8B-B14F-4D97-AF65-F5344CB8AC3E}">
        <p14:creationId xmlns:p14="http://schemas.microsoft.com/office/powerpoint/2010/main" val="295238526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http://usatoday30.usatoday.com/weather/resources/safety/wtstorm.htm</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120</a:t>
            </a:fld>
            <a:endParaRPr lang="en-US"/>
          </a:p>
        </p:txBody>
      </p:sp>
    </p:spTree>
    <p:extLst>
      <p:ext uri="{BB962C8B-B14F-4D97-AF65-F5344CB8AC3E}">
        <p14:creationId xmlns:p14="http://schemas.microsoft.com/office/powerpoint/2010/main" val="33265150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http://usatoday30.usatoday.com/weather/resources/safety/wtstorm.htm</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121</a:t>
            </a:fld>
            <a:endParaRPr lang="en-US"/>
          </a:p>
        </p:txBody>
      </p:sp>
    </p:spTree>
    <p:extLst>
      <p:ext uri="{BB962C8B-B14F-4D97-AF65-F5344CB8AC3E}">
        <p14:creationId xmlns:p14="http://schemas.microsoft.com/office/powerpoint/2010/main" val="572151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http://usatoday30.usatoday.com/weather/resources/safety/wtstorm.htm</a:t>
            </a:r>
            <a:endParaRPr lang="en-US" dirty="0"/>
          </a:p>
        </p:txBody>
      </p:sp>
      <p:sp>
        <p:nvSpPr>
          <p:cNvPr id="4" name="Slide Number Placeholder 3"/>
          <p:cNvSpPr>
            <a:spLocks noGrp="1"/>
          </p:cNvSpPr>
          <p:nvPr>
            <p:ph type="sldNum" sz="quarter" idx="10"/>
          </p:nvPr>
        </p:nvSpPr>
        <p:spPr/>
        <p:txBody>
          <a:bodyPr/>
          <a:lstStyle/>
          <a:p>
            <a:fld id="{A682486D-1BD0-4DCE-96E9-AB65F5E03B25}" type="slidenum">
              <a:rPr lang="en-US" smtClean="0"/>
              <a:t>122</a:t>
            </a:fld>
            <a:endParaRPr lang="en-US"/>
          </a:p>
        </p:txBody>
      </p:sp>
    </p:spTree>
    <p:extLst>
      <p:ext uri="{BB962C8B-B14F-4D97-AF65-F5344CB8AC3E}">
        <p14:creationId xmlns:p14="http://schemas.microsoft.com/office/powerpoint/2010/main" val="539785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25ECB85-64CD-4E4A-AD0D-BD3A752824BF}" type="datetime1">
              <a:rPr lang="en-US" smtClean="0"/>
              <a:t>10/23/2015</a:t>
            </a:fld>
            <a:endParaRPr lang="en-US"/>
          </a:p>
        </p:txBody>
      </p:sp>
      <p:sp>
        <p:nvSpPr>
          <p:cNvPr id="8" name="Footer Placeholder 7"/>
          <p:cNvSpPr>
            <a:spLocks noGrp="1"/>
          </p:cNvSpPr>
          <p:nvPr>
            <p:ph type="ftr" sz="quarter" idx="11"/>
          </p:nvPr>
        </p:nvSpPr>
        <p:spPr/>
        <p:txBody>
          <a:bodyPr/>
          <a:lstStyle/>
          <a:p>
            <a:endParaRPr lang="en-US"/>
          </a:p>
        </p:txBody>
      </p:sp>
      <p:sp>
        <p:nvSpPr>
          <p:cNvPr id="10" name="Slide Number Placeholder 9"/>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6759418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12A8CD-EDCC-449D-99AC-C6C589E3EF03}" type="datetime1">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7"/>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27032170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CD1028-0E6F-443E-88B2-2B05B83E8163}" type="datetime1">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7"/>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14437925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3AD991-E8B1-415E-BFF8-7907C772C3D0}" type="datetime1">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Slide Number Placeholder 10"/>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22325167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ABB7F7-9E52-4588-A982-9BC1D41DE250}" type="datetime1">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7"/>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16583119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A6055128-FCB4-4FFC-B8DA-25981D1231BE}" type="datetime1">
              <a:rPr lang="en-US" smtClean="0"/>
              <a:t>10/23/2015</a:t>
            </a:fld>
            <a:endParaRPr lang="en-US"/>
          </a:p>
        </p:txBody>
      </p:sp>
      <p:sp>
        <p:nvSpPr>
          <p:cNvPr id="4" name="Footer Placeholder 3"/>
          <p:cNvSpPr>
            <a:spLocks noGrp="1"/>
          </p:cNvSpPr>
          <p:nvPr>
            <p:ph type="ftr" sz="quarter" idx="11"/>
          </p:nvPr>
        </p:nvSpPr>
        <p:spPr/>
        <p:txBody>
          <a:bodyPr/>
          <a:lstStyle/>
          <a:p>
            <a:endParaRPr lang="en-US"/>
          </a:p>
        </p:txBody>
      </p:sp>
      <p:sp>
        <p:nvSpPr>
          <p:cNvPr id="13" name="Slide Number Placeholder 12"/>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318852220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CF0ADC6-F7BA-4EA5-ADA5-8F8C2E4C47B1}" type="datetime1">
              <a:rPr lang="en-US" smtClean="0"/>
              <a:t>10/23/2015</a:t>
            </a:fld>
            <a:endParaRPr lang="en-US"/>
          </a:p>
        </p:txBody>
      </p:sp>
      <p:sp>
        <p:nvSpPr>
          <p:cNvPr id="4" name="Footer Placeholder 3"/>
          <p:cNvSpPr>
            <a:spLocks noGrp="1"/>
          </p:cNvSpPr>
          <p:nvPr>
            <p:ph type="ftr" sz="quarter" idx="11"/>
          </p:nvPr>
        </p:nvSpPr>
        <p:spPr/>
        <p:txBody>
          <a:bodyPr/>
          <a:lstStyle/>
          <a:p>
            <a:endParaRPr lang="en-US"/>
          </a:p>
        </p:txBody>
      </p:sp>
      <p:sp>
        <p:nvSpPr>
          <p:cNvPr id="15" name="Slide Number Placeholder 14"/>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306698848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5CD721-4F62-4193-B1C9-6FE7A53A3224}" type="datetime1">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9BA4FDC-D01A-48BC-839F-4B2645521C35}" type="slidenum">
              <a:rPr lang="en-US" smtClean="0"/>
              <a:t>‹#›</a:t>
            </a:fld>
            <a:endParaRPr lang="en-US"/>
          </a:p>
        </p:txBody>
      </p:sp>
    </p:spTree>
    <p:extLst>
      <p:ext uri="{BB962C8B-B14F-4D97-AF65-F5344CB8AC3E}">
        <p14:creationId xmlns:p14="http://schemas.microsoft.com/office/powerpoint/2010/main" val="27271406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DED4A9B-16D7-4E1C-9A6F-3E4BD8304C2A}" type="datetime1">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9BA4FDC-D01A-48BC-839F-4B2645521C35}" type="slidenum">
              <a:rPr lang="en-US" smtClean="0"/>
              <a:t>‹#›</a:t>
            </a:fld>
            <a:endParaRPr lang="en-US"/>
          </a:p>
        </p:txBody>
      </p:sp>
    </p:spTree>
    <p:extLst>
      <p:ext uri="{BB962C8B-B14F-4D97-AF65-F5344CB8AC3E}">
        <p14:creationId xmlns:p14="http://schemas.microsoft.com/office/powerpoint/2010/main" val="1752182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58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524000"/>
            <a:ext cx="103632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14400" y="4114800"/>
            <a:ext cx="103632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10352618" y="6502400"/>
            <a:ext cx="1839383" cy="355600"/>
          </a:xfrm>
          <a:prstGeom prst="rect">
            <a:avLst/>
          </a:prstGeom>
        </p:spPr>
        <p:txBody>
          <a:bodyPr/>
          <a:lstStyle>
            <a:lvl1pPr>
              <a:defRPr/>
            </a:lvl1pPr>
          </a:lstStyle>
          <a:p>
            <a:pPr>
              <a:defRPr/>
            </a:pPr>
            <a:fld id="{4D41F24C-40A8-4B0D-A911-E57708D5411F}" type="slidenum">
              <a:rPr lang="en-US" smtClean="0"/>
              <a:pPr>
                <a:defRPr/>
              </a:pPr>
              <a:t>‹#›</a:t>
            </a:fld>
            <a:r>
              <a:rPr lang="en-US" dirty="0" smtClean="0"/>
              <a:t>  /  134</a:t>
            </a:r>
            <a:endParaRPr lang="en-US" dirty="0"/>
          </a:p>
        </p:txBody>
      </p:sp>
    </p:spTree>
    <p:extLst>
      <p:ext uri="{BB962C8B-B14F-4D97-AF65-F5344CB8AC3E}">
        <p14:creationId xmlns:p14="http://schemas.microsoft.com/office/powerpoint/2010/main" val="31662624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58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524000"/>
            <a:ext cx="50800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524000"/>
            <a:ext cx="5080000" cy="5029200"/>
          </a:xfrm>
        </p:spPr>
        <p:txBody>
          <a:bodyPr/>
          <a:lstStyle/>
          <a:p>
            <a:pPr lvl="0"/>
            <a:endParaRPr lang="en-US" noProof="0" smtClean="0"/>
          </a:p>
        </p:txBody>
      </p:sp>
      <p:sp>
        <p:nvSpPr>
          <p:cNvPr id="5" name="Rectangle 6"/>
          <p:cNvSpPr>
            <a:spLocks noGrp="1" noChangeArrowheads="1"/>
          </p:cNvSpPr>
          <p:nvPr>
            <p:ph type="sldNum" sz="quarter" idx="10"/>
          </p:nvPr>
        </p:nvSpPr>
        <p:spPr>
          <a:xfrm>
            <a:off x="10352618" y="6502400"/>
            <a:ext cx="1839383" cy="355600"/>
          </a:xfrm>
          <a:prstGeom prst="rect">
            <a:avLst/>
          </a:prstGeom>
        </p:spPr>
        <p:txBody>
          <a:bodyPr/>
          <a:lstStyle>
            <a:lvl1pPr>
              <a:defRPr/>
            </a:lvl1pPr>
          </a:lstStyle>
          <a:p>
            <a:pPr>
              <a:defRPr/>
            </a:pPr>
            <a:fld id="{AC1F5A70-65E6-4DB4-BC5C-3441AE211736}" type="slidenum">
              <a:rPr lang="en-US"/>
              <a:pPr>
                <a:defRPr/>
              </a:pPr>
              <a:t>‹#›</a:t>
            </a:fld>
            <a:r>
              <a:rPr lang="en-US" dirty="0"/>
              <a:t> </a:t>
            </a:r>
            <a:r>
              <a:rPr lang="en-US" dirty="0" smtClean="0"/>
              <a:t>/ 134</a:t>
            </a:r>
            <a:endParaRPr lang="en-US" dirty="0"/>
          </a:p>
        </p:txBody>
      </p:sp>
    </p:spTree>
    <p:extLst>
      <p:ext uri="{BB962C8B-B14F-4D97-AF65-F5344CB8AC3E}">
        <p14:creationId xmlns:p14="http://schemas.microsoft.com/office/powerpoint/2010/main" val="682109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F25F5F8-B1AD-481D-9BA5-787EC4B2DE8E}" type="datetime1">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330113321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592903D-6867-4B54-A6B5-D9B42B5F9665}" type="datetime1">
              <a:rPr lang="en-US" smtClean="0"/>
              <a:t>10/23/2015</a:t>
            </a:fld>
            <a:endParaRPr lang="en-US"/>
          </a:p>
        </p:txBody>
      </p:sp>
      <p:sp>
        <p:nvSpPr>
          <p:cNvPr id="5" name="Footer Placeholder 4"/>
          <p:cNvSpPr>
            <a:spLocks noGrp="1"/>
          </p:cNvSpPr>
          <p:nvPr>
            <p:ph type="ftr" sz="quarter" idx="11"/>
          </p:nvPr>
        </p:nvSpPr>
        <p:spPr/>
        <p:txBody>
          <a:bodyPr/>
          <a:lstStyle/>
          <a:p>
            <a:endParaRPr lang="en-US"/>
          </a:p>
        </p:txBody>
      </p:sp>
      <p:sp>
        <p:nvSpPr>
          <p:cNvPr id="9" name="Slide Number Placeholder 8"/>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2253149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F109F3-3673-4FC8-8CA4-0EEB27D80CF2}" type="datetime1">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7"/>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37044403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0E02EA9-26EF-41C0-8B1B-FA855646D535}" type="datetime1">
              <a:rPr lang="en-US" smtClean="0"/>
              <a:t>10/23/2015</a:t>
            </a:fld>
            <a:endParaRPr lang="en-US"/>
          </a:p>
        </p:txBody>
      </p:sp>
      <p:sp>
        <p:nvSpPr>
          <p:cNvPr id="8" name="Footer Placeholder 7"/>
          <p:cNvSpPr>
            <a:spLocks noGrp="1"/>
          </p:cNvSpPr>
          <p:nvPr>
            <p:ph type="ftr" sz="quarter" idx="11"/>
          </p:nvPr>
        </p:nvSpPr>
        <p:spPr/>
        <p:txBody>
          <a:bodyPr/>
          <a:lstStyle/>
          <a:p>
            <a:endParaRPr lang="en-US"/>
          </a:p>
        </p:txBody>
      </p:sp>
      <p:sp>
        <p:nvSpPr>
          <p:cNvPr id="10" name="Slide Number Placeholder 9"/>
          <p:cNvSpPr>
            <a:spLocks noGrp="1" noChangeArrowheads="1"/>
          </p:cNvSpPr>
          <p:nvPr>
            <p:ph type="sldNum" sz="quarter" idx="12"/>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18216843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01D117A-FBFE-42A9-B9E5-6BF7DA94F9CC}" type="datetime1">
              <a:rPr lang="en-US" smtClean="0"/>
              <a:t>10/23/2015</a:t>
            </a:fld>
            <a:endParaRPr lang="en-US"/>
          </a:p>
        </p:txBody>
      </p:sp>
      <p:sp>
        <p:nvSpPr>
          <p:cNvPr id="4" name="Footer Placeholder 3"/>
          <p:cNvSpPr>
            <a:spLocks noGrp="1"/>
          </p:cNvSpPr>
          <p:nvPr>
            <p:ph type="ftr" sz="quarter" idx="11"/>
          </p:nvPr>
        </p:nvSpPr>
        <p:spPr/>
        <p:txBody>
          <a:bodyPr/>
          <a:lstStyle/>
          <a:p>
            <a:endParaRPr lang="en-US"/>
          </a:p>
        </p:txBody>
      </p:sp>
      <p:sp>
        <p:nvSpPr>
          <p:cNvPr id="6" name="Slide Number Placeholder 5"/>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37802312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DD1760-970D-428A-B3E5-48FE8B6062F2}" type="datetime1">
              <a:rPr lang="en-US" smtClean="0"/>
              <a:t>10/23/2015</a:t>
            </a:fld>
            <a:endParaRPr lang="en-US"/>
          </a:p>
        </p:txBody>
      </p:sp>
      <p:sp>
        <p:nvSpPr>
          <p:cNvPr id="3" name="Footer Placeholder 2"/>
          <p:cNvSpPr>
            <a:spLocks noGrp="1"/>
          </p:cNvSpPr>
          <p:nvPr>
            <p:ph type="ftr" sz="quarter" idx="11"/>
          </p:nvPr>
        </p:nvSpPr>
        <p:spPr/>
        <p:txBody>
          <a:bodyPr/>
          <a:lstStyle/>
          <a:p>
            <a:endParaRPr lang="en-US"/>
          </a:p>
        </p:txBody>
      </p:sp>
      <p:sp>
        <p:nvSpPr>
          <p:cNvPr id="5" name="Slide Number Placeholder 4"/>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146028213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4BDD1-8C03-477E-AE63-5C1B73974B41}" type="datetime1">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7"/>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30422379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07DFD7-6FFF-4E2E-94B6-94113F545525}" type="datetime1">
              <a:rPr lang="en-US" smtClean="0"/>
              <a:t>10/23/2015</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7"/>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1859529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77828460-5429-4487-A3A8-7075583BD6B1}" type="datetime1">
              <a:rPr lang="en-US" smtClean="0"/>
              <a:t>10/23/2015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7" name="Slide Number Placeholder 6"/>
          <p:cNvSpPr>
            <a:spLocks noGrp="1" noChangeArrowheads="1"/>
          </p:cNvSpPr>
          <p:nvPr>
            <p:ph type="sldNum" sz="quarter" idx="4"/>
          </p:nvPr>
        </p:nvSpPr>
        <p:spPr>
          <a:xfrm>
            <a:off x="10352618" y="6502400"/>
            <a:ext cx="1839383" cy="355600"/>
          </a:xfrm>
          <a:prstGeom prst="rect">
            <a:avLst/>
          </a:prstGeom>
        </p:spPr>
        <p:txBody>
          <a:bodyPr/>
          <a:lstStyle>
            <a:lvl1pPr algn="r">
              <a:defRPr sz="1400" b="0"/>
            </a:lvl1pPr>
          </a:lstStyle>
          <a:p>
            <a:pPr>
              <a:defRPr/>
            </a:pPr>
            <a:fld id="{4D41F24C-40A8-4B0D-A911-E57708D5411F}" type="slidenum">
              <a:rPr lang="en-US" smtClean="0"/>
              <a:pPr>
                <a:defRPr/>
              </a:pPr>
              <a:t>‹#›</a:t>
            </a:fld>
            <a:r>
              <a:rPr lang="en-US" smtClean="0"/>
              <a:t>  /  134</a:t>
            </a:r>
            <a:endParaRPr lang="en-US" dirty="0"/>
          </a:p>
        </p:txBody>
      </p:sp>
    </p:spTree>
    <p:extLst>
      <p:ext uri="{BB962C8B-B14F-4D97-AF65-F5344CB8AC3E}">
        <p14:creationId xmlns:p14="http://schemas.microsoft.com/office/powerpoint/2010/main" val="306450351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7" r:id="rId18"/>
    <p:sldLayoutId id="2147483698"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ess.geology.ufl.edu/ess/Notes/AtmosphericCirculation/atmoscell_big.jpeg"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108.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5.xml"/><Relationship Id="rId4" Type="http://schemas.openxmlformats.org/officeDocument/2006/relationships/image" Target="../media/image11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s://safeandwell.communityos.org/cms/index.php"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www.brucesussman.com/extreme-weather/santa-ana-wind-storm-slams-los-angeles-san-diego-vegas/"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brucesussman.com/extreme-weather/santa-ana-wind-storm-slams-los-angeles-san-diego-vegas/" TargetMode="External"/><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www.webskite.com/weather-seminar/hazards/turbulence.ht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hyperlink" Target="http://www.webskite.com/weather-seminar/hazards/turbulence.htm" TargetMode="External"/><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hyperlink" Target="http://www.webskite.com/weather-seminar/hazards/shears.htm"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vimeo.com/135811823"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hyperlink" Target="http://www.srh.noaa.gov/bro/?n=2014event_aug13midvalleymburst"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srh.noaa.gov/jetstream/tstorms/wind.htm"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http://www.spc.noaa.gov/misc/AbtDerechos/derechofacts.htm#developmen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www.spc.noaa.gov/misc/AbtDerechos/derechofacts.htm#developme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www.spc.noaa.gov/misc/AbtDerechos/derechofacts.htm#developmen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connectamarillo.com/news/story.aspx?id=599979#.UFJs6dvaKSp"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hyperlink" Target="http://apollo.lsc.vsc.edu/classes/met130/notes/chapter9/haboob.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hyperlink" Target="http://www.erh.noaa.gov/cae/svrwx/hail.htm" TargetMode="External"/><Relationship Id="rId4" Type="http://schemas.openxmlformats.org/officeDocument/2006/relationships/hyperlink" Target="http://www.srh.noaa.gov/jetstream/tstorms/hail.htm"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crh.noaa.gov/iwx/program_areas/wxpics/clouds_sun/032003kinderhook2.jpg" TargetMode="External"/><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5" Type="http://schemas.openxmlformats.org/officeDocument/2006/relationships/hyperlink" Target="http://photo.accuweather.com/photogallery/set/946/Central+PA+Hail+Storm" TargetMode="Externa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newsfeed.time.com/2011/05/25/before-joplin-10-deadliest-tornadoes-in-u-s-history/"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Foehn_wind"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hyperlink" Target="http://en.wikipedia.org/wiki/Katabatic_wind"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hyperlink" Target="http://en.wikipedia.org/wiki/File:Santa_ana_wind1.jpg"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www.weather.com/outlook/weather-news/news/articles/major-california-windstorm_2011-11-29" TargetMode="External"/><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www.srh.weather.gov/jetstream/tropics/tc_names.ht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hyperlink" Target="http://www.nhc.noaa.gov/pastall.shtml#hurdat" TargetMode="External"/><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79.gif"/></Relationships>
</file>

<file path=ppt/slides/_rels/slide78.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webpages.uidaho.edu/~simkat/cors220_files/atmospheric_circulation.jpg" TargetMode="External"/><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71.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96.jpeg"/></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5.xml"/><Relationship Id="rId5" Type="http://schemas.openxmlformats.org/officeDocument/2006/relationships/image" Target="../media/image103.jpeg"/><Relationship Id="rId4" Type="http://schemas.openxmlformats.org/officeDocument/2006/relationships/image" Target="../media/image102.jpeg"/></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7849" r="8016" b="15358"/>
          <a:stretch/>
        </p:blipFill>
        <p:spPr>
          <a:xfrm>
            <a:off x="0" y="0"/>
            <a:ext cx="12192000" cy="6896100"/>
          </a:xfrm>
          <a:prstGeom prst="rect">
            <a:avLst/>
          </a:prstGeom>
        </p:spPr>
      </p:pic>
      <p:sp>
        <p:nvSpPr>
          <p:cNvPr id="2" name="Title 1"/>
          <p:cNvSpPr>
            <a:spLocks noGrp="1"/>
          </p:cNvSpPr>
          <p:nvPr>
            <p:ph type="ctrTitle"/>
          </p:nvPr>
        </p:nvSpPr>
        <p:spPr/>
        <p:txBody>
          <a:bodyPr/>
          <a:lstStyle/>
          <a:p>
            <a:r>
              <a:rPr lang="en-US" dirty="0" smtClean="0"/>
              <a:t>Storms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a:xfrm>
            <a:off x="8610600" y="6356350"/>
            <a:ext cx="2743200" cy="365125"/>
          </a:xfrm>
        </p:spPr>
        <p:txBody>
          <a:bodyPr/>
          <a:lstStyle/>
          <a:p>
            <a:fld id="{48418634-35E1-4B71-A941-2BD7AE42CC64}" type="slidenum">
              <a:rPr lang="en-US" smtClean="0"/>
              <a:t>1</a:t>
            </a:fld>
            <a:endParaRPr lang="en-US"/>
          </a:p>
        </p:txBody>
      </p:sp>
    </p:spTree>
    <p:extLst>
      <p:ext uri="{BB962C8B-B14F-4D97-AF65-F5344CB8AC3E}">
        <p14:creationId xmlns:p14="http://schemas.microsoft.com/office/powerpoint/2010/main" val="3900988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Slide Number Placeholder 1"/>
          <p:cNvSpPr>
            <a:spLocks noGrp="1"/>
          </p:cNvSpPr>
          <p:nvPr>
            <p:ph type="sldNum" sz="quarter" idx="10"/>
          </p:nvPr>
        </p:nvSpPr>
        <p:spPr>
          <a:xfrm>
            <a:off x="8763000" y="6629400"/>
            <a:ext cx="19050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22D560E6-EDE3-4DD7-BF6C-DA748E555651}" type="slidenum">
              <a:rPr lang="en-US" altLang="en-US" sz="1400">
                <a:solidFill>
                  <a:schemeClr val="tx2"/>
                </a:solidFill>
              </a:rPr>
              <a:pPr>
                <a:spcBef>
                  <a:spcPct val="0"/>
                </a:spcBef>
                <a:buFontTx/>
                <a:buNone/>
              </a:pPr>
              <a:t>10</a:t>
            </a:fld>
            <a:r>
              <a:rPr lang="en-US" altLang="en-US" sz="1400" dirty="0">
                <a:solidFill>
                  <a:schemeClr val="tx2"/>
                </a:solidFill>
              </a:rPr>
              <a:t> </a:t>
            </a:r>
            <a:r>
              <a:rPr lang="en-US" altLang="en-US" sz="1400" dirty="0" smtClean="0">
                <a:solidFill>
                  <a:schemeClr val="tx2"/>
                </a:solidFill>
              </a:rPr>
              <a:t>/ 134</a:t>
            </a:r>
            <a:endParaRPr lang="en-US" altLang="en-US" sz="1400" dirty="0">
              <a:solidFill>
                <a:schemeClr val="tx2"/>
              </a:solidFill>
            </a:endParaRPr>
          </a:p>
        </p:txBody>
      </p:sp>
      <p:pic>
        <p:nvPicPr>
          <p:cNvPr id="65539" name="Picture 4"/>
          <p:cNvPicPr>
            <a:picLocks noChangeAspect="1" noChangeArrowheads="1"/>
          </p:cNvPicPr>
          <p:nvPr/>
        </p:nvPicPr>
        <p:blipFill>
          <a:blip r:embed="rId3">
            <a:extLst>
              <a:ext uri="{28A0092B-C50C-407E-A947-70E740481C1C}">
                <a14:useLocalDpi xmlns:a14="http://schemas.microsoft.com/office/drawing/2010/main" val="0"/>
              </a:ext>
            </a:extLst>
          </a:blip>
          <a:srcRect l="5234" r="3871"/>
          <a:stretch>
            <a:fillRect/>
          </a:stretch>
        </p:blipFill>
        <p:spPr bwMode="auto">
          <a:xfrm>
            <a:off x="4252912" y="0"/>
            <a:ext cx="79390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 Box 5"/>
          <p:cNvSpPr txBox="1">
            <a:spLocks noChangeArrowheads="1"/>
          </p:cNvSpPr>
          <p:nvPr/>
        </p:nvSpPr>
        <p:spPr bwMode="auto">
          <a:xfrm>
            <a:off x="1524000" y="6491288"/>
            <a:ext cx="781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800">
                <a:hlinkClick r:id="rId4"/>
              </a:rPr>
              <a:t>source</a:t>
            </a:r>
            <a:endParaRPr lang="en-US" altLang="en-US" sz="1800"/>
          </a:p>
        </p:txBody>
      </p:sp>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11702"/>
          <a:stretch/>
        </p:blipFill>
        <p:spPr bwMode="auto">
          <a:xfrm>
            <a:off x="3526974" y="203202"/>
            <a:ext cx="3304826" cy="630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707085" y="3178629"/>
            <a:ext cx="503664" cy="338554"/>
          </a:xfrm>
          <a:prstGeom prst="rect">
            <a:avLst/>
          </a:prstGeom>
          <a:noFill/>
        </p:spPr>
        <p:txBody>
          <a:bodyPr wrap="none" rtlCol="0">
            <a:spAutoFit/>
          </a:bodyPr>
          <a:lstStyle/>
          <a:p>
            <a:r>
              <a:rPr lang="en-US" sz="1600" b="1" dirty="0" smtClean="0">
                <a:solidFill>
                  <a:schemeClr val="bg2">
                    <a:lumMod val="50000"/>
                  </a:schemeClr>
                </a:solidFill>
              </a:rPr>
              <a:t>low</a:t>
            </a:r>
            <a:endParaRPr lang="en-US" sz="1600" b="1" dirty="0">
              <a:solidFill>
                <a:schemeClr val="bg2">
                  <a:lumMod val="50000"/>
                </a:schemeClr>
              </a:solidFill>
            </a:endParaRPr>
          </a:p>
        </p:txBody>
      </p:sp>
      <p:sp>
        <p:nvSpPr>
          <p:cNvPr id="7" name="Text Box 5"/>
          <p:cNvSpPr txBox="1">
            <a:spLocks noChangeArrowheads="1"/>
          </p:cNvSpPr>
          <p:nvPr/>
        </p:nvSpPr>
        <p:spPr bwMode="auto">
          <a:xfrm>
            <a:off x="116114" y="14518"/>
            <a:ext cx="4713404" cy="683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800" dirty="0" smtClean="0">
                <a:solidFill>
                  <a:schemeClr val="bg2">
                    <a:lumMod val="50000"/>
                  </a:schemeClr>
                </a:solidFill>
              </a:rPr>
              <a:t>Six Cell Circulation Model and </a:t>
            </a:r>
            <a:br>
              <a:rPr lang="en-US" altLang="en-US" sz="2800" dirty="0" smtClean="0">
                <a:solidFill>
                  <a:schemeClr val="bg2">
                    <a:lumMod val="50000"/>
                  </a:schemeClr>
                </a:solidFill>
              </a:rPr>
            </a:br>
            <a:r>
              <a:rPr lang="en-US" altLang="en-US" sz="2800" dirty="0" smtClean="0">
                <a:solidFill>
                  <a:schemeClr val="bg2">
                    <a:lumMod val="50000"/>
                  </a:schemeClr>
                </a:solidFill>
              </a:rPr>
              <a:t>Idealized </a:t>
            </a:r>
            <a:r>
              <a:rPr lang="en-US" altLang="en-US" sz="2800" dirty="0">
                <a:solidFill>
                  <a:schemeClr val="bg2">
                    <a:lumMod val="50000"/>
                  </a:schemeClr>
                </a:solidFill>
              </a:rPr>
              <a:t>zonal precipitation patterns owing to atmospheric circulation.  </a:t>
            </a:r>
          </a:p>
          <a:p>
            <a:pPr eaLnBrk="1" hangingPunct="1">
              <a:spcBef>
                <a:spcPct val="0"/>
              </a:spcBef>
              <a:buFontTx/>
              <a:buNone/>
            </a:pPr>
            <a:r>
              <a:rPr lang="en-US" altLang="en-US" sz="2800" dirty="0">
                <a:solidFill>
                  <a:schemeClr val="bg2">
                    <a:lumMod val="50000"/>
                  </a:schemeClr>
                </a:solidFill>
              </a:rPr>
              <a:t> </a:t>
            </a:r>
            <a:endParaRPr lang="en-US" altLang="en-US" sz="2800" dirty="0" smtClean="0">
              <a:solidFill>
                <a:schemeClr val="bg2">
                  <a:lumMod val="50000"/>
                </a:schemeClr>
              </a:solidFill>
            </a:endParaRPr>
          </a:p>
          <a:p>
            <a:pPr eaLnBrk="1" hangingPunct="1">
              <a:spcBef>
                <a:spcPct val="0"/>
              </a:spcBef>
              <a:buFontTx/>
              <a:buNone/>
            </a:pPr>
            <a:endParaRPr lang="en-US" altLang="en-US" sz="2800" dirty="0">
              <a:solidFill>
                <a:schemeClr val="bg2">
                  <a:lumMod val="50000"/>
                </a:schemeClr>
              </a:solidFill>
            </a:endParaRPr>
          </a:p>
          <a:p>
            <a:pPr eaLnBrk="1" hangingPunct="1">
              <a:spcBef>
                <a:spcPct val="0"/>
              </a:spcBef>
              <a:buFontTx/>
              <a:buNone/>
            </a:pPr>
            <a:endParaRPr lang="en-US" altLang="en-US" sz="2800" dirty="0" smtClean="0">
              <a:solidFill>
                <a:schemeClr val="bg2">
                  <a:lumMod val="50000"/>
                </a:schemeClr>
              </a:solidFill>
            </a:endParaRPr>
          </a:p>
          <a:p>
            <a:pPr eaLnBrk="1" hangingPunct="1">
              <a:spcBef>
                <a:spcPct val="0"/>
              </a:spcBef>
              <a:buFontTx/>
              <a:buNone/>
            </a:pPr>
            <a:endParaRPr lang="en-US" altLang="en-US" sz="2800" dirty="0">
              <a:solidFill>
                <a:schemeClr val="bg2">
                  <a:lumMod val="50000"/>
                </a:schemeClr>
              </a:solidFill>
            </a:endParaRPr>
          </a:p>
          <a:p>
            <a:pPr eaLnBrk="1" hangingPunct="1">
              <a:spcBef>
                <a:spcPct val="0"/>
              </a:spcBef>
              <a:buFontTx/>
              <a:buNone/>
            </a:pPr>
            <a:endParaRPr lang="en-US" altLang="en-US" sz="2800" dirty="0" smtClean="0">
              <a:solidFill>
                <a:schemeClr val="bg2">
                  <a:lumMod val="50000"/>
                </a:schemeClr>
              </a:solidFill>
            </a:endParaRPr>
          </a:p>
          <a:p>
            <a:pPr eaLnBrk="1" hangingPunct="1">
              <a:spcBef>
                <a:spcPct val="0"/>
              </a:spcBef>
              <a:buFontTx/>
              <a:buNone/>
            </a:pPr>
            <a:endParaRPr lang="en-US" altLang="en-US" sz="2800" dirty="0">
              <a:solidFill>
                <a:schemeClr val="bg2">
                  <a:lumMod val="50000"/>
                </a:schemeClr>
              </a:solidFill>
            </a:endParaRPr>
          </a:p>
          <a:p>
            <a:pPr eaLnBrk="1" hangingPunct="1">
              <a:spcBef>
                <a:spcPct val="0"/>
              </a:spcBef>
              <a:buFontTx/>
              <a:buNone/>
            </a:pPr>
            <a:endParaRPr lang="en-US" altLang="en-US" sz="2800" dirty="0" smtClean="0">
              <a:solidFill>
                <a:schemeClr val="bg2">
                  <a:lumMod val="50000"/>
                </a:schemeClr>
              </a:solidFill>
            </a:endParaRPr>
          </a:p>
          <a:p>
            <a:pPr eaLnBrk="1" hangingPunct="1">
              <a:spcBef>
                <a:spcPct val="0"/>
              </a:spcBef>
              <a:buFontTx/>
              <a:buNone/>
            </a:pPr>
            <a:endParaRPr lang="en-US" altLang="en-US" sz="2800" dirty="0">
              <a:solidFill>
                <a:schemeClr val="bg2">
                  <a:lumMod val="50000"/>
                </a:schemeClr>
              </a:solidFill>
            </a:endParaRPr>
          </a:p>
          <a:p>
            <a:pPr eaLnBrk="1" hangingPunct="1">
              <a:spcBef>
                <a:spcPct val="0"/>
              </a:spcBef>
              <a:buFontTx/>
              <a:buNone/>
            </a:pPr>
            <a:endParaRPr lang="en-US" altLang="en-US" sz="2800" dirty="0" smtClean="0">
              <a:solidFill>
                <a:schemeClr val="bg2">
                  <a:lumMod val="50000"/>
                </a:schemeClr>
              </a:solidFill>
            </a:endParaRPr>
          </a:p>
          <a:p>
            <a:pPr eaLnBrk="1" hangingPunct="1">
              <a:spcBef>
                <a:spcPct val="0"/>
              </a:spcBef>
              <a:buFontTx/>
              <a:buNone/>
            </a:pPr>
            <a:r>
              <a:rPr lang="en-US" altLang="en-US" sz="2800" dirty="0">
                <a:solidFill>
                  <a:schemeClr val="bg2">
                    <a:lumMod val="50000"/>
                  </a:schemeClr>
                </a:solidFill>
              </a:rPr>
              <a:t/>
            </a:r>
            <a:br>
              <a:rPr lang="en-US" altLang="en-US" sz="2800" dirty="0">
                <a:solidFill>
                  <a:schemeClr val="bg2">
                    <a:lumMod val="50000"/>
                  </a:schemeClr>
                </a:solidFill>
              </a:rPr>
            </a:br>
            <a:r>
              <a:rPr lang="en-US" altLang="en-US" sz="1400" dirty="0" smtClean="0">
                <a:solidFill>
                  <a:schemeClr val="bg2">
                    <a:lumMod val="50000"/>
                  </a:schemeClr>
                </a:solidFill>
              </a:rPr>
              <a:t>adapted from:  </a:t>
            </a:r>
          </a:p>
          <a:p>
            <a:pPr eaLnBrk="1" hangingPunct="1">
              <a:spcBef>
                <a:spcPct val="0"/>
              </a:spcBef>
              <a:buFontTx/>
              <a:buNone/>
            </a:pPr>
            <a:r>
              <a:rPr lang="en-US" altLang="en-US" sz="1400" i="1" dirty="0" smtClean="0">
                <a:solidFill>
                  <a:schemeClr val="bg2">
                    <a:lumMod val="50000"/>
                  </a:schemeClr>
                </a:solidFill>
              </a:rPr>
              <a:t>The </a:t>
            </a:r>
            <a:r>
              <a:rPr lang="en-US" altLang="en-US" sz="1400" i="1" dirty="0">
                <a:solidFill>
                  <a:schemeClr val="bg2">
                    <a:lumMod val="50000"/>
                  </a:schemeClr>
                </a:solidFill>
              </a:rPr>
              <a:t>Atmosphere, 8th edition</a:t>
            </a:r>
            <a:r>
              <a:rPr lang="en-US" altLang="en-US" sz="1400" dirty="0">
                <a:solidFill>
                  <a:schemeClr val="bg2">
                    <a:lumMod val="50000"/>
                  </a:schemeClr>
                </a:solidFill>
              </a:rPr>
              <a:t>, </a:t>
            </a:r>
            <a:r>
              <a:rPr lang="en-US" altLang="en-US" sz="1400" dirty="0" smtClean="0">
                <a:solidFill>
                  <a:schemeClr val="bg2">
                    <a:lumMod val="50000"/>
                  </a:schemeClr>
                </a:solidFill>
              </a:rPr>
              <a:t> </a:t>
            </a:r>
            <a:r>
              <a:rPr lang="en-US" altLang="en-US" sz="1400" dirty="0" err="1" smtClean="0">
                <a:solidFill>
                  <a:schemeClr val="bg2">
                    <a:lumMod val="50000"/>
                  </a:schemeClr>
                </a:solidFill>
              </a:rPr>
              <a:t>Lutgens</a:t>
            </a:r>
            <a:r>
              <a:rPr lang="en-US" altLang="en-US" sz="1400" dirty="0" smtClean="0">
                <a:solidFill>
                  <a:schemeClr val="bg2">
                    <a:lumMod val="50000"/>
                  </a:schemeClr>
                </a:solidFill>
              </a:rPr>
              <a:t> </a:t>
            </a:r>
            <a:r>
              <a:rPr lang="en-US" altLang="en-US" sz="1400" dirty="0">
                <a:solidFill>
                  <a:schemeClr val="bg2">
                    <a:lumMod val="50000"/>
                  </a:schemeClr>
                </a:solidFill>
              </a:rPr>
              <a:t>and </a:t>
            </a:r>
            <a:r>
              <a:rPr lang="en-US" altLang="en-US" sz="1400" dirty="0" err="1">
                <a:solidFill>
                  <a:schemeClr val="bg2">
                    <a:lumMod val="50000"/>
                  </a:schemeClr>
                </a:solidFill>
              </a:rPr>
              <a:t>Tarbuck</a:t>
            </a:r>
            <a:r>
              <a:rPr lang="en-US" altLang="en-US" sz="1400" dirty="0">
                <a:solidFill>
                  <a:schemeClr val="bg2">
                    <a:lumMod val="50000"/>
                  </a:schemeClr>
                </a:solidFill>
              </a:rPr>
              <a:t>, 8th edition, 2001.</a:t>
            </a:r>
            <a:r>
              <a:rPr lang="en-US" altLang="en-US" sz="1800" dirty="0">
                <a:solidFill>
                  <a:schemeClr val="bg2">
                    <a:lumMod val="50000"/>
                  </a:schemeClr>
                </a:solidFill>
              </a:rPr>
              <a:t> </a:t>
            </a:r>
          </a:p>
        </p:txBody>
      </p:sp>
    </p:spTree>
    <p:extLst>
      <p:ext uri="{BB962C8B-B14F-4D97-AF65-F5344CB8AC3E}">
        <p14:creationId xmlns:p14="http://schemas.microsoft.com/office/powerpoint/2010/main" val="40487064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ltLang="en-US" smtClean="0"/>
              <a:t>Hurricane Damages – Urban Floods</a:t>
            </a:r>
            <a:endParaRPr lang="en-US" dirty="0" smtClean="0"/>
          </a:p>
        </p:txBody>
      </p:sp>
      <p:sp>
        <p:nvSpPr>
          <p:cNvPr id="5" name="Text Placeholder 4"/>
          <p:cNvSpPr>
            <a:spLocks noGrp="1"/>
          </p:cNvSpPr>
          <p:nvPr>
            <p:ph type="body" idx="1"/>
          </p:nvPr>
        </p:nvSpPr>
        <p:spPr/>
        <p:txBody>
          <a:bodyPr/>
          <a:lstStyle/>
          <a:p>
            <a:endParaRPr lang="en-US"/>
          </a:p>
        </p:txBody>
      </p:sp>
      <p:sp>
        <p:nvSpPr>
          <p:cNvPr id="8" name="Content Placeholder 7"/>
          <p:cNvSpPr>
            <a:spLocks noGrp="1"/>
          </p:cNvSpPr>
          <p:nvPr>
            <p:ph sz="half" idx="2"/>
          </p:nvPr>
        </p:nvSpPr>
        <p:spPr/>
        <p:txBody>
          <a:bodyPr/>
          <a:lstStyle/>
          <a:p>
            <a:endParaRPr lang="en-US"/>
          </a:p>
        </p:txBody>
      </p:sp>
      <p:sp>
        <p:nvSpPr>
          <p:cNvPr id="9" name="Text Placeholder 8"/>
          <p:cNvSpPr>
            <a:spLocks noGrp="1"/>
          </p:cNvSpPr>
          <p:nvPr>
            <p:ph type="body" sz="quarter" idx="3"/>
          </p:nvPr>
        </p:nvSpPr>
        <p:spPr/>
        <p:txBody>
          <a:bodyPr/>
          <a:lstStyle/>
          <a:p>
            <a:endParaRPr lang="en-US"/>
          </a:p>
        </p:txBody>
      </p:sp>
      <p:sp>
        <p:nvSpPr>
          <p:cNvPr id="10" name="Content Placeholder 9"/>
          <p:cNvSpPr>
            <a:spLocks noGrp="1"/>
          </p:cNvSpPr>
          <p:nvPr>
            <p:ph sz="quarter" idx="4"/>
          </p:nvPr>
        </p:nvSpPr>
        <p:spPr/>
        <p:txBody>
          <a:bodyPr/>
          <a:lstStyle/>
          <a:p>
            <a:endParaRPr lang="en-US"/>
          </a:p>
        </p:txBody>
      </p:sp>
      <p:sp>
        <p:nvSpPr>
          <p:cNvPr id="2" name="Slide Number Placeholder 1"/>
          <p:cNvSpPr>
            <a:spLocks noGrp="1"/>
          </p:cNvSpPr>
          <p:nvPr>
            <p:ph type="sldNum" sz="quarter" idx="12"/>
          </p:nvPr>
        </p:nvSpPr>
        <p:spPr/>
        <p:txBody>
          <a:bodyPr/>
          <a:lstStyle/>
          <a:p>
            <a:fld id="{E9BA4FDC-D01A-48BC-839F-4B2645521C35}" type="slidenum">
              <a:rPr lang="en-US" smtClean="0"/>
              <a:pPr/>
              <a:t>100</a:t>
            </a:fld>
            <a:endParaRPr lang="en-US"/>
          </a:p>
        </p:txBody>
      </p:sp>
      <p:pic>
        <p:nvPicPr>
          <p:cNvPr id="6" name="Picture 2" descr="http://cdn.theatlantic.com/static/infocus/sandy103012/s_s18_117928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672" y="1554480"/>
            <a:ext cx="8085832" cy="530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2054673" y="6019800"/>
            <a:ext cx="8085832" cy="838200"/>
          </a:xfrm>
          <a:prstGeom prst="rect">
            <a:avLst/>
          </a:prstGeom>
          <a:solidFill>
            <a:srgbClr val="35342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defRPr/>
            </a:pPr>
            <a:r>
              <a:rPr lang="en-US" sz="1800" smtClean="0"/>
              <a:t>New York Fire Department rescue boats, along 14th St, heading toward the East River on a rescue mission in the wake of Hurricane Sandy, on October 29, 2012, in New York</a:t>
            </a:r>
            <a:endParaRPr lang="en-US" sz="1800" dirty="0"/>
          </a:p>
        </p:txBody>
      </p:sp>
    </p:spTree>
    <p:extLst>
      <p:ext uri="{BB962C8B-B14F-4D97-AF65-F5344CB8AC3E}">
        <p14:creationId xmlns:p14="http://schemas.microsoft.com/office/powerpoint/2010/main" val="26166759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11_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391" y="1800226"/>
            <a:ext cx="3741738"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07" name="Rectangle 3"/>
          <p:cNvSpPr>
            <a:spLocks noGrp="1" noChangeArrowheads="1"/>
          </p:cNvSpPr>
          <p:nvPr>
            <p:ph type="title"/>
          </p:nvPr>
        </p:nvSpPr>
        <p:spPr/>
        <p:txBody>
          <a:bodyPr/>
          <a:lstStyle/>
          <a:p>
            <a:r>
              <a:rPr lang="en-US" altLang="en-US" smtClean="0"/>
              <a:t>Hurricane Damages – Wind</a:t>
            </a:r>
            <a:endParaRPr lang="en-US" altLang="en-US" dirty="0" smtClean="0"/>
          </a:p>
        </p:txBody>
      </p:sp>
      <p:sp>
        <p:nvSpPr>
          <p:cNvPr id="354308" name="Rectangle 4"/>
          <p:cNvSpPr>
            <a:spLocks noGrp="1" noChangeArrowheads="1"/>
          </p:cNvSpPr>
          <p:nvPr>
            <p:ph type="body" idx="1"/>
          </p:nvPr>
        </p:nvSpPr>
        <p:spPr>
          <a:xfrm>
            <a:off x="1120000" y="1825625"/>
            <a:ext cx="6373391" cy="4351338"/>
          </a:xfrm>
        </p:spPr>
        <p:txBody>
          <a:bodyPr/>
          <a:lstStyle/>
          <a:p>
            <a:pPr marL="0" indent="0">
              <a:buNone/>
            </a:pPr>
            <a:r>
              <a:rPr lang="en-US" dirty="0" smtClean="0"/>
              <a:t>Wind speed varies depending upon which side of the hurricane you’re on.</a:t>
            </a:r>
          </a:p>
          <a:p>
            <a:pPr marL="0" indent="0">
              <a:buNone/>
            </a:pPr>
            <a:endParaRPr lang="en-US" dirty="0" smtClean="0"/>
          </a:p>
          <a:p>
            <a:pPr marL="0" indent="0">
              <a:buNone/>
            </a:pPr>
            <a:r>
              <a:rPr lang="en-US" dirty="0" smtClean="0"/>
              <a:t>Amount of damage on the coastline will vary accordingly</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101</a:t>
            </a:fld>
            <a:endParaRPr lang="en-US"/>
          </a:p>
        </p:txBody>
      </p:sp>
    </p:spTree>
    <p:extLst>
      <p:ext uri="{BB962C8B-B14F-4D97-AF65-F5344CB8AC3E}">
        <p14:creationId xmlns:p14="http://schemas.microsoft.com/office/powerpoint/2010/main" val="3163609561"/>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r>
              <a:rPr lang="en-US" altLang="en-US" dirty="0"/>
              <a:t>Hurricane </a:t>
            </a:r>
            <a:r>
              <a:rPr lang="en-US" altLang="en-US" dirty="0" smtClean="0"/>
              <a:t>Damages – </a:t>
            </a:r>
            <a:r>
              <a:rPr lang="en-US" altLang="en-US" dirty="0"/>
              <a:t>Wind</a:t>
            </a:r>
            <a:endParaRPr lang="en-US" dirty="0" smtClean="0"/>
          </a:p>
        </p:txBody>
      </p:sp>
      <p:sp>
        <p:nvSpPr>
          <p:cNvPr id="5" name="Text Placeholder 4"/>
          <p:cNvSpPr>
            <a:spLocks noGrp="1"/>
          </p:cNvSpPr>
          <p:nvPr>
            <p:ph type="body" idx="1"/>
          </p:nvPr>
        </p:nvSpPr>
        <p:spPr>
          <a:xfrm>
            <a:off x="1119999" y="1681163"/>
            <a:ext cx="10235389" cy="823912"/>
          </a:xfrm>
        </p:spPr>
        <p:txBody>
          <a:bodyPr>
            <a:normAutofit/>
          </a:bodyPr>
          <a:lstStyle/>
          <a:p>
            <a:r>
              <a:rPr lang="en-US" sz="3200" dirty="0" smtClean="0"/>
              <a:t>2015 – Hurricane Katrina in the Gulf States</a:t>
            </a:r>
            <a:endParaRPr lang="en-US" sz="3200" dirty="0"/>
          </a:p>
        </p:txBody>
      </p:sp>
      <p:grpSp>
        <p:nvGrpSpPr>
          <p:cNvPr id="11" name="Group 4"/>
          <p:cNvGrpSpPr>
            <a:grpSpLocks/>
          </p:cNvGrpSpPr>
          <p:nvPr/>
        </p:nvGrpSpPr>
        <p:grpSpPr bwMode="auto">
          <a:xfrm>
            <a:off x="6203950" y="2608264"/>
            <a:ext cx="4387850" cy="4084551"/>
            <a:chOff x="3456" y="912"/>
            <a:chExt cx="1860" cy="1731"/>
          </a:xfrm>
        </p:grpSpPr>
        <p:pic>
          <p:nvPicPr>
            <p:cNvPr id="12" name="Picture 5" descr="ap_katrina_branch_050830_s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6" y="912"/>
              <a:ext cx="186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3456" y="2330"/>
              <a:ext cx="1824"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a:latin typeface="Times New Roman" panose="02020603050405020304" pitchFamily="18" charset="0"/>
                </a:rPr>
                <a:t>Trees litter New Orleans streets after Hurricane Katrina pounded the city on Aug. 29, 2005.  (Dave Martin/AP Photo) (abcnews.com)</a:t>
              </a:r>
            </a:p>
          </p:txBody>
        </p:sp>
      </p:grpSp>
      <p:grpSp>
        <p:nvGrpSpPr>
          <p:cNvPr id="14" name="Group 7"/>
          <p:cNvGrpSpPr>
            <a:grpSpLocks/>
          </p:cNvGrpSpPr>
          <p:nvPr/>
        </p:nvGrpSpPr>
        <p:grpSpPr bwMode="auto">
          <a:xfrm>
            <a:off x="1604964" y="2590800"/>
            <a:ext cx="4414837" cy="4034566"/>
            <a:chOff x="672" y="2160"/>
            <a:chExt cx="1872" cy="1710"/>
          </a:xfrm>
        </p:grpSpPr>
        <p:pic>
          <p:nvPicPr>
            <p:cNvPr id="15" name="Picture 8" descr="ap_KATRINA1_MS_050830_s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2160"/>
              <a:ext cx="186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9"/>
            <p:cNvSpPr txBox="1">
              <a:spLocks noChangeArrowheads="1"/>
            </p:cNvSpPr>
            <p:nvPr/>
          </p:nvSpPr>
          <p:spPr bwMode="auto">
            <a:xfrm>
              <a:off x="672" y="3648"/>
              <a:ext cx="1872"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a:latin typeface="Times New Roman" panose="02020603050405020304" pitchFamily="18" charset="0"/>
                </a:rPr>
                <a:t>Debris from the storm in Mississippi.  (Mississippi Press-Register, William Colgin/AP Photo) (abcnews.com)</a:t>
              </a:r>
            </a:p>
          </p:txBody>
        </p:sp>
      </p:grpSp>
      <p:sp>
        <p:nvSpPr>
          <p:cNvPr id="2" name="Slide Number Placeholder 1"/>
          <p:cNvSpPr>
            <a:spLocks noGrp="1"/>
          </p:cNvSpPr>
          <p:nvPr>
            <p:ph type="sldNum" sz="quarter" idx="12"/>
          </p:nvPr>
        </p:nvSpPr>
        <p:spPr>
          <a:xfrm>
            <a:off x="9448800" y="6442803"/>
            <a:ext cx="2743200" cy="365125"/>
          </a:xfrm>
        </p:spPr>
        <p:txBody>
          <a:bodyPr/>
          <a:lstStyle/>
          <a:p>
            <a:fld id="{E9BA4FDC-D01A-48BC-839F-4B2645521C35}" type="slidenum">
              <a:rPr lang="en-US" smtClean="0"/>
              <a:t>102</a:t>
            </a:fld>
            <a:endParaRPr lang="en-US" dirty="0"/>
          </a:p>
        </p:txBody>
      </p:sp>
    </p:spTree>
    <p:extLst>
      <p:ext uri="{BB962C8B-B14F-4D97-AF65-F5344CB8AC3E}">
        <p14:creationId xmlns:p14="http://schemas.microsoft.com/office/powerpoint/2010/main" val="22693038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r>
              <a:rPr lang="en-US" altLang="en-US" dirty="0"/>
              <a:t>Hurricane </a:t>
            </a:r>
            <a:r>
              <a:rPr lang="en-US" altLang="en-US" dirty="0" smtClean="0"/>
              <a:t>Damages – Erosion</a:t>
            </a:r>
            <a:endParaRPr lang="en-US" dirty="0" smtClean="0"/>
          </a:p>
        </p:txBody>
      </p:sp>
      <p:sp>
        <p:nvSpPr>
          <p:cNvPr id="5" name="Text Placeholder 4"/>
          <p:cNvSpPr>
            <a:spLocks noGrp="1"/>
          </p:cNvSpPr>
          <p:nvPr>
            <p:ph type="body" idx="1"/>
          </p:nvPr>
        </p:nvSpPr>
        <p:spPr>
          <a:xfrm>
            <a:off x="1119999" y="1681162"/>
            <a:ext cx="10235389" cy="2662237"/>
          </a:xfrm>
        </p:spPr>
        <p:txBody>
          <a:bodyPr anchor="t" anchorCtr="0">
            <a:normAutofit/>
          </a:bodyPr>
          <a:lstStyle/>
          <a:p>
            <a:r>
              <a:rPr lang="en-US" sz="3200" dirty="0" smtClean="0"/>
              <a:t>2012 – Hurricane </a:t>
            </a:r>
            <a:br>
              <a:rPr lang="en-US" sz="3200" dirty="0" smtClean="0"/>
            </a:br>
            <a:r>
              <a:rPr lang="en-US" sz="3200" dirty="0" smtClean="0"/>
              <a:t>              Sandy</a:t>
            </a:r>
            <a:endParaRPr lang="en-US" sz="3200" dirty="0"/>
          </a:p>
        </p:txBody>
      </p:sp>
      <p:pic>
        <p:nvPicPr>
          <p:cNvPr id="17" name="Picture 2" descr="Peaceful: View of Mantoloking, looking west along the New Jersey shore, before Superstorm Sandy hit the barrier island's wide beac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1690688"/>
            <a:ext cx="6438900" cy="504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Torn apart: Days after the storm, the beach, houses and roads are destroyed. Construction crews are seen clearing sand from roads and pushing it seaward. The yellow arrow pinpoints the same spot in the two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1540" y="1374141"/>
            <a:ext cx="7367608" cy="5120640"/>
          </a:xfrm>
          <a:prstGeom prst="rect">
            <a:avLst/>
          </a:prstGeom>
          <a:solidFill>
            <a:schemeClr val="accent1">
              <a:alpha val="25000"/>
            </a:schemeClr>
          </a:solidFill>
          <a:ln>
            <a:noFill/>
          </a:ln>
        </p:spPr>
      </p:pic>
      <p:sp>
        <p:nvSpPr>
          <p:cNvPr id="4" name="Slide Number Placeholder 3"/>
          <p:cNvSpPr>
            <a:spLocks noGrp="1"/>
          </p:cNvSpPr>
          <p:nvPr>
            <p:ph type="sldNum" sz="quarter" idx="12"/>
          </p:nvPr>
        </p:nvSpPr>
        <p:spPr>
          <a:xfrm>
            <a:off x="9448800" y="6468670"/>
            <a:ext cx="2743200" cy="365125"/>
          </a:xfrm>
        </p:spPr>
        <p:txBody>
          <a:bodyPr/>
          <a:lstStyle/>
          <a:p>
            <a:fld id="{E9BA4FDC-D01A-48BC-839F-4B2645521C35}" type="slidenum">
              <a:rPr lang="en-US" smtClean="0"/>
              <a:t>103</a:t>
            </a:fld>
            <a:endParaRPr lang="en-US"/>
          </a:p>
        </p:txBody>
      </p:sp>
    </p:spTree>
    <p:extLst>
      <p:ext uri="{BB962C8B-B14F-4D97-AF65-F5344CB8AC3E}">
        <p14:creationId xmlns:p14="http://schemas.microsoft.com/office/powerpoint/2010/main" val="247961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600" dirty="0" smtClean="0"/>
              <a:t>Prepare, Respond, &amp; Recover</a:t>
            </a:r>
            <a:endParaRPr lang="en-US" sz="7600" dirty="0"/>
          </a:p>
        </p:txBody>
      </p:sp>
      <p:sp>
        <p:nvSpPr>
          <p:cNvPr id="9" name="Subtitle 8"/>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F36C87F6-986D-49E6-AF40-1B3A1EE8064D}" type="slidenum">
              <a:rPr lang="en-US" smtClean="0"/>
              <a:pPr/>
              <a:t>104</a:t>
            </a:fld>
            <a:endParaRPr lang="en-US"/>
          </a:p>
        </p:txBody>
      </p:sp>
    </p:spTree>
    <p:extLst>
      <p:ext uri="{BB962C8B-B14F-4D97-AF65-F5344CB8AC3E}">
        <p14:creationId xmlns:p14="http://schemas.microsoft.com/office/powerpoint/2010/main" val="1157271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Storms</a:t>
            </a:r>
            <a:endParaRPr lang="en-US" dirty="0"/>
          </a:p>
        </p:txBody>
      </p:sp>
      <p:sp>
        <p:nvSpPr>
          <p:cNvPr id="3" name="Content Placeholder 2"/>
          <p:cNvSpPr>
            <a:spLocks noGrp="1"/>
          </p:cNvSpPr>
          <p:nvPr>
            <p:ph idx="1"/>
          </p:nvPr>
        </p:nvSpPr>
        <p:spPr/>
        <p:txBody>
          <a:bodyPr/>
          <a:lstStyle/>
          <a:p>
            <a:r>
              <a:rPr lang="en-US" smtClean="0"/>
              <a:t>Have an emergency kit and family communications plan.</a:t>
            </a:r>
          </a:p>
          <a:p>
            <a:r>
              <a:rPr lang="en-US" smtClean="0"/>
              <a:t>Watch the weather</a:t>
            </a:r>
          </a:p>
          <a:p>
            <a:r>
              <a:rPr lang="en-US" smtClean="0"/>
              <a:t>Postpone outdoor activities</a:t>
            </a:r>
          </a:p>
          <a:p>
            <a:r>
              <a:rPr lang="en-US" smtClean="0"/>
              <a:t>Secure outdoor objects that could blow away or cause damage</a:t>
            </a:r>
          </a:p>
          <a:p>
            <a:r>
              <a:rPr lang="en-US" smtClean="0"/>
              <a:t>Minimize travel. If travel is necessary, keep a disaster supplies kit in your vehicle.</a:t>
            </a:r>
          </a:p>
          <a:p>
            <a:r>
              <a:rPr lang="en-US" smtClean="0"/>
              <a:t>Bring pets/companion animals inside</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105</a:t>
            </a:fld>
            <a:endParaRPr lang="en-US"/>
          </a:p>
        </p:txBody>
      </p:sp>
    </p:spTree>
    <p:extLst>
      <p:ext uri="{BB962C8B-B14F-4D97-AF65-F5344CB8AC3E}">
        <p14:creationId xmlns:p14="http://schemas.microsoft.com/office/powerpoint/2010/main" val="331284270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Storms</a:t>
            </a:r>
            <a:endParaRPr lang="en-US" dirty="0"/>
          </a:p>
        </p:txBody>
      </p:sp>
      <p:sp>
        <p:nvSpPr>
          <p:cNvPr id="3" name="Content Placeholder 2"/>
          <p:cNvSpPr>
            <a:spLocks noGrp="1"/>
          </p:cNvSpPr>
          <p:nvPr>
            <p:ph idx="1"/>
          </p:nvPr>
        </p:nvSpPr>
        <p:spPr/>
        <p:txBody>
          <a:bodyPr/>
          <a:lstStyle/>
          <a:p>
            <a:r>
              <a:rPr lang="en-US" dirty="0" smtClean="0"/>
              <a:t>Have an emergency kit and family communications plan.</a:t>
            </a:r>
          </a:p>
          <a:p>
            <a:r>
              <a:rPr lang="en-US" dirty="0" smtClean="0"/>
              <a:t>Watch the weather</a:t>
            </a:r>
          </a:p>
          <a:p>
            <a:r>
              <a:rPr lang="en-US" dirty="0" smtClean="0"/>
              <a:t>Postpone outdoor activities</a:t>
            </a:r>
          </a:p>
          <a:p>
            <a:r>
              <a:rPr lang="en-US" dirty="0" smtClean="0"/>
              <a:t>Secure outdoor objects that could blow away or cause damage</a:t>
            </a:r>
          </a:p>
          <a:p>
            <a:r>
              <a:rPr lang="en-US" dirty="0" smtClean="0"/>
              <a:t>Minimize travel. If travel is necessary, keep a disaster supplies kit in your vehicle.</a:t>
            </a:r>
          </a:p>
          <a:p>
            <a:r>
              <a:rPr lang="en-US" dirty="0" smtClean="0"/>
              <a:t>Bring pets/companion animals inside</a:t>
            </a:r>
            <a:endParaRPr lang="en-US" dirty="0"/>
          </a:p>
        </p:txBody>
      </p:sp>
      <p:sp>
        <p:nvSpPr>
          <p:cNvPr id="5" name="Slide Number Placeholder 4"/>
          <p:cNvSpPr>
            <a:spLocks noGrp="1"/>
          </p:cNvSpPr>
          <p:nvPr>
            <p:ph type="sldNum" sz="quarter" idx="4"/>
          </p:nvPr>
        </p:nvSpPr>
        <p:spPr/>
        <p:txBody>
          <a:bodyPr/>
          <a:lstStyle/>
          <a:p>
            <a:fld id="{E9BA4FDC-D01A-48BC-839F-4B2645521C35}" type="slidenum">
              <a:rPr lang="en-US" smtClean="0"/>
              <a:pPr/>
              <a:t>106</a:t>
            </a:fld>
            <a:endParaRPr lang="en-US"/>
          </a:p>
        </p:txBody>
      </p:sp>
    </p:spTree>
    <p:extLst>
      <p:ext uri="{BB962C8B-B14F-4D97-AF65-F5344CB8AC3E}">
        <p14:creationId xmlns:p14="http://schemas.microsoft.com/office/powerpoint/2010/main" val="17043275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Storms</a:t>
            </a:r>
            <a:endParaRPr lang="en-US" dirty="0"/>
          </a:p>
        </p:txBody>
      </p:sp>
      <p:sp>
        <p:nvSpPr>
          <p:cNvPr id="3" name="Content Placeholder 2"/>
          <p:cNvSpPr>
            <a:spLocks noGrp="1"/>
          </p:cNvSpPr>
          <p:nvPr>
            <p:ph idx="1"/>
          </p:nvPr>
        </p:nvSpPr>
        <p:spPr/>
        <p:txBody>
          <a:bodyPr/>
          <a:lstStyle/>
          <a:p>
            <a:r>
              <a:rPr lang="en-US" dirty="0" smtClean="0"/>
              <a:t>Expect to be without power </a:t>
            </a:r>
          </a:p>
          <a:p>
            <a:r>
              <a:rPr lang="en-US" dirty="0" smtClean="0"/>
              <a:t>Pack your freezer with bags of water. That will keep your food colder, longer.</a:t>
            </a:r>
          </a:p>
          <a:p>
            <a:r>
              <a:rPr lang="en-US" dirty="0" smtClean="0"/>
              <a:t>Make sure you have flashlights and plenty of batteries.</a:t>
            </a:r>
          </a:p>
          <a:p>
            <a:r>
              <a:rPr lang="en-US" dirty="0" smtClean="0"/>
              <a:t>Stock up on plenty of water and non-perishable food items.</a:t>
            </a:r>
          </a:p>
          <a:p>
            <a:r>
              <a:rPr lang="en-US" dirty="0" smtClean="0"/>
              <a:t>Charge your cellphones.</a:t>
            </a:r>
          </a:p>
          <a:p>
            <a:r>
              <a:rPr lang="en-US" dirty="0" smtClean="0"/>
              <a:t>Fuel up your car.</a:t>
            </a:r>
          </a:p>
          <a:p>
            <a:r>
              <a:rPr lang="en-US" dirty="0" smtClean="0"/>
              <a:t> Visit an ATM in case they close down in a power outage.</a:t>
            </a:r>
          </a:p>
          <a:p>
            <a:endParaRPr lang="en-US" dirty="0" smtClean="0"/>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107</a:t>
            </a:fld>
            <a:endParaRPr lang="en-US"/>
          </a:p>
        </p:txBody>
      </p:sp>
    </p:spTree>
    <p:extLst>
      <p:ext uri="{BB962C8B-B14F-4D97-AF65-F5344CB8AC3E}">
        <p14:creationId xmlns:p14="http://schemas.microsoft.com/office/powerpoint/2010/main" val="3558198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Storms</a:t>
            </a:r>
            <a:endParaRPr lang="en-US" dirty="0"/>
          </a:p>
        </p:txBody>
      </p:sp>
      <p:sp>
        <p:nvSpPr>
          <p:cNvPr id="3" name="Content Placeholder 2"/>
          <p:cNvSpPr>
            <a:spLocks noGrp="1"/>
          </p:cNvSpPr>
          <p:nvPr>
            <p:ph idx="1"/>
          </p:nvPr>
        </p:nvSpPr>
        <p:spPr/>
        <p:txBody>
          <a:bodyPr/>
          <a:lstStyle/>
          <a:p>
            <a:r>
              <a:rPr lang="en-US" dirty="0" smtClean="0"/>
              <a:t>Thunderstorms</a:t>
            </a:r>
          </a:p>
          <a:p>
            <a:pPr lvl="1"/>
            <a:endParaRPr lang="en-US" dirty="0" smtClean="0"/>
          </a:p>
          <a:p>
            <a:pPr lvl="1"/>
            <a:r>
              <a:rPr lang="en-US" b="1" dirty="0" smtClean="0">
                <a:solidFill>
                  <a:srgbClr val="02E2EF"/>
                </a:solidFill>
              </a:rPr>
              <a:t>A THUNDERSTORM WATCH </a:t>
            </a:r>
            <a:r>
              <a:rPr lang="en-US" dirty="0" smtClean="0"/>
              <a:t>means a thunderstorm is possible for your area.</a:t>
            </a:r>
          </a:p>
          <a:p>
            <a:pPr lvl="1"/>
            <a:endParaRPr lang="en-US" dirty="0" smtClean="0"/>
          </a:p>
          <a:p>
            <a:pPr lvl="1"/>
            <a:r>
              <a:rPr lang="en-US" b="1" dirty="0" smtClean="0">
                <a:solidFill>
                  <a:srgbClr val="02E2EF"/>
                </a:solidFill>
              </a:rPr>
              <a:t>A THUNDERSTORM WARNING </a:t>
            </a:r>
            <a:r>
              <a:rPr lang="en-US" dirty="0" smtClean="0"/>
              <a:t>means a thunderstorm is taking place in your area.</a:t>
            </a:r>
          </a:p>
          <a:p>
            <a:pPr lvl="1"/>
            <a:endParaRPr lang="en-US" dirty="0" smtClean="0"/>
          </a:p>
          <a:p>
            <a:pPr lvl="1"/>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108</a:t>
            </a:fld>
            <a:endParaRPr lang="en-US"/>
          </a:p>
        </p:txBody>
      </p:sp>
    </p:spTree>
    <p:extLst>
      <p:ext uri="{BB962C8B-B14F-4D97-AF65-F5344CB8AC3E}">
        <p14:creationId xmlns:p14="http://schemas.microsoft.com/office/powerpoint/2010/main" val="177840237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Storms</a:t>
            </a:r>
            <a:endParaRPr lang="en-US" dirty="0"/>
          </a:p>
        </p:txBody>
      </p:sp>
      <p:sp>
        <p:nvSpPr>
          <p:cNvPr id="3" name="Content Placeholder 2"/>
          <p:cNvSpPr>
            <a:spLocks noGrp="1"/>
          </p:cNvSpPr>
          <p:nvPr>
            <p:ph idx="1"/>
          </p:nvPr>
        </p:nvSpPr>
        <p:spPr/>
        <p:txBody>
          <a:bodyPr/>
          <a:lstStyle/>
          <a:p>
            <a:r>
              <a:rPr lang="en-US" smtClean="0"/>
              <a:t>Tornadoes</a:t>
            </a:r>
          </a:p>
          <a:p>
            <a:pPr lvl="1"/>
            <a:r>
              <a:rPr lang="en-US" smtClean="0"/>
              <a:t>Safe Rooms</a:t>
            </a:r>
          </a:p>
          <a:p>
            <a:pPr lvl="2"/>
            <a:r>
              <a:rPr lang="en-US" smtClean="0"/>
              <a:t>Best ones are underground</a:t>
            </a:r>
          </a:p>
          <a:p>
            <a:pPr lvl="2"/>
            <a:r>
              <a:rPr lang="en-US" smtClean="0"/>
              <a:t>Some are above ground</a:t>
            </a:r>
          </a:p>
          <a:p>
            <a:pPr lvl="1"/>
            <a:endParaRPr lang="en-US" smtClean="0"/>
          </a:p>
          <a:p>
            <a:pPr lvl="1"/>
            <a:endParaRPr lang="en-US" dirty="0"/>
          </a:p>
        </p:txBody>
      </p:sp>
      <p:sp>
        <p:nvSpPr>
          <p:cNvPr id="8" name="Slide Number Placeholder 7"/>
          <p:cNvSpPr>
            <a:spLocks noGrp="1"/>
          </p:cNvSpPr>
          <p:nvPr>
            <p:ph type="sldNum" sz="quarter" idx="4"/>
          </p:nvPr>
        </p:nvSpPr>
        <p:spPr/>
        <p:txBody>
          <a:bodyPr/>
          <a:lstStyle/>
          <a:p>
            <a:fld id="{E9BA4FDC-D01A-48BC-839F-4B2645521C35}" type="slidenum">
              <a:rPr lang="en-US" smtClean="0"/>
              <a:pPr/>
              <a:t>109</a:t>
            </a:fld>
            <a:endParaRPr lang="en-US"/>
          </a:p>
        </p:txBody>
      </p:sp>
      <p:grpSp>
        <p:nvGrpSpPr>
          <p:cNvPr id="7" name="Group 6"/>
          <p:cNvGrpSpPr/>
          <p:nvPr/>
        </p:nvGrpSpPr>
        <p:grpSpPr>
          <a:xfrm>
            <a:off x="1600203" y="3954463"/>
            <a:ext cx="8991600" cy="2357437"/>
            <a:chOff x="2021114" y="3954463"/>
            <a:chExt cx="8991600" cy="2357437"/>
          </a:xfrm>
        </p:grpSpPr>
        <p:pic>
          <p:nvPicPr>
            <p:cNvPr id="4" name="Picture 4" descr="Site3212Photo_Centerhillshel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7514" y="3954463"/>
              <a:ext cx="3505200"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helte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1114" y="4370388"/>
              <a:ext cx="259080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shelte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127" y="4375150"/>
              <a:ext cx="256698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554223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p:txBody>
          <a:bodyPr/>
          <a:lstStyle/>
          <a:p>
            <a:r>
              <a:rPr lang="en-US" altLang="en-US" smtClean="0"/>
              <a:t>Air Masses</a:t>
            </a:r>
          </a:p>
        </p:txBody>
      </p:sp>
      <p:sp>
        <p:nvSpPr>
          <p:cNvPr id="102404" name="Rectangle 3"/>
          <p:cNvSpPr>
            <a:spLocks noGrp="1" noChangeArrowheads="1"/>
          </p:cNvSpPr>
          <p:nvPr>
            <p:ph type="body" idx="1"/>
          </p:nvPr>
        </p:nvSpPr>
        <p:spPr/>
        <p:txBody>
          <a:bodyPr/>
          <a:lstStyle/>
          <a:p>
            <a:pPr marL="0" indent="0" algn="ctr">
              <a:buNone/>
            </a:pPr>
            <a:r>
              <a:rPr lang="en-US" altLang="en-US" dirty="0" smtClean="0"/>
              <a:t>Are large bodies of air with nearly uniform temperature, humidity and density throughout</a:t>
            </a:r>
          </a:p>
          <a:p>
            <a:pPr marL="0" indent="0" algn="ctr">
              <a:buNone/>
            </a:pPr>
            <a:endParaRPr lang="en-US" altLang="en-US" dirty="0" smtClean="0"/>
          </a:p>
          <a:p>
            <a:pPr marL="0" indent="0" algn="ctr">
              <a:buNone/>
            </a:pPr>
            <a:r>
              <a:rPr lang="en-US" altLang="en-US" dirty="0" smtClean="0"/>
              <a:t>Air passing over land or water will take on the characteristics of the surface below</a:t>
            </a:r>
          </a:p>
          <a:p>
            <a:pPr marL="0" indent="0" algn="ctr">
              <a:buNone/>
            </a:pPr>
            <a:endParaRPr lang="en-US" altLang="en-US" dirty="0" smtClean="0"/>
          </a:p>
          <a:p>
            <a:pPr marL="0" indent="0" algn="ctr">
              <a:buNone/>
            </a:pPr>
            <a:r>
              <a:rPr lang="en-US" altLang="en-US" dirty="0" smtClean="0"/>
              <a:t>Can move within or between circulation cells</a:t>
            </a:r>
          </a:p>
        </p:txBody>
      </p:sp>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11</a:t>
            </a:fld>
            <a:endParaRPr lang="en-US"/>
          </a:p>
        </p:txBody>
      </p:sp>
    </p:spTree>
    <p:extLst>
      <p:ext uri="{BB962C8B-B14F-4D97-AF65-F5344CB8AC3E}">
        <p14:creationId xmlns:p14="http://schemas.microsoft.com/office/powerpoint/2010/main" val="19143506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Storms</a:t>
            </a:r>
            <a:endParaRPr lang="en-US" dirty="0"/>
          </a:p>
        </p:txBody>
      </p:sp>
      <p:sp>
        <p:nvSpPr>
          <p:cNvPr id="3" name="Content Placeholder 2"/>
          <p:cNvSpPr>
            <a:spLocks noGrp="1"/>
          </p:cNvSpPr>
          <p:nvPr>
            <p:ph idx="1"/>
          </p:nvPr>
        </p:nvSpPr>
        <p:spPr/>
        <p:txBody>
          <a:bodyPr/>
          <a:lstStyle/>
          <a:p>
            <a:r>
              <a:rPr lang="en-US" dirty="0" smtClean="0"/>
              <a:t>Snow/Ice storms &amp; Blizzards</a:t>
            </a:r>
          </a:p>
          <a:p>
            <a:pPr lvl="1"/>
            <a:r>
              <a:rPr lang="en-US" b="1" dirty="0" smtClean="0">
                <a:solidFill>
                  <a:srgbClr val="02E2EF"/>
                </a:solidFill>
              </a:rPr>
              <a:t>Winter Storm Outlook </a:t>
            </a:r>
            <a:r>
              <a:rPr lang="en-US" dirty="0" smtClean="0"/>
              <a:t>- Winter storm conditions are possible in the next 2 to 5 days.</a:t>
            </a:r>
          </a:p>
          <a:p>
            <a:pPr lvl="1"/>
            <a:r>
              <a:rPr lang="en-US" b="1" dirty="0" smtClean="0">
                <a:solidFill>
                  <a:srgbClr val="02E2EF"/>
                </a:solidFill>
              </a:rPr>
              <a:t>Winter Weather Advisory </a:t>
            </a:r>
            <a:r>
              <a:rPr lang="en-US" dirty="0" smtClean="0"/>
              <a:t>- Winter weather conditions are expected to cause significant inconveniences and may be hazardous. When caution is used, these situations should not be life threatening.</a:t>
            </a:r>
          </a:p>
          <a:p>
            <a:pPr lvl="1"/>
            <a:r>
              <a:rPr lang="en-US" b="1" dirty="0" smtClean="0">
                <a:solidFill>
                  <a:srgbClr val="02E2EF"/>
                </a:solidFill>
              </a:rPr>
              <a:t>Winter Storm Watch </a:t>
            </a:r>
            <a:r>
              <a:rPr lang="en-US" dirty="0" smtClean="0"/>
              <a:t>- Winter storm conditions are possible within the next 36 to 48 hours. People in a watch area should review their winter storm plans and stay informed about weather conditions.</a:t>
            </a:r>
          </a:p>
          <a:p>
            <a:pPr lvl="1"/>
            <a:r>
              <a:rPr lang="en-US" b="1" dirty="0" smtClean="0">
                <a:solidFill>
                  <a:srgbClr val="02E2EF"/>
                </a:solidFill>
              </a:rPr>
              <a:t>Winter Storm Warning </a:t>
            </a:r>
            <a:r>
              <a:rPr lang="en-US" dirty="0" smtClean="0"/>
              <a:t>- Life-threatening, severe winter conditions have begun or will begin within 24 hours. People in a warning area should take precautions immediately.</a:t>
            </a:r>
          </a:p>
          <a:p>
            <a:pPr lvl="1"/>
            <a:endParaRPr lang="en-US" dirty="0" smtClean="0"/>
          </a:p>
          <a:p>
            <a:pPr lvl="1"/>
            <a:endParaRPr lang="en-US" dirty="0"/>
          </a:p>
        </p:txBody>
      </p:sp>
      <p:sp>
        <p:nvSpPr>
          <p:cNvPr id="10" name="Slide Number Placeholder 9"/>
          <p:cNvSpPr>
            <a:spLocks noGrp="1"/>
          </p:cNvSpPr>
          <p:nvPr>
            <p:ph type="sldNum" sz="quarter" idx="4"/>
          </p:nvPr>
        </p:nvSpPr>
        <p:spPr/>
        <p:txBody>
          <a:bodyPr/>
          <a:lstStyle/>
          <a:p>
            <a:fld id="{E9BA4FDC-D01A-48BC-839F-4B2645521C35}" type="slidenum">
              <a:rPr lang="en-US" smtClean="0"/>
              <a:pPr/>
              <a:t>110</a:t>
            </a:fld>
            <a:endParaRPr lang="en-US"/>
          </a:p>
        </p:txBody>
      </p:sp>
    </p:spTree>
    <p:extLst>
      <p:ext uri="{BB962C8B-B14F-4D97-AF65-F5344CB8AC3E}">
        <p14:creationId xmlns:p14="http://schemas.microsoft.com/office/powerpoint/2010/main" val="11488764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Storms</a:t>
            </a:r>
            <a:endParaRPr lang="en-US" dirty="0"/>
          </a:p>
        </p:txBody>
      </p:sp>
      <p:sp>
        <p:nvSpPr>
          <p:cNvPr id="3" name="Content Placeholder 2"/>
          <p:cNvSpPr>
            <a:spLocks noGrp="1"/>
          </p:cNvSpPr>
          <p:nvPr>
            <p:ph idx="1"/>
          </p:nvPr>
        </p:nvSpPr>
        <p:spPr/>
        <p:txBody>
          <a:bodyPr/>
          <a:lstStyle/>
          <a:p>
            <a:r>
              <a:rPr lang="en-US" smtClean="0"/>
              <a:t>Winter Storms:  Special supplies</a:t>
            </a:r>
          </a:p>
          <a:p>
            <a:pPr lvl="1"/>
            <a:r>
              <a:rPr lang="en-US" smtClean="0"/>
              <a:t>Rock salt </a:t>
            </a:r>
          </a:p>
          <a:p>
            <a:pPr lvl="1"/>
            <a:r>
              <a:rPr lang="en-US" smtClean="0"/>
              <a:t>Sand to improve traction.</a:t>
            </a:r>
          </a:p>
          <a:p>
            <a:pPr lvl="1"/>
            <a:r>
              <a:rPr lang="en-US" smtClean="0"/>
              <a:t>Snow shovels and other snow removal equipment.</a:t>
            </a:r>
          </a:p>
          <a:p>
            <a:pPr lvl="1"/>
            <a:r>
              <a:rPr lang="en-US" smtClean="0"/>
              <a:t>Sufficient heating fuel. You may become isolated in your home and regular fuel sources may be cut off. Store a good supply of dry, seasoned wood for your fireplace or wood-burning stove.</a:t>
            </a:r>
          </a:p>
          <a:p>
            <a:pPr lvl="1"/>
            <a:r>
              <a:rPr lang="en-US" smtClean="0"/>
              <a:t>Adequate clothing and blankets to keep you warm.</a:t>
            </a:r>
          </a:p>
          <a:p>
            <a:endParaRPr lang="en-US" smtClean="0"/>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111</a:t>
            </a:fld>
            <a:endParaRPr lang="en-US"/>
          </a:p>
        </p:txBody>
      </p:sp>
    </p:spTree>
    <p:extLst>
      <p:ext uri="{BB962C8B-B14F-4D97-AF65-F5344CB8AC3E}">
        <p14:creationId xmlns:p14="http://schemas.microsoft.com/office/powerpoint/2010/main" val="384854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PREPARE:  Storms</a:t>
            </a:r>
            <a:endParaRPr lang="en-US" dirty="0"/>
          </a:p>
        </p:txBody>
      </p:sp>
      <p:sp>
        <p:nvSpPr>
          <p:cNvPr id="3" name="Content Placeholder 2"/>
          <p:cNvSpPr>
            <a:spLocks noGrp="1"/>
          </p:cNvSpPr>
          <p:nvPr>
            <p:ph idx="1"/>
          </p:nvPr>
        </p:nvSpPr>
        <p:spPr/>
        <p:txBody>
          <a:bodyPr/>
          <a:lstStyle/>
          <a:p>
            <a:r>
              <a:rPr lang="en-US" smtClean="0"/>
              <a:t>Winter Storms:  Preventing Freezing Pipes </a:t>
            </a:r>
          </a:p>
          <a:p>
            <a:pPr lvl="1"/>
            <a:r>
              <a:rPr lang="en-US" smtClean="0"/>
              <a:t>Drain water from swimming pool and water sprinkler supply lines following manufacturer's or installer's directions. </a:t>
            </a:r>
          </a:p>
          <a:p>
            <a:pPr lvl="1"/>
            <a:r>
              <a:rPr lang="en-US" smtClean="0"/>
              <a:t>Remove, drain, and store hoses used outdoors. </a:t>
            </a:r>
          </a:p>
          <a:p>
            <a:pPr lvl="1"/>
            <a:r>
              <a:rPr lang="en-US" smtClean="0"/>
              <a:t>Insulate pipes not in heated areas of the home</a:t>
            </a:r>
          </a:p>
          <a:p>
            <a:pPr lvl="1"/>
            <a:r>
              <a:rPr lang="en-US" smtClean="0"/>
              <a:t>Open kitchen and bathroom cabinet doors to allow warmer air to circulate around the plumbing</a:t>
            </a:r>
          </a:p>
          <a:p>
            <a:pPr lvl="1"/>
            <a:r>
              <a:rPr lang="en-US" smtClean="0"/>
              <a:t>Let the cold water drip from the faucet served by exposed pipes during extreme cold weather</a:t>
            </a:r>
          </a:p>
          <a:p>
            <a:pPr lvl="1"/>
            <a:r>
              <a:rPr lang="en-US" smtClean="0"/>
              <a:t>Keep the thermostat set to the same temperature both during the day and at night.</a:t>
            </a:r>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112</a:t>
            </a:fld>
            <a:endParaRPr lang="en-US"/>
          </a:p>
        </p:txBody>
      </p:sp>
    </p:spTree>
    <p:extLst>
      <p:ext uri="{BB962C8B-B14F-4D97-AF65-F5344CB8AC3E}">
        <p14:creationId xmlns:p14="http://schemas.microsoft.com/office/powerpoint/2010/main" val="2915083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RESPOND:  Storms</a:t>
            </a:r>
            <a:endParaRPr lang="en-US" dirty="0"/>
          </a:p>
        </p:txBody>
      </p:sp>
      <p:sp>
        <p:nvSpPr>
          <p:cNvPr id="3" name="Content Placeholder 2"/>
          <p:cNvSpPr>
            <a:spLocks noGrp="1"/>
          </p:cNvSpPr>
          <p:nvPr>
            <p:ph idx="1"/>
          </p:nvPr>
        </p:nvSpPr>
        <p:spPr/>
        <p:txBody>
          <a:bodyPr/>
          <a:lstStyle/>
          <a:p>
            <a:r>
              <a:rPr lang="en-US" smtClean="0"/>
              <a:t>If outside, seek shelter</a:t>
            </a:r>
          </a:p>
          <a:p>
            <a:r>
              <a:rPr lang="en-US" smtClean="0"/>
              <a:t>Postpone outdoor activities</a:t>
            </a:r>
          </a:p>
          <a:p>
            <a:r>
              <a:rPr lang="en-US" smtClean="0"/>
              <a:t>If you can hear thunder, you are close enough to be in danger from lightning.</a:t>
            </a:r>
          </a:p>
          <a:p>
            <a:r>
              <a:rPr lang="en-US" smtClean="0"/>
              <a:t>Secure shutters, windows and doors</a:t>
            </a:r>
          </a:p>
          <a:p>
            <a:r>
              <a:rPr lang="en-US" smtClean="0"/>
              <a:t>Avoid using electrical equipment</a:t>
            </a:r>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113</a:t>
            </a:fld>
            <a:endParaRPr lang="en-US"/>
          </a:p>
        </p:txBody>
      </p:sp>
    </p:spTree>
    <p:extLst>
      <p:ext uri="{BB962C8B-B14F-4D97-AF65-F5344CB8AC3E}">
        <p14:creationId xmlns:p14="http://schemas.microsoft.com/office/powerpoint/2010/main" val="114081324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RECOVER:  Storms</a:t>
            </a:r>
            <a:endParaRPr lang="en-US" dirty="0"/>
          </a:p>
        </p:txBody>
      </p:sp>
      <p:sp>
        <p:nvSpPr>
          <p:cNvPr id="3" name="Content Placeholder 2"/>
          <p:cNvSpPr>
            <a:spLocks noGrp="1"/>
          </p:cNvSpPr>
          <p:nvPr>
            <p:ph idx="1"/>
          </p:nvPr>
        </p:nvSpPr>
        <p:spPr/>
        <p:txBody>
          <a:bodyPr/>
          <a:lstStyle/>
          <a:p>
            <a:r>
              <a:rPr lang="en-US" smtClean="0"/>
              <a:t>Stay away from storm-damaged areas</a:t>
            </a:r>
          </a:p>
          <a:p>
            <a:r>
              <a:rPr lang="en-US" smtClean="0"/>
              <a:t>Do not drive or walk through flooded areas</a:t>
            </a:r>
          </a:p>
          <a:p>
            <a:r>
              <a:rPr lang="en-US" smtClean="0"/>
              <a:t>Stay away from downed power lines and report them immediately.</a:t>
            </a:r>
          </a:p>
          <a:p>
            <a:r>
              <a:rPr lang="en-US" smtClean="0"/>
              <a:t>Help people who may require special assistance, such as infants, children and the elderly or disabled.</a:t>
            </a:r>
          </a:p>
          <a:p>
            <a:endParaRPr lang="en-US" smtClean="0"/>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114</a:t>
            </a:fld>
            <a:endParaRPr lang="en-US"/>
          </a:p>
        </p:txBody>
      </p:sp>
    </p:spTree>
    <p:extLst>
      <p:ext uri="{BB962C8B-B14F-4D97-AF65-F5344CB8AC3E}">
        <p14:creationId xmlns:p14="http://schemas.microsoft.com/office/powerpoint/2010/main" val="306676102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RECOVER:  Storms</a:t>
            </a:r>
            <a:endParaRPr lang="en-US" dirty="0"/>
          </a:p>
        </p:txBody>
      </p:sp>
      <p:sp>
        <p:nvSpPr>
          <p:cNvPr id="3" name="Content Placeholder 2"/>
          <p:cNvSpPr>
            <a:spLocks noGrp="1"/>
          </p:cNvSpPr>
          <p:nvPr>
            <p:ph idx="1"/>
          </p:nvPr>
        </p:nvSpPr>
        <p:spPr/>
        <p:txBody>
          <a:bodyPr/>
          <a:lstStyle/>
          <a:p>
            <a:r>
              <a:rPr lang="en-US" smtClean="0"/>
              <a:t>STAY SAFE!</a:t>
            </a:r>
          </a:p>
          <a:p>
            <a:pPr lvl="1"/>
            <a:r>
              <a:rPr lang="en-US" smtClean="0"/>
              <a:t>Go to a designated public shelter if you have been told to evacuate or you feel it is unsafe to remain in your home. Text SHELTER + your ZIP code to 43362 (4FEMA)</a:t>
            </a:r>
          </a:p>
          <a:p>
            <a:pPr lvl="1"/>
            <a:endParaRPr lang="en-US" smtClean="0"/>
          </a:p>
          <a:p>
            <a:pPr lvl="1"/>
            <a:r>
              <a:rPr lang="en-US" smtClean="0"/>
              <a:t>Register on the American Red Cross </a:t>
            </a:r>
            <a:r>
              <a:rPr lang="en-US" smtClean="0">
                <a:hlinkClick r:id="rId3"/>
              </a:rPr>
              <a:t>Safe and Well web site</a:t>
            </a:r>
            <a:r>
              <a:rPr lang="en-US" smtClean="0"/>
              <a:t> to let your family and friends know you are safe.</a:t>
            </a:r>
            <a:br>
              <a:rPr lang="en-US" smtClean="0"/>
            </a:br>
            <a:r>
              <a:rPr lang="en-US" smtClean="0"/>
              <a:t>(https://safeandwell.communityos.org/cms/index.php) </a:t>
            </a:r>
            <a:endParaRPr lang="en-US" dirty="0"/>
          </a:p>
        </p:txBody>
      </p:sp>
      <p:sp>
        <p:nvSpPr>
          <p:cNvPr id="4" name="Slide Number Placeholder 3"/>
          <p:cNvSpPr>
            <a:spLocks noGrp="1"/>
          </p:cNvSpPr>
          <p:nvPr>
            <p:ph type="sldNum" sz="quarter" idx="4"/>
          </p:nvPr>
        </p:nvSpPr>
        <p:spPr/>
        <p:txBody>
          <a:bodyPr/>
          <a:lstStyle/>
          <a:p>
            <a:fld id="{48418634-35E1-4B71-A941-2BD7AE42CC64}" type="slidenum">
              <a:rPr lang="en-US" smtClean="0"/>
              <a:pPr/>
              <a:t>115</a:t>
            </a:fld>
            <a:endParaRPr lang="en-US"/>
          </a:p>
        </p:txBody>
      </p:sp>
    </p:spTree>
    <p:extLst>
      <p:ext uri="{BB962C8B-B14F-4D97-AF65-F5344CB8AC3E}">
        <p14:creationId xmlns:p14="http://schemas.microsoft.com/office/powerpoint/2010/main" val="317149335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a:t>
            </a:r>
            <a:endParaRPr lang="en-US" dirty="0"/>
          </a:p>
        </p:txBody>
      </p:sp>
      <p:sp>
        <p:nvSpPr>
          <p:cNvPr id="3" name="Content Placeholder 2"/>
          <p:cNvSpPr>
            <a:spLocks noGrp="1"/>
          </p:cNvSpPr>
          <p:nvPr>
            <p:ph idx="1"/>
          </p:nvPr>
        </p:nvSpPr>
        <p:spPr/>
        <p:txBody>
          <a:bodyPr/>
          <a:lstStyle/>
          <a:p>
            <a:r>
              <a:rPr lang="en-US" smtClean="0"/>
              <a:t>What, if anything, can be done to prevent this disaster from occurring?</a:t>
            </a:r>
          </a:p>
          <a:p>
            <a:endParaRPr lang="en-US" dirty="0"/>
          </a:p>
        </p:txBody>
      </p:sp>
      <p:sp>
        <p:nvSpPr>
          <p:cNvPr id="4" name="Slide Number Placeholder 3"/>
          <p:cNvSpPr>
            <a:spLocks noGrp="1"/>
          </p:cNvSpPr>
          <p:nvPr>
            <p:ph type="sldNum" sz="quarter" idx="4"/>
          </p:nvPr>
        </p:nvSpPr>
        <p:spPr/>
        <p:txBody>
          <a:bodyPr/>
          <a:lstStyle/>
          <a:p>
            <a:fld id="{F36C87F6-986D-49E6-AF40-1B3A1EE8064D}" type="slidenum">
              <a:rPr lang="en-US" smtClean="0"/>
              <a:pPr/>
              <a:t>116</a:t>
            </a:fld>
            <a:endParaRPr lang="en-US"/>
          </a:p>
        </p:txBody>
      </p:sp>
    </p:spTree>
    <p:extLst>
      <p:ext uri="{BB962C8B-B14F-4D97-AF65-F5344CB8AC3E}">
        <p14:creationId xmlns:p14="http://schemas.microsoft.com/office/powerpoint/2010/main" val="961793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a:t>
            </a:r>
            <a:endParaRPr lang="en-US" dirty="0"/>
          </a:p>
        </p:txBody>
      </p:sp>
      <p:sp>
        <p:nvSpPr>
          <p:cNvPr id="3" name="Content Placeholder 2"/>
          <p:cNvSpPr>
            <a:spLocks noGrp="1"/>
          </p:cNvSpPr>
          <p:nvPr>
            <p:ph idx="1"/>
          </p:nvPr>
        </p:nvSpPr>
        <p:spPr/>
        <p:txBody>
          <a:bodyPr/>
          <a:lstStyle/>
          <a:p>
            <a:r>
              <a:rPr lang="en-US" smtClean="0"/>
              <a:t>What can be done to reduce the damages caused by this disaster?</a:t>
            </a:r>
          </a:p>
          <a:p>
            <a:endParaRPr lang="en-US" smtClean="0"/>
          </a:p>
          <a:p>
            <a:endParaRPr lang="en-US" dirty="0"/>
          </a:p>
        </p:txBody>
      </p:sp>
      <p:sp>
        <p:nvSpPr>
          <p:cNvPr id="4" name="Slide Number Placeholder 3"/>
          <p:cNvSpPr>
            <a:spLocks noGrp="1"/>
          </p:cNvSpPr>
          <p:nvPr>
            <p:ph type="sldNum" sz="quarter" idx="4"/>
          </p:nvPr>
        </p:nvSpPr>
        <p:spPr/>
        <p:txBody>
          <a:bodyPr/>
          <a:lstStyle/>
          <a:p>
            <a:fld id="{F36C87F6-986D-49E6-AF40-1B3A1EE8064D}" type="slidenum">
              <a:rPr lang="en-US" smtClean="0"/>
              <a:pPr/>
              <a:t>117</a:t>
            </a:fld>
            <a:endParaRPr lang="en-US"/>
          </a:p>
        </p:txBody>
      </p:sp>
    </p:spTree>
    <p:extLst>
      <p:ext uri="{BB962C8B-B14F-4D97-AF65-F5344CB8AC3E}">
        <p14:creationId xmlns:p14="http://schemas.microsoft.com/office/powerpoint/2010/main" val="1377903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http://imgick.nola.com/home/nola-media/width960/img/home_impact/photo/hurricane-house-preparation-graphic-110003bd164290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7197" y="-4570"/>
            <a:ext cx="875468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1"/>
          <p:cNvSpPr>
            <a:spLocks noGrp="1"/>
          </p:cNvSpPr>
          <p:nvPr>
            <p:ph type="title"/>
          </p:nvPr>
        </p:nvSpPr>
        <p:spPr/>
        <p:txBody>
          <a:bodyPr/>
          <a:lstStyle/>
          <a:p>
            <a:endParaRPr lang="en-US"/>
          </a:p>
        </p:txBody>
      </p:sp>
      <p:sp>
        <p:nvSpPr>
          <p:cNvPr id="9" name="Slide Number Placeholder 8"/>
          <p:cNvSpPr>
            <a:spLocks noGrp="1"/>
          </p:cNvSpPr>
          <p:nvPr>
            <p:ph type="sldNum" sz="quarter" idx="4"/>
          </p:nvPr>
        </p:nvSpPr>
        <p:spPr/>
        <p:txBody>
          <a:bodyPr/>
          <a:lstStyle/>
          <a:p>
            <a:fld id="{E9BA4FDC-D01A-48BC-839F-4B2645521C35}" type="slidenum">
              <a:rPr lang="en-US" smtClean="0"/>
              <a:pPr/>
              <a:t>118</a:t>
            </a:fld>
            <a:endParaRPr lang="en-US"/>
          </a:p>
        </p:txBody>
      </p:sp>
    </p:spTree>
    <p:extLst>
      <p:ext uri="{BB962C8B-B14F-4D97-AF65-F5344CB8AC3E}">
        <p14:creationId xmlns:p14="http://schemas.microsoft.com/office/powerpoint/2010/main" val="39228126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  Thunderstorms</a:t>
            </a:r>
            <a:endParaRPr lang="en-US" dirty="0"/>
          </a:p>
        </p:txBody>
      </p:sp>
      <p:sp>
        <p:nvSpPr>
          <p:cNvPr id="3" name="Content Placeholder 2"/>
          <p:cNvSpPr>
            <a:spLocks noGrp="1"/>
          </p:cNvSpPr>
          <p:nvPr>
            <p:ph idx="1"/>
          </p:nvPr>
        </p:nvSpPr>
        <p:spPr/>
        <p:txBody>
          <a:bodyPr/>
          <a:lstStyle/>
          <a:p>
            <a:r>
              <a:rPr lang="en-US" smtClean="0"/>
              <a:t>Stay out of water. It’s a great conductor of electricity</a:t>
            </a:r>
          </a:p>
          <a:p>
            <a:r>
              <a:rPr lang="en-US" smtClean="0"/>
              <a:t>If you can hear thunder, lightning is a risk </a:t>
            </a:r>
          </a:p>
          <a:p>
            <a:endParaRPr lang="en-US" smtClean="0"/>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119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885258182"/>
              </p:ext>
            </p:extLst>
          </p:nvPr>
        </p:nvGraphicFramePr>
        <p:xfrm>
          <a:off x="1292192" y="3416675"/>
          <a:ext cx="9601200" cy="2716530"/>
        </p:xfrm>
        <a:graphic>
          <a:graphicData uri="http://schemas.openxmlformats.org/drawingml/2006/table">
            <a:tbl>
              <a:tblPr>
                <a:tableStyleId>{D113A9D2-9D6B-4929-AA2D-F23B5EE8CBE7}</a:tableStyleId>
              </a:tblPr>
              <a:tblGrid>
                <a:gridCol w="2864130"/>
                <a:gridCol w="6737070"/>
              </a:tblGrid>
              <a:tr h="0">
                <a:tc>
                  <a:txBody>
                    <a:bodyPr/>
                    <a:lstStyle/>
                    <a:p>
                      <a:pPr algn="ctr"/>
                      <a:r>
                        <a:rPr lang="en-US" sz="2800" dirty="0">
                          <a:effectLst/>
                        </a:rPr>
                        <a:t>If you are:</a:t>
                      </a:r>
                    </a:p>
                  </a:txBody>
                  <a:tcPr marL="47625" marR="47625" marT="47625" marB="47625" anchor="ctr"/>
                </a:tc>
                <a:tc>
                  <a:txBody>
                    <a:bodyPr/>
                    <a:lstStyle/>
                    <a:p>
                      <a:pPr algn="ctr"/>
                      <a:r>
                        <a:rPr lang="en-US" sz="2800" dirty="0">
                          <a:effectLst/>
                        </a:rPr>
                        <a:t>Then:</a:t>
                      </a:r>
                    </a:p>
                  </a:txBody>
                  <a:tcPr marL="47625" marR="47625" marT="47625" marB="47625" anchor="ctr"/>
                </a:tc>
              </a:tr>
              <a:tr h="731520">
                <a:tc>
                  <a:txBody>
                    <a:bodyPr/>
                    <a:lstStyle/>
                    <a:p>
                      <a:r>
                        <a:rPr lang="en-US" sz="2000" dirty="0">
                          <a:solidFill>
                            <a:sysClr val="windowText" lastClr="000000"/>
                          </a:solidFill>
                          <a:effectLst/>
                        </a:rPr>
                        <a:t>In a forest</a:t>
                      </a:r>
                    </a:p>
                  </a:txBody>
                  <a:tcPr marL="47625" marR="47625" marT="47625" marB="47625" anchor="ctr">
                    <a:solidFill>
                      <a:schemeClr val="tx1"/>
                    </a:solidFill>
                  </a:tcPr>
                </a:tc>
                <a:tc>
                  <a:txBody>
                    <a:bodyPr/>
                    <a:lstStyle/>
                    <a:p>
                      <a:r>
                        <a:rPr lang="en-US" sz="2000" dirty="0">
                          <a:solidFill>
                            <a:sysClr val="windowText" lastClr="000000"/>
                          </a:solidFill>
                          <a:effectLst/>
                        </a:rPr>
                        <a:t>Seek shelter in a low area under a thick growth of small trees.</a:t>
                      </a:r>
                    </a:p>
                  </a:txBody>
                  <a:tcPr marL="47625" marR="47625" marT="47625" marB="47625" anchor="ctr">
                    <a:solidFill>
                      <a:schemeClr val="tx1"/>
                    </a:solidFill>
                  </a:tcPr>
                </a:tc>
              </a:tr>
              <a:tr h="731520">
                <a:tc>
                  <a:txBody>
                    <a:bodyPr/>
                    <a:lstStyle/>
                    <a:p>
                      <a:r>
                        <a:rPr lang="en-US" sz="2000" dirty="0">
                          <a:solidFill>
                            <a:sysClr val="windowText" lastClr="000000"/>
                          </a:solidFill>
                          <a:effectLst/>
                        </a:rPr>
                        <a:t>In an open area</a:t>
                      </a:r>
                    </a:p>
                  </a:txBody>
                  <a:tcPr marL="47625" marR="47625" marT="47625" marB="47625" anchor="ctr">
                    <a:solidFill>
                      <a:schemeClr val="tx1"/>
                    </a:solidFill>
                  </a:tcPr>
                </a:tc>
                <a:tc>
                  <a:txBody>
                    <a:bodyPr/>
                    <a:lstStyle/>
                    <a:p>
                      <a:r>
                        <a:rPr lang="en-US" sz="2000" dirty="0">
                          <a:solidFill>
                            <a:sysClr val="windowText" lastClr="000000"/>
                          </a:solidFill>
                          <a:effectLst/>
                        </a:rPr>
                        <a:t>Go to a low place such as a ravine or valley. Be alert for flash floods.</a:t>
                      </a:r>
                    </a:p>
                  </a:txBody>
                  <a:tcPr marL="47625" marR="47625" marT="47625" marB="47625" anchor="ctr">
                    <a:solidFill>
                      <a:schemeClr val="tx1"/>
                    </a:solidFill>
                  </a:tcPr>
                </a:tc>
              </a:tr>
              <a:tr h="731520">
                <a:tc>
                  <a:txBody>
                    <a:bodyPr/>
                    <a:lstStyle/>
                    <a:p>
                      <a:r>
                        <a:rPr lang="en-US" sz="2000" dirty="0">
                          <a:solidFill>
                            <a:sysClr val="windowText" lastClr="000000"/>
                          </a:solidFill>
                          <a:effectLst/>
                        </a:rPr>
                        <a:t>On open water</a:t>
                      </a:r>
                    </a:p>
                  </a:txBody>
                  <a:tcPr marL="47625" marR="47625" marT="47625" marB="47625" anchor="ctr">
                    <a:solidFill>
                      <a:schemeClr val="tx1"/>
                    </a:solidFill>
                  </a:tcPr>
                </a:tc>
                <a:tc>
                  <a:txBody>
                    <a:bodyPr/>
                    <a:lstStyle/>
                    <a:p>
                      <a:r>
                        <a:rPr lang="en-US" sz="2000" dirty="0">
                          <a:solidFill>
                            <a:sysClr val="windowText" lastClr="000000"/>
                          </a:solidFill>
                          <a:effectLst/>
                        </a:rPr>
                        <a:t>Get to land and find shelter immediately.</a:t>
                      </a:r>
                    </a:p>
                  </a:txBody>
                  <a:tcPr marL="47625" marR="47625" marT="47625" marB="47625" anchor="ctr">
                    <a:solidFill>
                      <a:schemeClr val="tx1"/>
                    </a:solidFill>
                  </a:tcPr>
                </a:tc>
              </a:tr>
            </a:tbl>
          </a:graphicData>
        </a:graphic>
      </p:graphicFrame>
    </p:spTree>
    <p:extLst>
      <p:ext uri="{BB962C8B-B14F-4D97-AF65-F5344CB8AC3E}">
        <p14:creationId xmlns:p14="http://schemas.microsoft.com/office/powerpoint/2010/main" val="124964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4480"/>
            <a:ext cx="12188952" cy="542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8"/>
          <p:cNvSpPr txBox="1">
            <a:spLocks noChangeArrowheads="1"/>
          </p:cNvSpPr>
          <p:nvPr/>
        </p:nvSpPr>
        <p:spPr bwMode="auto">
          <a:xfrm>
            <a:off x="1525588" y="6534832"/>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dirty="0" smtClean="0">
                <a:solidFill>
                  <a:schemeClr val="bg1"/>
                </a:solidFill>
              </a:rPr>
              <a:t>Figure 9.6 in </a:t>
            </a:r>
            <a:r>
              <a:rPr lang="en-US" altLang="en-US" sz="1800" i="1" dirty="0" smtClean="0">
                <a:solidFill>
                  <a:schemeClr val="bg1"/>
                </a:solidFill>
              </a:rPr>
              <a:t>The Atmosphere, 8th edition</a:t>
            </a:r>
            <a:r>
              <a:rPr lang="en-US" altLang="en-US" sz="1800" dirty="0" smtClean="0">
                <a:solidFill>
                  <a:schemeClr val="bg1"/>
                </a:solidFill>
              </a:rPr>
              <a:t>, </a:t>
            </a:r>
            <a:r>
              <a:rPr lang="en-US" altLang="en-US" sz="1800" dirty="0" err="1" smtClean="0">
                <a:solidFill>
                  <a:schemeClr val="bg1"/>
                </a:solidFill>
              </a:rPr>
              <a:t>Lutgens</a:t>
            </a:r>
            <a:r>
              <a:rPr lang="en-US" altLang="en-US" sz="1800" dirty="0" smtClean="0">
                <a:solidFill>
                  <a:schemeClr val="bg1"/>
                </a:solidFill>
              </a:rPr>
              <a:t> and </a:t>
            </a:r>
            <a:r>
              <a:rPr lang="en-US" altLang="en-US" sz="1800" dirty="0" err="1" smtClean="0">
                <a:solidFill>
                  <a:schemeClr val="bg1"/>
                </a:solidFill>
              </a:rPr>
              <a:t>Tarbuck</a:t>
            </a:r>
            <a:r>
              <a:rPr lang="en-US" altLang="en-US" sz="1800" dirty="0" smtClean="0">
                <a:solidFill>
                  <a:schemeClr val="bg1"/>
                </a:solidFill>
              </a:rPr>
              <a:t>, 8th edition, 2001.</a:t>
            </a:r>
            <a:endParaRPr lang="en-US" altLang="en-US" sz="1800" dirty="0">
              <a:solidFill>
                <a:schemeClr val="bg1"/>
              </a:solidFill>
            </a:endParaRPr>
          </a:p>
        </p:txBody>
      </p:sp>
      <p:sp>
        <p:nvSpPr>
          <p:cNvPr id="2" name="Title 1"/>
          <p:cNvSpPr>
            <a:spLocks noGrp="1"/>
          </p:cNvSpPr>
          <p:nvPr>
            <p:ph type="title"/>
          </p:nvPr>
        </p:nvSpPr>
        <p:spPr>
          <a:xfrm>
            <a:off x="612648" y="365760"/>
            <a:ext cx="10972800" cy="1325563"/>
          </a:xfrm>
        </p:spPr>
        <p:txBody>
          <a:bodyPr>
            <a:normAutofit fontScale="90000"/>
          </a:bodyPr>
          <a:lstStyle/>
          <a:p>
            <a:r>
              <a:rPr lang="en-US" altLang="en-US" dirty="0"/>
              <a:t>Schematic cross-section of a cold front. </a:t>
            </a:r>
            <a:endParaRPr lang="en-US" dirty="0"/>
          </a:p>
        </p:txBody>
      </p:sp>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12</a:t>
            </a:fld>
            <a:endParaRPr lang="en-US"/>
          </a:p>
        </p:txBody>
      </p:sp>
    </p:spTree>
    <p:extLst>
      <p:ext uri="{BB962C8B-B14F-4D97-AF65-F5344CB8AC3E}">
        <p14:creationId xmlns:p14="http://schemas.microsoft.com/office/powerpoint/2010/main" val="411176624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  Winter Storms</a:t>
            </a:r>
            <a:endParaRPr lang="en-US" dirty="0"/>
          </a:p>
        </p:txBody>
      </p:sp>
      <p:sp>
        <p:nvSpPr>
          <p:cNvPr id="3" name="Content Placeholder 2"/>
          <p:cNvSpPr>
            <a:spLocks noGrp="1"/>
          </p:cNvSpPr>
          <p:nvPr>
            <p:ph idx="1"/>
          </p:nvPr>
        </p:nvSpPr>
        <p:spPr/>
        <p:txBody>
          <a:bodyPr/>
          <a:lstStyle/>
          <a:p>
            <a:r>
              <a:rPr lang="en-US" smtClean="0"/>
              <a:t>Prepare your home as needed</a:t>
            </a:r>
          </a:p>
          <a:p>
            <a:r>
              <a:rPr lang="en-US" smtClean="0"/>
              <a:t>Stay indoors</a:t>
            </a:r>
          </a:p>
          <a:p>
            <a:r>
              <a:rPr lang="en-US" smtClean="0"/>
              <a:t>Do not try to remove all of the snow on your walkway/driveway at once!</a:t>
            </a:r>
          </a:p>
          <a:p>
            <a:r>
              <a:rPr lang="en-US" smtClean="0"/>
              <a:t>Beware of ice and slippery surfaces</a:t>
            </a:r>
          </a:p>
          <a:p>
            <a:endParaRPr lang="en-US" smtClean="0"/>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120</a:t>
            </a:fld>
            <a:endParaRPr lang="en-US"/>
          </a:p>
        </p:txBody>
      </p:sp>
    </p:spTree>
    <p:extLst>
      <p:ext uri="{BB962C8B-B14F-4D97-AF65-F5344CB8AC3E}">
        <p14:creationId xmlns:p14="http://schemas.microsoft.com/office/powerpoint/2010/main" val="3825662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  Hurricanes</a:t>
            </a:r>
            <a:endParaRPr lang="en-US" dirty="0"/>
          </a:p>
        </p:txBody>
      </p:sp>
      <p:sp>
        <p:nvSpPr>
          <p:cNvPr id="3" name="Content Placeholder 2"/>
          <p:cNvSpPr>
            <a:spLocks noGrp="1"/>
          </p:cNvSpPr>
          <p:nvPr>
            <p:ph idx="1"/>
          </p:nvPr>
        </p:nvSpPr>
        <p:spPr/>
        <p:txBody>
          <a:bodyPr/>
          <a:lstStyle/>
          <a:p>
            <a:r>
              <a:rPr lang="en-US" smtClean="0"/>
              <a:t>Prepare your home as needed</a:t>
            </a:r>
          </a:p>
          <a:p>
            <a:r>
              <a:rPr lang="en-US" smtClean="0"/>
              <a:t>Stay indoors</a:t>
            </a:r>
          </a:p>
          <a:p>
            <a:r>
              <a:rPr lang="en-US" smtClean="0"/>
              <a:t>Evacuate if told to do so</a:t>
            </a:r>
          </a:p>
          <a:p>
            <a:r>
              <a:rPr lang="en-US" smtClean="0"/>
              <a:t>Stay out of water. It’s a great conductor of electricity</a:t>
            </a:r>
          </a:p>
          <a:p>
            <a:r>
              <a:rPr lang="en-US" smtClean="0"/>
              <a:t>If you can hear thunder, lightning is a risk </a:t>
            </a:r>
          </a:p>
          <a:p>
            <a:endParaRPr lang="en-US" smtClean="0"/>
          </a:p>
          <a:p>
            <a:endParaRPr lang="en-US" smtClean="0"/>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121</a:t>
            </a:fld>
            <a:endParaRPr lang="en-US"/>
          </a:p>
        </p:txBody>
      </p:sp>
    </p:spTree>
    <p:extLst>
      <p:ext uri="{BB962C8B-B14F-4D97-AF65-F5344CB8AC3E}">
        <p14:creationId xmlns:p14="http://schemas.microsoft.com/office/powerpoint/2010/main" val="3054915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Reducing the risk:  Windstorms</a:t>
            </a:r>
            <a:endParaRPr lang="en-US" dirty="0"/>
          </a:p>
        </p:txBody>
      </p:sp>
      <p:sp>
        <p:nvSpPr>
          <p:cNvPr id="3" name="Content Placeholder 2"/>
          <p:cNvSpPr>
            <a:spLocks noGrp="1"/>
          </p:cNvSpPr>
          <p:nvPr>
            <p:ph idx="1"/>
          </p:nvPr>
        </p:nvSpPr>
        <p:spPr/>
        <p:txBody>
          <a:bodyPr/>
          <a:lstStyle/>
          <a:p>
            <a:r>
              <a:rPr lang="en-US" smtClean="0"/>
              <a:t>Let me tell you a little story . . . </a:t>
            </a:r>
          </a:p>
          <a:p>
            <a:endParaRPr lang="en-US" smtClean="0"/>
          </a:p>
          <a:p>
            <a:endParaRPr lang="en-US" smtClean="0"/>
          </a:p>
          <a:p>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122</a:t>
            </a:fld>
            <a:endParaRPr lang="en-US"/>
          </a:p>
        </p:txBody>
      </p:sp>
    </p:spTree>
    <p:extLst>
      <p:ext uri="{BB962C8B-B14F-4D97-AF65-F5344CB8AC3E}">
        <p14:creationId xmlns:p14="http://schemas.microsoft.com/office/powerpoint/2010/main" val="28218216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November 30th, 2011 Windstorm</a:t>
            </a:r>
            <a:endParaRPr lang="en-US" dirty="0"/>
          </a:p>
        </p:txBody>
      </p:sp>
      <p:sp>
        <p:nvSpPr>
          <p:cNvPr id="3" name="Content Placeholder 2"/>
          <p:cNvSpPr>
            <a:spLocks noGrp="1"/>
          </p:cNvSpPr>
          <p:nvPr>
            <p:ph idx="1"/>
          </p:nvPr>
        </p:nvSpPr>
        <p:spPr/>
        <p:txBody>
          <a:bodyPr/>
          <a:lstStyle/>
          <a:p>
            <a:r>
              <a:rPr lang="en-US" smtClean="0"/>
              <a:t>Recorded wind speeds:</a:t>
            </a:r>
          </a:p>
          <a:p>
            <a:pPr lvl="1"/>
            <a:r>
              <a:rPr lang="en-US" smtClean="0"/>
              <a:t>Henninger Flats, Calif. (2,800 ft., near Pasadena): 167 mph (unofficial)</a:t>
            </a:r>
          </a:p>
          <a:p>
            <a:pPr lvl="1"/>
            <a:r>
              <a:rPr lang="en-US" smtClean="0"/>
              <a:t>Los Angeles (LAX Airport), Calif.: 47 mph</a:t>
            </a:r>
          </a:p>
          <a:p>
            <a:pPr lvl="1"/>
            <a:r>
              <a:rPr lang="en-US" smtClean="0"/>
              <a:t>Hardest hit areas were:</a:t>
            </a:r>
          </a:p>
          <a:p>
            <a:pPr lvl="2"/>
            <a:r>
              <a:rPr lang="en-US" smtClean="0"/>
              <a:t>Altadena, Arcadia, Covina, Duarte, El Monte, La Crescenta, Monrovia, Montebello, Rosemead, San Gabriel, and Temple City</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123</a:t>
            </a:fld>
            <a:endParaRPr lang="en-US"/>
          </a:p>
        </p:txBody>
      </p:sp>
      <p:sp>
        <p:nvSpPr>
          <p:cNvPr id="26628" name="TextBox 3"/>
          <p:cNvSpPr txBox="1">
            <a:spLocks noChangeArrowheads="1"/>
          </p:cNvSpPr>
          <p:nvPr/>
        </p:nvSpPr>
        <p:spPr bwMode="auto">
          <a:xfrm>
            <a:off x="1524000" y="6550026"/>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t>Source:  </a:t>
            </a:r>
            <a:r>
              <a:rPr lang="en-US" altLang="en-US" sz="1400">
                <a:hlinkClick r:id="rId2"/>
              </a:rPr>
              <a:t>1</a:t>
            </a:r>
            <a:endParaRPr lang="en-US" altLang="en-US" sz="1400"/>
          </a:p>
        </p:txBody>
      </p:sp>
    </p:spTree>
    <p:extLst>
      <p:ext uri="{BB962C8B-B14F-4D97-AF65-F5344CB8AC3E}">
        <p14:creationId xmlns:p14="http://schemas.microsoft.com/office/powerpoint/2010/main" val="61972008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Autofit/>
          </a:bodyPr>
          <a:lstStyle/>
          <a:p>
            <a:r>
              <a:rPr lang="en-US" sz="3600" dirty="0" smtClean="0"/>
              <a:t>Portland And Seattle Weather Linked To What Caused The Southern California “Santa Ana’ Wind Storm</a:t>
            </a:r>
            <a:endParaRPr lang="en-US" sz="3600" dirty="0"/>
          </a:p>
        </p:txBody>
      </p:sp>
      <p:sp>
        <p:nvSpPr>
          <p:cNvPr id="3" name="Slide Number Placeholder 2"/>
          <p:cNvSpPr>
            <a:spLocks noGrp="1"/>
          </p:cNvSpPr>
          <p:nvPr>
            <p:ph type="sldNum" sz="quarter" idx="4"/>
          </p:nvPr>
        </p:nvSpPr>
        <p:spPr/>
        <p:txBody>
          <a:bodyPr/>
          <a:lstStyle/>
          <a:p>
            <a:fld id="{E9BA4FDC-D01A-48BC-839F-4B2645521C35}" type="slidenum">
              <a:rPr lang="en-US" smtClean="0"/>
              <a:pPr/>
              <a:t>124</a:t>
            </a:fld>
            <a:endParaRPr lang="en-US"/>
          </a:p>
        </p:txBody>
      </p:sp>
      <p:sp>
        <p:nvSpPr>
          <p:cNvPr id="27652" name="TextBox 3"/>
          <p:cNvSpPr txBox="1">
            <a:spLocks noChangeArrowheads="1"/>
          </p:cNvSpPr>
          <p:nvPr/>
        </p:nvSpPr>
        <p:spPr bwMode="auto">
          <a:xfrm>
            <a:off x="1524000" y="6550026"/>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t>Source:  </a:t>
            </a:r>
            <a:r>
              <a:rPr lang="en-US" altLang="en-US" sz="1400">
                <a:hlinkClick r:id="rId3"/>
              </a:rPr>
              <a:t>1</a:t>
            </a:r>
            <a:endParaRPr lang="en-US" altLang="en-US" sz="1400"/>
          </a:p>
        </p:txBody>
      </p:sp>
    </p:spTree>
    <p:extLst>
      <p:ext uri="{BB962C8B-B14F-4D97-AF65-F5344CB8AC3E}">
        <p14:creationId xmlns:p14="http://schemas.microsoft.com/office/powerpoint/2010/main" val="34386506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E9BA4FDC-D01A-48BC-839F-4B2645521C35}" type="slidenum">
              <a:rPr lang="en-US" smtClean="0"/>
              <a:pPr/>
              <a:t>125</a:t>
            </a:fld>
            <a:endParaRPr lang="en-US"/>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155" y="-7427"/>
            <a:ext cx="10296939" cy="6859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82218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8" y="457199"/>
            <a:ext cx="3932237" cy="2975317"/>
          </a:xfrm>
        </p:spPr>
        <p:txBody>
          <a:bodyPr>
            <a:noAutofit/>
          </a:bodyPr>
          <a:lstStyle/>
          <a:p>
            <a:r>
              <a:rPr lang="en-US" sz="3600" dirty="0" smtClean="0"/>
              <a:t>LADWP Storm Outage Map as of 6 pm December 1, 2011</a:t>
            </a:r>
            <a:endParaRPr lang="en-US" sz="3600" dirty="0"/>
          </a:p>
        </p:txBody>
      </p:sp>
      <p:pic>
        <p:nvPicPr>
          <p:cNvPr id="2970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4970" t="15475" r="23363"/>
          <a:stretch>
            <a:fillRect/>
          </a:stretch>
        </p:blipFill>
        <p:spPr>
          <a:xfrm>
            <a:off x="5627077" y="67893"/>
            <a:ext cx="5289452" cy="6706311"/>
          </a:xfrm>
        </p:spPr>
      </p:pic>
      <p:sp>
        <p:nvSpPr>
          <p:cNvPr id="2" name="Slide Number Placeholder 1"/>
          <p:cNvSpPr>
            <a:spLocks noGrp="1"/>
          </p:cNvSpPr>
          <p:nvPr>
            <p:ph type="sldNum" sz="quarter" idx="4"/>
          </p:nvPr>
        </p:nvSpPr>
        <p:spPr/>
        <p:txBody>
          <a:bodyPr/>
          <a:lstStyle/>
          <a:p>
            <a:fld id="{E9BA4FDC-D01A-48BC-839F-4B2645521C35}" type="slidenum">
              <a:rPr lang="en-US" smtClean="0"/>
              <a:pPr/>
              <a:t>126</a:t>
            </a:fld>
            <a:endParaRPr lang="en-US"/>
          </a:p>
        </p:txBody>
      </p:sp>
    </p:spTree>
    <p:extLst>
      <p:ext uri="{BB962C8B-B14F-4D97-AF65-F5344CB8AC3E}">
        <p14:creationId xmlns:p14="http://schemas.microsoft.com/office/powerpoint/2010/main" val="100135859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0" y="0"/>
            <a:ext cx="9144000" cy="6858000"/>
            <a:chOff x="1524000" y="0"/>
            <a:chExt cx="9144000" cy="6858000"/>
          </a:xfrm>
        </p:grpSpPr>
        <p:pic>
          <p:nvPicPr>
            <p:cNvPr id="30722" name="Picture 4" descr="DSC0109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844209" y="3538330"/>
              <a:ext cx="556591" cy="1722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p:cNvSpPr>
            <a:spLocks noGrp="1"/>
          </p:cNvSpPr>
          <p:nvPr>
            <p:ph type="sldNum" sz="quarter" idx="4"/>
          </p:nvPr>
        </p:nvSpPr>
        <p:spPr/>
        <p:txBody>
          <a:bodyPr/>
          <a:lstStyle/>
          <a:p>
            <a:fld id="{E9BA4FDC-D01A-48BC-839F-4B2645521C35}" type="slidenum">
              <a:rPr lang="en-US" smtClean="0"/>
              <a:pPr/>
              <a:t>127</a:t>
            </a:fld>
            <a:endParaRPr lang="en-US"/>
          </a:p>
        </p:txBody>
      </p:sp>
    </p:spTree>
    <p:extLst>
      <p:ext uri="{BB962C8B-B14F-4D97-AF65-F5344CB8AC3E}">
        <p14:creationId xmlns:p14="http://schemas.microsoft.com/office/powerpoint/2010/main" val="112036600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DSC0110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fld id="{E9BA4FDC-D01A-48BC-839F-4B2645521C35}" type="slidenum">
              <a:rPr lang="en-US" smtClean="0"/>
              <a:pPr/>
              <a:t>128</a:t>
            </a:fld>
            <a:endParaRPr lang="en-US"/>
          </a:p>
        </p:txBody>
      </p:sp>
    </p:spTree>
    <p:extLst>
      <p:ext uri="{BB962C8B-B14F-4D97-AF65-F5344CB8AC3E}">
        <p14:creationId xmlns:p14="http://schemas.microsoft.com/office/powerpoint/2010/main" val="401112219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DSC011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7275" y="11114"/>
            <a:ext cx="5119688"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fld id="{E9BA4FDC-D01A-48BC-839F-4B2645521C35}" type="slidenum">
              <a:rPr lang="en-US" smtClean="0"/>
              <a:pPr/>
              <a:t>129</a:t>
            </a:fld>
            <a:endParaRPr lang="en-US"/>
          </a:p>
        </p:txBody>
      </p:sp>
    </p:spTree>
    <p:extLst>
      <p:ext uri="{BB962C8B-B14F-4D97-AF65-F5344CB8AC3E}">
        <p14:creationId xmlns:p14="http://schemas.microsoft.com/office/powerpoint/2010/main" val="3421757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3040"/>
            <a:ext cx="12188952" cy="5425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2647" y="365125"/>
            <a:ext cx="10972800" cy="1325563"/>
          </a:xfrm>
        </p:spPr>
        <p:txBody>
          <a:bodyPr>
            <a:normAutofit fontScale="90000"/>
          </a:bodyPr>
          <a:lstStyle/>
          <a:p>
            <a:r>
              <a:rPr lang="en-US" altLang="en-US" dirty="0" smtClean="0"/>
              <a:t>Schematic cross-section of a warm front. </a:t>
            </a:r>
            <a:endParaRPr lang="en-US" dirty="0"/>
          </a:p>
        </p:txBody>
      </p:sp>
      <p:sp>
        <p:nvSpPr>
          <p:cNvPr id="8" name="Text Box 8"/>
          <p:cNvSpPr txBox="1">
            <a:spLocks noChangeArrowheads="1"/>
          </p:cNvSpPr>
          <p:nvPr/>
        </p:nvSpPr>
        <p:spPr bwMode="auto">
          <a:xfrm>
            <a:off x="1525588" y="6491290"/>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dirty="0" smtClean="0">
                <a:solidFill>
                  <a:schemeClr val="bg1"/>
                </a:solidFill>
              </a:rPr>
              <a:t>Figure 9.6 in </a:t>
            </a:r>
            <a:r>
              <a:rPr lang="en-US" altLang="en-US" sz="1800" i="1" dirty="0" smtClean="0">
                <a:solidFill>
                  <a:schemeClr val="bg1"/>
                </a:solidFill>
              </a:rPr>
              <a:t>The Atmosphere, 8th edition</a:t>
            </a:r>
            <a:r>
              <a:rPr lang="en-US" altLang="en-US" sz="1800" dirty="0" smtClean="0">
                <a:solidFill>
                  <a:schemeClr val="bg1"/>
                </a:solidFill>
              </a:rPr>
              <a:t>, </a:t>
            </a:r>
            <a:r>
              <a:rPr lang="en-US" altLang="en-US" sz="1800" dirty="0" err="1" smtClean="0">
                <a:solidFill>
                  <a:schemeClr val="bg1"/>
                </a:solidFill>
              </a:rPr>
              <a:t>Lutgens</a:t>
            </a:r>
            <a:r>
              <a:rPr lang="en-US" altLang="en-US" sz="1800" dirty="0" smtClean="0">
                <a:solidFill>
                  <a:schemeClr val="bg1"/>
                </a:solidFill>
              </a:rPr>
              <a:t> and </a:t>
            </a:r>
            <a:r>
              <a:rPr lang="en-US" altLang="en-US" sz="1800" dirty="0" err="1" smtClean="0">
                <a:solidFill>
                  <a:schemeClr val="bg1"/>
                </a:solidFill>
              </a:rPr>
              <a:t>Tarbuck</a:t>
            </a:r>
            <a:r>
              <a:rPr lang="en-US" altLang="en-US" sz="1800" dirty="0" smtClean="0">
                <a:solidFill>
                  <a:schemeClr val="bg1"/>
                </a:solidFill>
              </a:rPr>
              <a:t>, 8th edition, 2001.</a:t>
            </a:r>
            <a:endParaRPr lang="en-US" altLang="en-US" sz="1800" dirty="0">
              <a:solidFill>
                <a:schemeClr val="bg1"/>
              </a:solidFill>
            </a:endParaRPr>
          </a:p>
        </p:txBody>
      </p:sp>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13</a:t>
            </a:fld>
            <a:endParaRPr lang="en-US"/>
          </a:p>
        </p:txBody>
      </p:sp>
    </p:spTree>
    <p:extLst>
      <p:ext uri="{BB962C8B-B14F-4D97-AF65-F5344CB8AC3E}">
        <p14:creationId xmlns:p14="http://schemas.microsoft.com/office/powerpoint/2010/main" val="337686567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204325"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fld id="{E9BA4FDC-D01A-48BC-839F-4B2645521C35}" type="slidenum">
              <a:rPr lang="en-US" smtClean="0"/>
              <a:pPr/>
              <a:t>130</a:t>
            </a:fld>
            <a:endParaRPr lang="en-US"/>
          </a:p>
        </p:txBody>
      </p:sp>
    </p:spTree>
    <p:extLst>
      <p:ext uri="{BB962C8B-B14F-4D97-AF65-F5344CB8AC3E}">
        <p14:creationId xmlns:p14="http://schemas.microsoft.com/office/powerpoint/2010/main" val="5013857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My Family Learned:</a:t>
            </a:r>
            <a:endParaRPr lang="en-US" dirty="0"/>
          </a:p>
        </p:txBody>
      </p:sp>
      <p:sp>
        <p:nvSpPr>
          <p:cNvPr id="3" name="Content Placeholder 2"/>
          <p:cNvSpPr>
            <a:spLocks noGrp="1"/>
          </p:cNvSpPr>
          <p:nvPr>
            <p:ph idx="1"/>
          </p:nvPr>
        </p:nvSpPr>
        <p:spPr/>
        <p:txBody>
          <a:bodyPr/>
          <a:lstStyle/>
          <a:p>
            <a:r>
              <a:rPr lang="en-US" smtClean="0"/>
              <a:t>Power outage</a:t>
            </a:r>
          </a:p>
          <a:p>
            <a:pPr lvl="1"/>
            <a:r>
              <a:rPr lang="en-US" smtClean="0"/>
              <a:t>Without power for 10 days</a:t>
            </a:r>
          </a:p>
          <a:p>
            <a:pPr lvl="1"/>
            <a:endParaRPr lang="en-US" smtClean="0"/>
          </a:p>
          <a:p>
            <a:pPr lvl="1"/>
            <a:r>
              <a:rPr lang="en-US" smtClean="0"/>
              <a:t>Why??</a:t>
            </a:r>
          </a:p>
          <a:p>
            <a:pPr lvl="2"/>
            <a:r>
              <a:rPr lang="en-US" smtClean="0"/>
              <a:t>Riser to connect power to </a:t>
            </a:r>
            <a:br>
              <a:rPr lang="en-US" smtClean="0"/>
            </a:br>
            <a:r>
              <a:rPr lang="en-US" smtClean="0"/>
              <a:t>house needed to be fixed first.</a:t>
            </a:r>
          </a:p>
          <a:p>
            <a:pPr lvl="2"/>
            <a:r>
              <a:rPr lang="en-US" smtClean="0"/>
              <a:t>Need an electrician to do so</a:t>
            </a:r>
          </a:p>
          <a:p>
            <a:pPr lvl="1"/>
            <a:endParaRPr lang="en-US" smtClean="0"/>
          </a:p>
          <a:p>
            <a:pPr lvl="1"/>
            <a:r>
              <a:rPr lang="en-US" smtClean="0"/>
              <a:t>Problems:</a:t>
            </a:r>
          </a:p>
          <a:p>
            <a:pPr lvl="2"/>
            <a:r>
              <a:rPr lang="en-US" smtClean="0"/>
              <a:t>Food spoiled, lack of heat*, lack of entertainment for kids . . .</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131</a:t>
            </a:fld>
            <a:endParaRPr lang="en-US"/>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6228" y="1580321"/>
            <a:ext cx="5693798" cy="349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94582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My Family Learned:</a:t>
            </a:r>
            <a:endParaRPr lang="en-US" dirty="0"/>
          </a:p>
        </p:txBody>
      </p:sp>
      <p:sp>
        <p:nvSpPr>
          <p:cNvPr id="3" name="Content Placeholder 2"/>
          <p:cNvSpPr>
            <a:spLocks noGrp="1"/>
          </p:cNvSpPr>
          <p:nvPr>
            <p:ph idx="1"/>
          </p:nvPr>
        </p:nvSpPr>
        <p:spPr/>
        <p:txBody>
          <a:bodyPr/>
          <a:lstStyle/>
          <a:p>
            <a:r>
              <a:rPr lang="en-US" smtClean="0"/>
              <a:t>Tree removal</a:t>
            </a:r>
          </a:p>
          <a:p>
            <a:pPr lvl="1"/>
            <a:r>
              <a:rPr lang="en-US" smtClean="0"/>
              <a:t>Insurance deemed storm “an act of God”</a:t>
            </a:r>
          </a:p>
          <a:p>
            <a:pPr lvl="2"/>
            <a:r>
              <a:rPr lang="en-US" smtClean="0"/>
              <a:t>THEREFORE, limited liability</a:t>
            </a:r>
          </a:p>
          <a:p>
            <a:pPr lvl="2"/>
            <a:r>
              <a:rPr lang="en-US" smtClean="0"/>
              <a:t>THEREFORE, neighbor not liable (despite the fact that the tree hadn’t been cared for properly)</a:t>
            </a:r>
          </a:p>
          <a:p>
            <a:pPr lvl="1"/>
            <a:r>
              <a:rPr lang="en-US" smtClean="0"/>
              <a:t>Cost to remove tree?  $1,000*</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132</a:t>
            </a:fld>
            <a:endParaRPr lang="en-US"/>
          </a:p>
        </p:txBody>
      </p:sp>
    </p:spTree>
    <p:extLst>
      <p:ext uri="{BB962C8B-B14F-4D97-AF65-F5344CB8AC3E}">
        <p14:creationId xmlns:p14="http://schemas.microsoft.com/office/powerpoint/2010/main" val="297822069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My Family Learned:</a:t>
            </a:r>
            <a:endParaRPr lang="en-US" dirty="0"/>
          </a:p>
        </p:txBody>
      </p:sp>
      <p:sp>
        <p:nvSpPr>
          <p:cNvPr id="3" name="Content Placeholder 2"/>
          <p:cNvSpPr>
            <a:spLocks noGrp="1"/>
          </p:cNvSpPr>
          <p:nvPr>
            <p:ph idx="1"/>
          </p:nvPr>
        </p:nvSpPr>
        <p:spPr/>
        <p:txBody>
          <a:bodyPr/>
          <a:lstStyle/>
          <a:p>
            <a:r>
              <a:rPr lang="en-US" smtClean="0"/>
              <a:t>Things done right?</a:t>
            </a:r>
          </a:p>
          <a:p>
            <a:pPr lvl="1"/>
            <a:r>
              <a:rPr lang="en-US" smtClean="0"/>
              <a:t>Called insurance right away</a:t>
            </a:r>
          </a:p>
          <a:p>
            <a:pPr lvl="1"/>
            <a:r>
              <a:rPr lang="en-US" smtClean="0"/>
              <a:t>Took LOTS of pictures</a:t>
            </a:r>
          </a:p>
          <a:p>
            <a:pPr lvl="1"/>
            <a:r>
              <a:rPr lang="en-US" smtClean="0"/>
              <a:t>Neighbor to south let us run an extension cord from his house so we’d have power</a:t>
            </a:r>
          </a:p>
          <a:p>
            <a:pPr lvl="1"/>
            <a:r>
              <a:rPr lang="en-US" smtClean="0"/>
              <a:t>Old house = no Central Air/Heating = floor furnaces = still have heat!</a:t>
            </a:r>
          </a:p>
          <a:p>
            <a:pPr lvl="1"/>
            <a:r>
              <a:rPr lang="en-US" smtClean="0"/>
              <a:t>EMERGENCY SUPPLIES</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133</a:t>
            </a:fld>
            <a:endParaRPr lang="en-US"/>
          </a:p>
        </p:txBody>
      </p:sp>
    </p:spTree>
    <p:extLst>
      <p:ext uri="{BB962C8B-B14F-4D97-AF65-F5344CB8AC3E}">
        <p14:creationId xmlns:p14="http://schemas.microsoft.com/office/powerpoint/2010/main" val="326672376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171329" y="0"/>
            <a:ext cx="10011679" cy="6858000"/>
          </a:xfrm>
          <a:prstGeom prst="rect">
            <a:avLst/>
          </a:prstGeom>
        </p:spPr>
      </p:pic>
      <p:sp>
        <p:nvSpPr>
          <p:cNvPr id="3" name="Title 2"/>
          <p:cNvSpPr>
            <a:spLocks noGrp="1"/>
          </p:cNvSpPr>
          <p:nvPr>
            <p:ph type="ctrTitle"/>
          </p:nvPr>
        </p:nvSpPr>
        <p:spPr>
          <a:xfrm>
            <a:off x="188686" y="5149828"/>
            <a:ext cx="9809846" cy="1641490"/>
          </a:xfrm>
        </p:spPr>
        <p:txBody>
          <a:bodyPr/>
          <a:lstStyle/>
          <a:p>
            <a:r>
              <a:rPr lang="en-US" dirty="0" smtClean="0">
                <a:solidFill>
                  <a:srgbClr val="002060"/>
                </a:solidFill>
              </a:rPr>
              <a:t>~ end! ~</a:t>
            </a:r>
            <a:endParaRPr lang="en-US" dirty="0">
              <a:solidFill>
                <a:srgbClr val="002060"/>
              </a:solidFill>
            </a:endParaRPr>
          </a:p>
        </p:txBody>
      </p:sp>
      <p:sp>
        <p:nvSpPr>
          <p:cNvPr id="5" name="Slide Number Placeholder 4"/>
          <p:cNvSpPr>
            <a:spLocks noGrp="1"/>
          </p:cNvSpPr>
          <p:nvPr>
            <p:ph type="sldNum" sz="quarter" idx="4"/>
          </p:nvPr>
        </p:nvSpPr>
        <p:spPr/>
        <p:txBody>
          <a:bodyPr/>
          <a:lstStyle/>
          <a:p>
            <a:fld id="{E9BA4FDC-D01A-48BC-839F-4B2645521C35}" type="slidenum">
              <a:rPr lang="en-US" smtClean="0">
                <a:solidFill>
                  <a:srgbClr val="002060"/>
                </a:solidFill>
              </a:rPr>
              <a:pPr/>
              <a:t>134</a:t>
            </a:fld>
            <a:endParaRPr lang="en-US">
              <a:solidFill>
                <a:srgbClr val="002060"/>
              </a:solidFill>
            </a:endParaRPr>
          </a:p>
        </p:txBody>
      </p:sp>
    </p:spTree>
    <p:extLst>
      <p:ext uri="{BB962C8B-B14F-4D97-AF65-F5344CB8AC3E}">
        <p14:creationId xmlns:p14="http://schemas.microsoft.com/office/powerpoint/2010/main" val="3359189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a:t>
            </a:r>
            <a:r>
              <a:rPr lang="en-US" dirty="0" err="1" smtClean="0"/>
              <a:t>Rossby</a:t>
            </a:r>
            <a:r>
              <a:rPr lang="en-US" dirty="0" smtClean="0"/>
              <a:t> waves</a:t>
            </a:r>
            <a:endParaRPr lang="en-US" dirty="0"/>
          </a:p>
        </p:txBody>
      </p:sp>
      <p:pic>
        <p:nvPicPr>
          <p:cNvPr id="6" name="Picture 2" descr="figure 15"/>
          <p:cNvPicPr>
            <a:picLocks noGrp="1" noChangeAspect="1" noChangeArrowheads="1"/>
          </p:cNvPicPr>
          <p:nvPr>
            <p:ph idx="1"/>
          </p:nvPr>
        </p:nvPicPr>
        <p:blipFill>
          <a:blip r:embed="rId2" cstate="print"/>
          <a:srcRect/>
          <a:stretch>
            <a:fillRect/>
          </a:stretch>
        </p:blipFill>
        <p:spPr bwMode="auto">
          <a:xfrm>
            <a:off x="740221" y="1544314"/>
            <a:ext cx="10731881" cy="5120640"/>
          </a:xfrm>
          <a:prstGeom prst="rect">
            <a:avLst/>
          </a:prstGeom>
          <a:noFill/>
        </p:spPr>
      </p:pic>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14</a:t>
            </a:fld>
            <a:endParaRPr lang="en-US"/>
          </a:p>
        </p:txBody>
      </p:sp>
    </p:spTree>
    <p:extLst>
      <p:ext uri="{BB962C8B-B14F-4D97-AF65-F5344CB8AC3E}">
        <p14:creationId xmlns:p14="http://schemas.microsoft.com/office/powerpoint/2010/main" val="2803093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ChangeArrowheads="1"/>
          </p:cNvSpPr>
          <p:nvPr>
            <p:ph type="body" sz="half" idx="1"/>
          </p:nvPr>
        </p:nvSpPr>
        <p:spPr>
          <a:xfrm>
            <a:off x="1524000" y="712788"/>
            <a:ext cx="9144000" cy="2438400"/>
          </a:xfrm>
        </p:spPr>
        <p:txBody>
          <a:bodyPr>
            <a:normAutofit/>
          </a:bodyPr>
          <a:lstStyle/>
          <a:p>
            <a:pPr algn="ctr" eaLnBrk="1" hangingPunct="1">
              <a:buFontTx/>
              <a:buNone/>
            </a:pPr>
            <a:r>
              <a:rPr lang="en-US" altLang="en-US" sz="3200" dirty="0" smtClean="0"/>
              <a:t>Meanders in the polar jet create </a:t>
            </a:r>
            <a:r>
              <a:rPr lang="en-US" altLang="en-US" sz="3200" b="1" dirty="0" smtClean="0">
                <a:solidFill>
                  <a:srgbClr val="00B0F0"/>
                </a:solidFill>
              </a:rPr>
              <a:t>troughs</a:t>
            </a:r>
            <a:r>
              <a:rPr lang="en-US" altLang="en-US" sz="3200" dirty="0" smtClean="0">
                <a:solidFill>
                  <a:srgbClr val="00B0F0"/>
                </a:solidFill>
              </a:rPr>
              <a:t> </a:t>
            </a:r>
            <a:r>
              <a:rPr lang="en-US" altLang="en-US" sz="3200" dirty="0" smtClean="0"/>
              <a:t>and </a:t>
            </a:r>
            <a:r>
              <a:rPr lang="en-US" altLang="en-US" sz="3200" b="1" dirty="0" smtClean="0">
                <a:solidFill>
                  <a:srgbClr val="00B0F0"/>
                </a:solidFill>
              </a:rPr>
              <a:t>ridges</a:t>
            </a:r>
          </a:p>
          <a:p>
            <a:pPr algn="ctr" eaLnBrk="1" hangingPunct="1">
              <a:buFontTx/>
              <a:buNone/>
            </a:pPr>
            <a:endParaRPr lang="en-US" altLang="en-US" sz="3200" dirty="0" smtClean="0"/>
          </a:p>
          <a:p>
            <a:pPr algn="ctr" eaLnBrk="1" hangingPunct="1">
              <a:buFontTx/>
              <a:buNone/>
            </a:pPr>
            <a:r>
              <a:rPr lang="en-US" altLang="en-US" sz="3200" dirty="0" smtClean="0"/>
              <a:t>Forms </a:t>
            </a:r>
            <a:r>
              <a:rPr lang="en-US" altLang="en-US" sz="3200" b="1" dirty="0" smtClean="0">
                <a:solidFill>
                  <a:srgbClr val="00B0F0"/>
                </a:solidFill>
              </a:rPr>
              <a:t>cyclones</a:t>
            </a:r>
            <a:r>
              <a:rPr lang="en-US" altLang="en-US" sz="3200" dirty="0" smtClean="0">
                <a:solidFill>
                  <a:srgbClr val="00B0F0"/>
                </a:solidFill>
              </a:rPr>
              <a:t> </a:t>
            </a:r>
            <a:r>
              <a:rPr lang="en-US" altLang="en-US" sz="3200" dirty="0" smtClean="0"/>
              <a:t>and </a:t>
            </a:r>
            <a:r>
              <a:rPr lang="en-US" altLang="en-US" sz="3200" b="1" dirty="0" smtClean="0">
                <a:solidFill>
                  <a:srgbClr val="00B0F0"/>
                </a:solidFill>
              </a:rPr>
              <a:t>anticyclones</a:t>
            </a:r>
          </a:p>
        </p:txBody>
      </p:sp>
      <p:grpSp>
        <p:nvGrpSpPr>
          <p:cNvPr id="4" name="Group 3"/>
          <p:cNvGrpSpPr/>
          <p:nvPr/>
        </p:nvGrpSpPr>
        <p:grpSpPr>
          <a:xfrm>
            <a:off x="243840" y="2831873"/>
            <a:ext cx="11704320" cy="3291840"/>
            <a:chOff x="0" y="3151187"/>
            <a:chExt cx="12192000" cy="3767328"/>
          </a:xfrm>
        </p:grpSpPr>
        <p:sp>
          <p:nvSpPr>
            <p:cNvPr id="3" name="Rectangle 2"/>
            <p:cNvSpPr/>
            <p:nvPr/>
          </p:nvSpPr>
          <p:spPr>
            <a:xfrm>
              <a:off x="0" y="3151187"/>
              <a:ext cx="12192000" cy="3767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3153007"/>
              <a:ext cx="12188952" cy="3765508"/>
            </a:xfrm>
            <a:prstGeom prst="rect">
              <a:avLst/>
            </a:prstGeom>
          </p:spPr>
        </p:pic>
      </p:grpSp>
      <p:sp>
        <p:nvSpPr>
          <p:cNvPr id="5" name="Slide Number Placeholder 4"/>
          <p:cNvSpPr>
            <a:spLocks noGrp="1"/>
          </p:cNvSpPr>
          <p:nvPr>
            <p:ph type="sldNum" sz="quarter" idx="10"/>
          </p:nvPr>
        </p:nvSpPr>
        <p:spPr/>
        <p:txBody>
          <a:bodyPr/>
          <a:lstStyle/>
          <a:p>
            <a:pPr>
              <a:defRPr/>
            </a:pPr>
            <a:fld id="{4D41F24C-40A8-4B0D-A911-E57708D5411F}" type="slidenum">
              <a:rPr lang="en-US" smtClean="0"/>
              <a:pPr>
                <a:defRPr/>
              </a:pPr>
              <a:t>15</a:t>
            </a:fld>
            <a:r>
              <a:rPr lang="en-US" dirty="0" smtClean="0"/>
              <a:t> / 134</a:t>
            </a:r>
            <a:endParaRPr lang="en-US" dirty="0"/>
          </a:p>
        </p:txBody>
      </p:sp>
    </p:spTree>
    <p:extLst>
      <p:ext uri="{BB962C8B-B14F-4D97-AF65-F5344CB8AC3E}">
        <p14:creationId xmlns:p14="http://schemas.microsoft.com/office/powerpoint/2010/main" val="42543927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2" descr="10_13"/>
          <p:cNvPicPr>
            <a:picLocks noChangeAspect="1" noChangeArrowheads="1"/>
          </p:cNvPicPr>
          <p:nvPr/>
        </p:nvPicPr>
        <p:blipFill>
          <a:blip r:embed="rId3">
            <a:extLst>
              <a:ext uri="{28A0092B-C50C-407E-A947-70E740481C1C}">
                <a14:useLocalDpi xmlns:a14="http://schemas.microsoft.com/office/drawing/2010/main" val="0"/>
              </a:ext>
            </a:extLst>
          </a:blip>
          <a:srcRect t="1590" r="49951"/>
          <a:stretch>
            <a:fillRect/>
          </a:stretch>
        </p:blipFill>
        <p:spPr bwMode="auto">
          <a:xfrm>
            <a:off x="7497855" y="0"/>
            <a:ext cx="4678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Slide Number Placeholder 3"/>
          <p:cNvSpPr>
            <a:spLocks noGrp="1"/>
          </p:cNvSpPr>
          <p:nvPr>
            <p:ph type="sldNum" sz="quarter" idx="10"/>
          </p:nvPr>
        </p:nvSpPr>
        <p:spPr>
          <a:xfrm>
            <a:off x="8763000" y="6629400"/>
            <a:ext cx="19050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7D4AAD89-9FA1-4877-B0A7-9FBA217904C1}" type="slidenum">
              <a:rPr lang="en-US" altLang="en-US" sz="1400">
                <a:solidFill>
                  <a:schemeClr val="tx2"/>
                </a:solidFill>
              </a:rPr>
              <a:pPr>
                <a:spcBef>
                  <a:spcPct val="0"/>
                </a:spcBef>
                <a:buFontTx/>
                <a:buNone/>
              </a:pPr>
              <a:t>16</a:t>
            </a:fld>
            <a:r>
              <a:rPr lang="en-US" altLang="en-US" sz="1400" dirty="0">
                <a:solidFill>
                  <a:schemeClr val="tx2"/>
                </a:solidFill>
              </a:rPr>
              <a:t> </a:t>
            </a:r>
            <a:r>
              <a:rPr lang="en-US" altLang="en-US" sz="1400" dirty="0" smtClean="0">
                <a:solidFill>
                  <a:schemeClr val="tx2"/>
                </a:solidFill>
              </a:rPr>
              <a:t>/ 134</a:t>
            </a:r>
            <a:endParaRPr lang="en-US" altLang="en-US" sz="1400" dirty="0">
              <a:solidFill>
                <a:schemeClr val="tx2"/>
              </a:solidFill>
            </a:endParaRPr>
          </a:p>
        </p:txBody>
      </p:sp>
      <p:sp>
        <p:nvSpPr>
          <p:cNvPr id="114692" name="Rectangle 4"/>
          <p:cNvSpPr>
            <a:spLocks noGrp="1" noChangeArrowheads="1"/>
          </p:cNvSpPr>
          <p:nvPr>
            <p:ph type="body" idx="1"/>
          </p:nvPr>
        </p:nvSpPr>
        <p:spPr>
          <a:xfrm>
            <a:off x="1" y="203200"/>
            <a:ext cx="7498080" cy="6675120"/>
          </a:xfrm>
        </p:spPr>
        <p:txBody>
          <a:bodyPr>
            <a:normAutofit/>
          </a:bodyPr>
          <a:lstStyle/>
          <a:p>
            <a:pPr marL="0" indent="0" algn="ctr">
              <a:buNone/>
            </a:pPr>
            <a:r>
              <a:rPr lang="en-US" altLang="en-US" sz="3200" b="1" dirty="0" smtClean="0">
                <a:solidFill>
                  <a:schemeClr val="tx2"/>
                </a:solidFill>
              </a:rPr>
              <a:t>Cyclones</a:t>
            </a:r>
          </a:p>
          <a:p>
            <a:pPr marL="457200" lvl="1" indent="0" algn="ctr">
              <a:buNone/>
            </a:pPr>
            <a:endParaRPr lang="en-US" altLang="en-US" sz="2800" dirty="0" smtClean="0"/>
          </a:p>
          <a:p>
            <a:pPr marL="457200" lvl="1" indent="0" algn="ctr">
              <a:buNone/>
            </a:pPr>
            <a:r>
              <a:rPr lang="en-US" altLang="en-US" sz="2800" dirty="0" smtClean="0"/>
              <a:t>Low pressure zone in polar jet trough</a:t>
            </a:r>
          </a:p>
          <a:p>
            <a:pPr marL="457200" lvl="1" indent="0" algn="ctr">
              <a:buNone/>
            </a:pPr>
            <a:endParaRPr lang="en-US" altLang="en-US" sz="2800" dirty="0" smtClean="0"/>
          </a:p>
          <a:p>
            <a:pPr marL="457200" lvl="1" indent="0" algn="ctr">
              <a:buNone/>
            </a:pPr>
            <a:r>
              <a:rPr lang="en-US" altLang="en-US" sz="2800" dirty="0" smtClean="0"/>
              <a:t>Winds at surface flow counterclockwise towards the core</a:t>
            </a:r>
          </a:p>
          <a:p>
            <a:pPr marL="457200" lvl="1" indent="0" algn="ctr">
              <a:buNone/>
            </a:pPr>
            <a:endParaRPr lang="en-US" altLang="en-US" sz="2800" dirty="0" smtClean="0"/>
          </a:p>
          <a:p>
            <a:pPr marL="457200" lvl="1" indent="0" algn="ctr">
              <a:buNone/>
            </a:pPr>
            <a:r>
              <a:rPr lang="en-US" altLang="en-US" sz="2800" dirty="0" smtClean="0"/>
              <a:t>Air is updrafted and cooled</a:t>
            </a:r>
          </a:p>
          <a:p>
            <a:pPr marL="457200" lvl="1" indent="0" algn="ctr">
              <a:buNone/>
            </a:pPr>
            <a:endParaRPr lang="en-US" altLang="en-US" sz="2800" dirty="0" smtClean="0"/>
          </a:p>
          <a:p>
            <a:pPr marL="457200" lvl="1" indent="0" algn="ctr">
              <a:buNone/>
            </a:pPr>
            <a:r>
              <a:rPr lang="en-US" altLang="en-US" sz="2800" dirty="0" smtClean="0"/>
              <a:t>Forms clouds, rain and upper level outflow of air</a:t>
            </a:r>
          </a:p>
        </p:txBody>
      </p:sp>
    </p:spTree>
    <p:extLst>
      <p:ext uri="{BB962C8B-B14F-4D97-AF65-F5344CB8AC3E}">
        <p14:creationId xmlns:p14="http://schemas.microsoft.com/office/powerpoint/2010/main" val="3136942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2" descr="10_13"/>
          <p:cNvPicPr>
            <a:picLocks noChangeAspect="1" noChangeArrowheads="1"/>
          </p:cNvPicPr>
          <p:nvPr/>
        </p:nvPicPr>
        <p:blipFill>
          <a:blip r:embed="rId3">
            <a:extLst>
              <a:ext uri="{28A0092B-C50C-407E-A947-70E740481C1C}">
                <a14:useLocalDpi xmlns:a14="http://schemas.microsoft.com/office/drawing/2010/main" val="0"/>
              </a:ext>
            </a:extLst>
          </a:blip>
          <a:srcRect l="49951" t="1590"/>
          <a:stretch>
            <a:fillRect/>
          </a:stretch>
        </p:blipFill>
        <p:spPr bwMode="auto">
          <a:xfrm>
            <a:off x="7502294" y="0"/>
            <a:ext cx="4675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8" name="Slide Number Placeholder 4"/>
          <p:cNvSpPr>
            <a:spLocks noGrp="1"/>
          </p:cNvSpPr>
          <p:nvPr>
            <p:ph type="sldNum" sz="quarter" idx="10"/>
          </p:nvPr>
        </p:nvSpPr>
        <p:spPr>
          <a:xfrm>
            <a:off x="8763000" y="6629400"/>
            <a:ext cx="19050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8E8D2A26-E060-4B22-AD1E-51EBEAF761CF}" type="slidenum">
              <a:rPr lang="en-US" altLang="en-US" sz="1400">
                <a:solidFill>
                  <a:schemeClr val="tx2"/>
                </a:solidFill>
              </a:rPr>
              <a:pPr>
                <a:spcBef>
                  <a:spcPct val="0"/>
                </a:spcBef>
                <a:buFontTx/>
                <a:buNone/>
              </a:pPr>
              <a:t>17</a:t>
            </a:fld>
            <a:r>
              <a:rPr lang="en-US" altLang="en-US" sz="1400" dirty="0">
                <a:solidFill>
                  <a:schemeClr val="tx2"/>
                </a:solidFill>
              </a:rPr>
              <a:t> </a:t>
            </a:r>
            <a:r>
              <a:rPr lang="en-US" altLang="en-US" sz="1400" dirty="0" smtClean="0">
                <a:solidFill>
                  <a:schemeClr val="tx2"/>
                </a:solidFill>
              </a:rPr>
              <a:t>/ 134</a:t>
            </a:r>
            <a:endParaRPr lang="en-US" altLang="en-US" sz="1400" dirty="0">
              <a:solidFill>
                <a:schemeClr val="tx2"/>
              </a:solidFill>
            </a:endParaRPr>
          </a:p>
        </p:txBody>
      </p:sp>
      <p:sp>
        <p:nvSpPr>
          <p:cNvPr id="116740" name="Rectangle 4"/>
          <p:cNvSpPr>
            <a:spLocks noGrp="1" noChangeArrowheads="1"/>
          </p:cNvSpPr>
          <p:nvPr>
            <p:ph type="body" sz="half" idx="1"/>
          </p:nvPr>
        </p:nvSpPr>
        <p:spPr>
          <a:xfrm>
            <a:off x="0" y="217714"/>
            <a:ext cx="7498080" cy="6675120"/>
          </a:xfrm>
        </p:spPr>
        <p:txBody>
          <a:bodyPr>
            <a:noAutofit/>
          </a:bodyPr>
          <a:lstStyle/>
          <a:p>
            <a:pPr marL="0" indent="0" algn="ctr">
              <a:buNone/>
            </a:pPr>
            <a:r>
              <a:rPr lang="en-US" altLang="en-US" sz="3200" b="1" dirty="0" smtClean="0">
                <a:solidFill>
                  <a:schemeClr val="tx2"/>
                </a:solidFill>
              </a:rPr>
              <a:t>Anticyclones</a:t>
            </a:r>
          </a:p>
          <a:p>
            <a:pPr marL="0" indent="0" algn="ctr">
              <a:buNone/>
            </a:pPr>
            <a:endParaRPr lang="en-US" altLang="en-US" sz="3200" dirty="0"/>
          </a:p>
          <a:p>
            <a:pPr marL="0" indent="0" algn="ctr">
              <a:buNone/>
            </a:pPr>
            <a:r>
              <a:rPr lang="en-US" altLang="en-US" sz="3200" dirty="0"/>
              <a:t>High pressure zone at ridge of polar jet</a:t>
            </a:r>
          </a:p>
          <a:p>
            <a:pPr marL="0" indent="0" algn="ctr">
              <a:buNone/>
            </a:pPr>
            <a:endParaRPr lang="en-US" altLang="en-US" sz="3200" dirty="0"/>
          </a:p>
          <a:p>
            <a:pPr marL="0" indent="0" algn="ctr">
              <a:buNone/>
            </a:pPr>
            <a:r>
              <a:rPr lang="en-US" altLang="en-US" sz="3200" dirty="0"/>
              <a:t>Air converges in upper atmosphere</a:t>
            </a:r>
          </a:p>
          <a:p>
            <a:pPr marL="0" indent="0" algn="ctr">
              <a:buNone/>
            </a:pPr>
            <a:endParaRPr lang="en-US" altLang="en-US" sz="3200" dirty="0"/>
          </a:p>
          <a:p>
            <a:pPr marL="0" indent="0" algn="ctr">
              <a:buNone/>
            </a:pPr>
            <a:r>
              <a:rPr lang="en-US" altLang="en-US" sz="3200" dirty="0"/>
              <a:t>Descends towards the ground</a:t>
            </a:r>
          </a:p>
          <a:p>
            <a:pPr marL="0" indent="0" algn="ctr">
              <a:buNone/>
            </a:pPr>
            <a:endParaRPr lang="en-US" altLang="en-US" sz="3200" dirty="0"/>
          </a:p>
          <a:p>
            <a:pPr marL="0" indent="0" algn="ctr">
              <a:buNone/>
            </a:pPr>
            <a:r>
              <a:rPr lang="en-US" altLang="en-US" sz="3200" dirty="0"/>
              <a:t>Flows outward at surface</a:t>
            </a:r>
          </a:p>
          <a:p>
            <a:pPr marL="0" indent="0" algn="ctr">
              <a:buNone/>
            </a:pPr>
            <a:endParaRPr lang="en-US" altLang="en-US" sz="3200" dirty="0"/>
          </a:p>
          <a:p>
            <a:pPr marL="0" indent="0" algn="ctr">
              <a:buNone/>
            </a:pPr>
            <a:r>
              <a:rPr lang="en-US" altLang="en-US" sz="3200" dirty="0"/>
              <a:t>Dry, windy conditions</a:t>
            </a:r>
          </a:p>
        </p:txBody>
      </p:sp>
    </p:spTree>
    <p:extLst>
      <p:ext uri="{BB962C8B-B14F-4D97-AF65-F5344CB8AC3E}">
        <p14:creationId xmlns:p14="http://schemas.microsoft.com/office/powerpoint/2010/main" val="3099162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So, how common are storms, and where does they normally occur?</a:t>
            </a:r>
            <a:endParaRPr lang="en-US" dirty="0"/>
          </a:p>
        </p:txBody>
      </p:sp>
      <p:sp>
        <p:nvSpPr>
          <p:cNvPr id="3" name="Content Placeholder 2"/>
          <p:cNvSpPr>
            <a:spLocks noGrp="1"/>
          </p:cNvSpPr>
          <p:nvPr>
            <p:ph idx="1"/>
          </p:nvPr>
        </p:nvSpPr>
        <p:spPr/>
        <p:txBody>
          <a:bodyPr/>
          <a:lstStyle/>
          <a:p>
            <a:endParaRPr lang="en-US" smtClean="0"/>
          </a:p>
          <a:p>
            <a:r>
              <a:rPr lang="en-US" smtClean="0"/>
              <a:t>Storms are regional atmospheric disturbances;  they typically have high winds and most have precipitation.</a:t>
            </a:r>
          </a:p>
          <a:p>
            <a:endParaRPr lang="en-US" smtClean="0"/>
          </a:p>
          <a:p>
            <a:r>
              <a:rPr lang="en-US" smtClean="0"/>
              <a:t>Storms occur all over the world.</a:t>
            </a:r>
          </a:p>
          <a:p>
            <a:endParaRPr lang="en-US" smtClean="0"/>
          </a:p>
          <a:p>
            <a:r>
              <a:rPr lang="en-US" smtClean="0"/>
              <a:t>The type and frequency of the storm varies depending on where you are.</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18</a:t>
            </a:fld>
            <a:endParaRPr lang="en-US"/>
          </a:p>
        </p:txBody>
      </p:sp>
    </p:spTree>
    <p:extLst>
      <p:ext uri="{BB962C8B-B14F-4D97-AF65-F5344CB8AC3E}">
        <p14:creationId xmlns:p14="http://schemas.microsoft.com/office/powerpoint/2010/main" val="2127632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Assessing the risk</a:t>
            </a:r>
            <a:endParaRPr lang="en-US" dirty="0"/>
          </a:p>
        </p:txBody>
      </p:sp>
      <p:sp>
        <p:nvSpPr>
          <p:cNvPr id="3" name="Subtitle 2"/>
          <p:cNvSpPr>
            <a:spLocks noGrp="1"/>
          </p:cNvSpPr>
          <p:nvPr>
            <p:ph type="subTitle" idx="1"/>
          </p:nvPr>
        </p:nvSpPr>
        <p:spPr/>
        <p:txBody>
          <a:bodyPr>
            <a:normAutofit fontScale="92500" lnSpcReduction="20000"/>
          </a:bodyPr>
          <a:lstStyle/>
          <a:p>
            <a:r>
              <a:rPr lang="en-US" smtClean="0"/>
              <a:t>What are the major causes of damage, destruction, death associated with this disaster?</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19</a:t>
            </a:fld>
            <a:endParaRPr lang="en-US"/>
          </a:p>
        </p:txBody>
      </p:sp>
    </p:spTree>
    <p:extLst>
      <p:ext uri="{BB962C8B-B14F-4D97-AF65-F5344CB8AC3E}">
        <p14:creationId xmlns:p14="http://schemas.microsoft.com/office/powerpoint/2010/main" val="9856099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Assessing the risk</a:t>
            </a:r>
          </a:p>
        </p:txBody>
      </p:sp>
      <p:sp>
        <p:nvSpPr>
          <p:cNvPr id="3" name="Subtitle 2"/>
          <p:cNvSpPr>
            <a:spLocks noGrp="1"/>
          </p:cNvSpPr>
          <p:nvPr>
            <p:ph type="subTitle" idx="1"/>
          </p:nvPr>
        </p:nvSpPr>
        <p:spPr/>
        <p:txBody>
          <a:bodyPr>
            <a:normAutofit fontScale="92500" lnSpcReduction="20000"/>
          </a:bodyPr>
          <a:lstStyle/>
          <a:p>
            <a:r>
              <a:rPr lang="en-US" dirty="0"/>
              <a:t>How common is this disaster and where does this disaster normally occur</a:t>
            </a:r>
            <a:r>
              <a:rPr lang="en-US" dirty="0" smtClean="0"/>
              <a:t>?</a:t>
            </a:r>
            <a:endParaRPr lang="en-US" dirty="0"/>
          </a:p>
        </p:txBody>
      </p:sp>
      <p:sp>
        <p:nvSpPr>
          <p:cNvPr id="4" name="Slide Number Placeholder 3"/>
          <p:cNvSpPr>
            <a:spLocks noGrp="1"/>
          </p:cNvSpPr>
          <p:nvPr>
            <p:ph type="sldNum" sz="quarter" idx="4"/>
          </p:nvPr>
        </p:nvSpPr>
        <p:spPr>
          <a:xfrm>
            <a:off x="8610600" y="6356350"/>
            <a:ext cx="2743200" cy="365125"/>
          </a:xfrm>
        </p:spPr>
        <p:txBody>
          <a:bodyPr/>
          <a:lstStyle/>
          <a:p>
            <a:fld id="{E9BA4FDC-D01A-48BC-839F-4B2645521C35}" type="slidenum">
              <a:rPr lang="en-US" smtClean="0"/>
              <a:t>2</a:t>
            </a:fld>
            <a:endParaRPr lang="en-US"/>
          </a:p>
        </p:txBody>
      </p:sp>
    </p:spTree>
    <p:extLst>
      <p:ext uri="{BB962C8B-B14F-4D97-AF65-F5344CB8AC3E}">
        <p14:creationId xmlns:p14="http://schemas.microsoft.com/office/powerpoint/2010/main" val="26904142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What are the major causes of damage, destruction, death associated with this disaster?</a:t>
            </a:r>
            <a:endParaRPr lang="en-US" dirty="0"/>
          </a:p>
        </p:txBody>
      </p:sp>
      <p:sp>
        <p:nvSpPr>
          <p:cNvPr id="3" name="Content Placeholder 2"/>
          <p:cNvSpPr>
            <a:spLocks noGrp="1"/>
          </p:cNvSpPr>
          <p:nvPr>
            <p:ph idx="1"/>
          </p:nvPr>
        </p:nvSpPr>
        <p:spPr/>
        <p:txBody>
          <a:bodyPr/>
          <a:lstStyle/>
          <a:p>
            <a:endParaRPr lang="en-US" smtClean="0"/>
          </a:p>
          <a:p>
            <a:endParaRPr lang="en-US" smtClean="0"/>
          </a:p>
          <a:p>
            <a:endParaRPr lang="en-US" smtClean="0"/>
          </a:p>
          <a:p>
            <a:r>
              <a:rPr lang="en-US" smtClean="0"/>
              <a:t>That depends on the disaster . . . </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20</a:t>
            </a:fld>
            <a:endParaRPr lang="en-US"/>
          </a:p>
        </p:txBody>
      </p:sp>
    </p:spTree>
    <p:extLst>
      <p:ext uri="{BB962C8B-B14F-4D97-AF65-F5344CB8AC3E}">
        <p14:creationId xmlns:p14="http://schemas.microsoft.com/office/powerpoint/2010/main" val="302757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smtClean="0"/>
              <a:t>Types of Storms</a:t>
            </a:r>
            <a:endParaRPr lang="en-US" dirty="0" smtClean="0"/>
          </a:p>
        </p:txBody>
      </p:sp>
      <p:sp>
        <p:nvSpPr>
          <p:cNvPr id="387075" name="Rectangle 3"/>
          <p:cNvSpPr>
            <a:spLocks noGrp="1" noChangeArrowheads="1"/>
          </p:cNvSpPr>
          <p:nvPr>
            <p:ph type="body" idx="1"/>
          </p:nvPr>
        </p:nvSpPr>
        <p:spPr/>
        <p:txBody>
          <a:bodyPr/>
          <a:lstStyle/>
          <a:p>
            <a:r>
              <a:rPr lang="en-US" smtClean="0"/>
              <a:t>Thunderstorms </a:t>
            </a:r>
          </a:p>
          <a:p>
            <a:r>
              <a:rPr lang="en-US" smtClean="0"/>
              <a:t>Wind</a:t>
            </a:r>
          </a:p>
          <a:p>
            <a:r>
              <a:rPr lang="en-US" smtClean="0"/>
              <a:t>Extratropical cyclones</a:t>
            </a:r>
          </a:p>
          <a:p>
            <a:r>
              <a:rPr lang="en-US" smtClean="0"/>
              <a:t>Tropical cyclones</a:t>
            </a:r>
            <a:endParaRPr lang="en-US" dirty="0" smtClean="0"/>
          </a:p>
        </p:txBody>
      </p:sp>
      <p:sp>
        <p:nvSpPr>
          <p:cNvPr id="2" name="Slide Number Placeholder 1"/>
          <p:cNvSpPr>
            <a:spLocks noGrp="1"/>
          </p:cNvSpPr>
          <p:nvPr>
            <p:ph type="sldNum" sz="quarter" idx="4"/>
          </p:nvPr>
        </p:nvSpPr>
        <p:spPr/>
        <p:txBody>
          <a:bodyPr/>
          <a:lstStyle/>
          <a:p>
            <a:fld id="{E9BA4FDC-D01A-48BC-839F-4B2645521C35}" type="slidenum">
              <a:rPr lang="en-US" smtClean="0"/>
              <a:pPr/>
              <a:t>21</a:t>
            </a:fld>
            <a:endParaRPr lang="en-US"/>
          </a:p>
        </p:txBody>
      </p:sp>
    </p:spTree>
    <p:extLst>
      <p:ext uri="{BB962C8B-B14F-4D97-AF65-F5344CB8AC3E}">
        <p14:creationId xmlns:p14="http://schemas.microsoft.com/office/powerpoint/2010/main" val="50987577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Thunderstorms</a:t>
            </a:r>
            <a:endParaRPr lang="en-US" dirty="0"/>
          </a:p>
        </p:txBody>
      </p:sp>
      <p:sp>
        <p:nvSpPr>
          <p:cNvPr id="8" name="Subtitle 7"/>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E9BA4FDC-D01A-48BC-839F-4B2645521C35}" type="slidenum">
              <a:rPr lang="en-US" smtClean="0"/>
              <a:pPr/>
              <a:t>22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618" y="513019"/>
            <a:ext cx="3679449" cy="3164326"/>
          </a:xfrm>
          <a:prstGeom prst="rect">
            <a:avLst/>
          </a:prstGeom>
        </p:spPr>
      </p:pic>
    </p:spTree>
    <p:extLst>
      <p:ext uri="{BB962C8B-B14F-4D97-AF65-F5344CB8AC3E}">
        <p14:creationId xmlns:p14="http://schemas.microsoft.com/office/powerpoint/2010/main" val="937240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Formation</a:t>
            </a:r>
            <a:endParaRPr lang="en-US" dirty="0"/>
          </a:p>
        </p:txBody>
      </p:sp>
      <p:sp>
        <p:nvSpPr>
          <p:cNvPr id="3" name="Content Placeholder 2"/>
          <p:cNvSpPr>
            <a:spLocks noGrp="1"/>
          </p:cNvSpPr>
          <p:nvPr>
            <p:ph type="body" idx="1"/>
          </p:nvPr>
        </p:nvSpPr>
        <p:spPr/>
        <p:txBody>
          <a:bodyPr/>
          <a:lstStyle/>
          <a:p>
            <a:r>
              <a:rPr lang="en-US" smtClean="0"/>
              <a:t>Lift</a:t>
            </a:r>
            <a:endParaRPr lang="en-US" dirty="0"/>
          </a:p>
        </p:txBody>
      </p:sp>
      <p:sp>
        <p:nvSpPr>
          <p:cNvPr id="29" name="Text Placeholder 28"/>
          <p:cNvSpPr>
            <a:spLocks noGrp="1"/>
          </p:cNvSpPr>
          <p:nvPr>
            <p:ph type="body" sz="half" idx="15"/>
          </p:nvPr>
        </p:nvSpPr>
        <p:spPr/>
        <p:txBody>
          <a:bodyPr/>
          <a:lstStyle/>
          <a:p>
            <a:endParaRPr lang="en-US"/>
          </a:p>
        </p:txBody>
      </p:sp>
      <p:sp>
        <p:nvSpPr>
          <p:cNvPr id="4" name="Text Placeholder 3"/>
          <p:cNvSpPr>
            <a:spLocks noGrp="1"/>
          </p:cNvSpPr>
          <p:nvPr>
            <p:ph type="body" sz="quarter" idx="3"/>
          </p:nvPr>
        </p:nvSpPr>
        <p:spPr>
          <a:xfrm>
            <a:off x="4855281" y="1885950"/>
            <a:ext cx="3229176" cy="576262"/>
          </a:xfrm>
        </p:spPr>
        <p:txBody>
          <a:bodyPr/>
          <a:lstStyle/>
          <a:p>
            <a:r>
              <a:rPr lang="en-US" sz="2800" dirty="0" smtClean="0"/>
              <a:t>Instability</a:t>
            </a:r>
            <a:endParaRPr lang="en-US" sz="2800" dirty="0"/>
          </a:p>
        </p:txBody>
      </p:sp>
      <p:sp>
        <p:nvSpPr>
          <p:cNvPr id="11" name="Text Placeholder 10"/>
          <p:cNvSpPr>
            <a:spLocks noGrp="1"/>
          </p:cNvSpPr>
          <p:nvPr>
            <p:ph type="body" sz="half" idx="16"/>
          </p:nvPr>
        </p:nvSpPr>
        <p:spPr>
          <a:xfrm>
            <a:off x="4844727" y="2571750"/>
            <a:ext cx="2946794" cy="3589338"/>
          </a:xfrm>
        </p:spPr>
        <p:txBody>
          <a:bodyPr/>
          <a:lstStyle/>
          <a:p>
            <a:r>
              <a:rPr lang="en-US" sz="2000" dirty="0" smtClean="0"/>
              <a:t>Forms when warm air rises up into the cooler air above.  The greater the temperature difference, the greater the instability will be.</a:t>
            </a:r>
            <a:endParaRPr lang="en-US" sz="2000" dirty="0"/>
          </a:p>
        </p:txBody>
      </p:sp>
      <p:sp>
        <p:nvSpPr>
          <p:cNvPr id="5" name="Text Placeholder 4"/>
          <p:cNvSpPr>
            <a:spLocks noGrp="1"/>
          </p:cNvSpPr>
          <p:nvPr>
            <p:ph type="body" sz="quarter" idx="13"/>
          </p:nvPr>
        </p:nvSpPr>
        <p:spPr>
          <a:xfrm>
            <a:off x="8644969" y="1885950"/>
            <a:ext cx="3242231" cy="576262"/>
          </a:xfrm>
        </p:spPr>
        <p:txBody>
          <a:bodyPr/>
          <a:lstStyle/>
          <a:p>
            <a:r>
              <a:rPr lang="en-US" sz="2800" dirty="0" smtClean="0"/>
              <a:t>Adequate Moisture</a:t>
            </a:r>
            <a:endParaRPr lang="en-US" sz="2800" dirty="0"/>
          </a:p>
        </p:txBody>
      </p:sp>
      <p:sp>
        <p:nvSpPr>
          <p:cNvPr id="8" name="Text Placeholder 7"/>
          <p:cNvSpPr>
            <a:spLocks noGrp="1"/>
          </p:cNvSpPr>
          <p:nvPr>
            <p:ph type="body" sz="half" idx="17"/>
          </p:nvPr>
        </p:nvSpPr>
        <p:spPr>
          <a:xfrm>
            <a:off x="8644969" y="2571750"/>
            <a:ext cx="2932113" cy="3589338"/>
          </a:xfrm>
        </p:spPr>
        <p:txBody>
          <a:bodyPr>
            <a:normAutofit/>
          </a:bodyPr>
          <a:lstStyle/>
          <a:p>
            <a:r>
              <a:rPr lang="en-US" sz="2000" smtClean="0"/>
              <a:t>As air rises, water vapor cools and condenses to form clouds.</a:t>
            </a:r>
          </a:p>
          <a:p>
            <a:endParaRPr lang="en-US" sz="2000" smtClean="0"/>
          </a:p>
          <a:p>
            <a:r>
              <a:rPr lang="en-US" sz="2000" smtClean="0"/>
              <a:t>Phase change releases energy, which allows for more air to be updrafted.</a:t>
            </a:r>
          </a:p>
          <a:p>
            <a:endParaRPr lang="en-US" sz="2000" dirty="0"/>
          </a:p>
        </p:txBody>
      </p:sp>
      <p:sp>
        <p:nvSpPr>
          <p:cNvPr id="7" name="Slide Number Placeholder 6"/>
          <p:cNvSpPr>
            <a:spLocks noGrp="1"/>
          </p:cNvSpPr>
          <p:nvPr>
            <p:ph type="sldNum" sz="quarter" idx="4"/>
          </p:nvPr>
        </p:nvSpPr>
        <p:spPr/>
        <p:txBody>
          <a:bodyPr/>
          <a:lstStyle/>
          <a:p>
            <a:fld id="{E9BA4FDC-D01A-48BC-839F-4B2645521C35}" type="slidenum">
              <a:rPr lang="en-US" smtClean="0"/>
              <a:pPr/>
              <a:t>23</a:t>
            </a:fld>
            <a:endParaRPr lang="en-US"/>
          </a:p>
        </p:txBody>
      </p:sp>
      <p:grpSp>
        <p:nvGrpSpPr>
          <p:cNvPr id="15" name="Group 14"/>
          <p:cNvGrpSpPr>
            <a:grpSpLocks noChangeAspect="1"/>
          </p:cNvGrpSpPr>
          <p:nvPr/>
        </p:nvGrpSpPr>
        <p:grpSpPr>
          <a:xfrm>
            <a:off x="1589468" y="2167962"/>
            <a:ext cx="1781785" cy="4663440"/>
            <a:chOff x="2010381" y="2458243"/>
            <a:chExt cx="1645920" cy="4307843"/>
          </a:xfrm>
        </p:grpSpPr>
        <p:sp>
          <p:nvSpPr>
            <p:cNvPr id="14" name="Rectangle 13"/>
            <p:cNvSpPr/>
            <p:nvPr/>
          </p:nvSpPr>
          <p:spPr>
            <a:xfrm>
              <a:off x="2010381" y="2458243"/>
              <a:ext cx="1645920" cy="430784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rt:In orographic lift, moist air moves up the windward side of a mountain or a cool, dense body of air. The air cools, forms clouds, and rains, leaving the lee side dry. In convective lift, moist air is warmed as it moves over warm ground. As the warm air rises, it cools and forms rain clouds. In convergent lift, air masses come together and are forced upward. They then cool and form rain clouds."/>
            <p:cNvPicPr>
              <a:picLocks noChangeAspect="1" noChangeArrowheads="1"/>
            </p:cNvPicPr>
            <p:nvPr/>
          </p:nvPicPr>
          <p:blipFill rotWithShape="1">
            <a:blip r:embed="rId3">
              <a:extLst>
                <a:ext uri="{28A0092B-C50C-407E-A947-70E740481C1C}">
                  <a14:useLocalDpi xmlns:a14="http://schemas.microsoft.com/office/drawing/2010/main" val="0"/>
                </a:ext>
              </a:extLst>
            </a:blip>
            <a:srcRect l="404" r="66244"/>
            <a:stretch/>
          </p:blipFill>
          <p:spPr bwMode="auto">
            <a:xfrm>
              <a:off x="2035782" y="2458243"/>
              <a:ext cx="157867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t:In orographic lift, moist air moves up the windward side of a mountain or a cool, dense body of air. The air cools, forms clouds, and rains, leaving the lee side dry. In convective lift, moist air is warmed as it moves over warm ground. As the warm air rises, it cools and forms rain clouds. In convergent lift, air masses come together and are forced upward. They then cool and form rain clouds."/>
            <p:cNvPicPr>
              <a:picLocks noChangeAspect="1" noChangeArrowheads="1"/>
            </p:cNvPicPr>
            <p:nvPr/>
          </p:nvPicPr>
          <p:blipFill rotWithShape="1">
            <a:blip r:embed="rId3">
              <a:extLst>
                <a:ext uri="{28A0092B-C50C-407E-A947-70E740481C1C}">
                  <a14:useLocalDpi xmlns:a14="http://schemas.microsoft.com/office/drawing/2010/main" val="0"/>
                </a:ext>
              </a:extLst>
            </a:blip>
            <a:srcRect l="33317" r="33956"/>
            <a:stretch/>
          </p:blipFill>
          <p:spPr bwMode="auto">
            <a:xfrm>
              <a:off x="2038517" y="3880645"/>
              <a:ext cx="1554480" cy="14681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In orographic lift, moist air moves up the windward side of a mountain or a cool, dense body of air. The air cools, forms clouds, and rains, leaving the lee side dry. In convective lift, moist air is warmed as it moves over warm ground. As the warm air rises, it cools and forms rain clouds. In convergent lift, air masses come together and are forced upward. They then cool and form rain clouds."/>
            <p:cNvPicPr>
              <a:picLocks noChangeAspect="1" noChangeArrowheads="1"/>
            </p:cNvPicPr>
            <p:nvPr/>
          </p:nvPicPr>
          <p:blipFill rotWithShape="1">
            <a:blip r:embed="rId3">
              <a:extLst>
                <a:ext uri="{28A0092B-C50C-407E-A947-70E740481C1C}">
                  <a14:useLocalDpi xmlns:a14="http://schemas.microsoft.com/office/drawing/2010/main" val="0"/>
                </a:ext>
              </a:extLst>
            </a:blip>
            <a:srcRect l="65707"/>
            <a:stretch/>
          </p:blipFill>
          <p:spPr bwMode="auto">
            <a:xfrm>
              <a:off x="2020500" y="5348766"/>
              <a:ext cx="1572497" cy="141732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6" name="Table 15"/>
          <p:cNvGraphicFramePr>
            <a:graphicFrameLocks noGrp="1" noChangeAspect="1"/>
          </p:cNvGraphicFramePr>
          <p:nvPr>
            <p:extLst>
              <p:ext uri="{D42A27DB-BD31-4B8C-83A1-F6EECF244321}">
                <p14:modId xmlns:p14="http://schemas.microsoft.com/office/powerpoint/2010/main" val="3753016700"/>
              </p:ext>
            </p:extLst>
          </p:nvPr>
        </p:nvGraphicFramePr>
        <p:xfrm>
          <a:off x="4443642" y="4444719"/>
          <a:ext cx="3964371" cy="2264229"/>
        </p:xfrm>
        <a:graphic>
          <a:graphicData uri="http://schemas.openxmlformats.org/drawingml/2006/table">
            <a:tbl>
              <a:tblPr firstRow="1" bandRow="1">
                <a:tableStyleId>{5940675A-B579-460E-94D1-54222C63F5DA}</a:tableStyleId>
              </a:tblPr>
              <a:tblGrid>
                <a:gridCol w="1321457"/>
                <a:gridCol w="1321457"/>
                <a:gridCol w="1321457"/>
              </a:tblGrid>
              <a:tr h="580377">
                <a:tc>
                  <a:txBody>
                    <a:bodyPr/>
                    <a:lstStyle/>
                    <a:p>
                      <a:pPr algn="ctr"/>
                      <a:r>
                        <a:rPr lang="en-US" sz="1600" dirty="0" smtClean="0"/>
                        <a:t>Altitude</a:t>
                      </a:r>
                      <a:endParaRPr lang="en-US" sz="1600" dirty="0"/>
                    </a:p>
                  </a:txBody>
                  <a:tcPr/>
                </a:tc>
                <a:tc>
                  <a:txBody>
                    <a:bodyPr/>
                    <a:lstStyle/>
                    <a:p>
                      <a:pPr algn="ctr"/>
                      <a:r>
                        <a:rPr lang="en-US" sz="1600" dirty="0" smtClean="0"/>
                        <a:t>Surrounding Air</a:t>
                      </a:r>
                      <a:r>
                        <a:rPr lang="en-US" sz="1600" baseline="0" dirty="0" smtClean="0"/>
                        <a:t> Temp.</a:t>
                      </a:r>
                      <a:endParaRPr lang="en-US" sz="1600" dirty="0"/>
                    </a:p>
                  </a:txBody>
                  <a:tcPr/>
                </a:tc>
                <a:tc>
                  <a:txBody>
                    <a:bodyPr/>
                    <a:lstStyle/>
                    <a:p>
                      <a:pPr algn="ctr"/>
                      <a:r>
                        <a:rPr lang="en-US" sz="1600" dirty="0" smtClean="0"/>
                        <a:t>Rising Air Temp.</a:t>
                      </a:r>
                      <a:endParaRPr lang="en-US" sz="1600" dirty="0"/>
                    </a:p>
                  </a:txBody>
                  <a:tcPr/>
                </a:tc>
              </a:tr>
              <a:tr h="420963">
                <a:tc>
                  <a:txBody>
                    <a:bodyPr/>
                    <a:lstStyle/>
                    <a:p>
                      <a:pPr algn="ctr"/>
                      <a:r>
                        <a:rPr lang="en-US" sz="1600" dirty="0" smtClean="0"/>
                        <a:t>0 feet</a:t>
                      </a:r>
                      <a:endParaRPr lang="en-US" sz="1600" dirty="0"/>
                    </a:p>
                  </a:txBody>
                  <a:tcPr/>
                </a:tc>
                <a:tc>
                  <a:txBody>
                    <a:bodyPr/>
                    <a:lstStyle/>
                    <a:p>
                      <a:pPr algn="ctr"/>
                      <a:r>
                        <a:rPr lang="en-US" sz="1600" dirty="0" smtClean="0"/>
                        <a:t>70 °F</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70 °F</a:t>
                      </a:r>
                      <a:endParaRPr lang="en-US" sz="1600" dirty="0"/>
                    </a:p>
                  </a:txBody>
                  <a:tcPr/>
                </a:tc>
              </a:tr>
              <a:tr h="420963">
                <a:tc>
                  <a:txBody>
                    <a:bodyPr/>
                    <a:lstStyle/>
                    <a:p>
                      <a:pPr algn="ctr"/>
                      <a:r>
                        <a:rPr lang="en-US" sz="1600" dirty="0" smtClean="0"/>
                        <a:t>1,000 feet</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63 °F</a:t>
                      </a:r>
                    </a:p>
                  </a:txBody>
                  <a:tcPr/>
                </a:tc>
                <a:tc>
                  <a:txBody>
                    <a:bodyPr/>
                    <a:lstStyle/>
                    <a:p>
                      <a:pPr algn="ctr"/>
                      <a:r>
                        <a:rPr lang="en-US" sz="1600" dirty="0" smtClean="0"/>
                        <a:t>64.6 °F</a:t>
                      </a:r>
                      <a:endParaRPr lang="en-US" sz="1600" dirty="0"/>
                    </a:p>
                  </a:txBody>
                  <a:tcPr/>
                </a:tc>
              </a:tr>
              <a:tr h="420963">
                <a:tc>
                  <a:txBody>
                    <a:bodyPr/>
                    <a:lstStyle/>
                    <a:p>
                      <a:pPr algn="ctr"/>
                      <a:r>
                        <a:rPr lang="en-US" sz="1600" dirty="0" smtClean="0"/>
                        <a:t>2,000 feet</a:t>
                      </a:r>
                      <a:endParaRPr lang="en-US" sz="1600" dirty="0"/>
                    </a:p>
                  </a:txBody>
                  <a:tcPr/>
                </a:tc>
                <a:tc>
                  <a:txBody>
                    <a:bodyPr/>
                    <a:lstStyle/>
                    <a:p>
                      <a:pPr algn="ctr"/>
                      <a:r>
                        <a:rPr lang="en-US" sz="1600" dirty="0" smtClean="0"/>
                        <a:t>57 °F</a:t>
                      </a:r>
                      <a:endParaRPr lang="en-US" sz="1600" dirty="0"/>
                    </a:p>
                  </a:txBody>
                  <a:tcPr/>
                </a:tc>
                <a:tc>
                  <a:txBody>
                    <a:bodyPr/>
                    <a:lstStyle/>
                    <a:p>
                      <a:pPr algn="ctr"/>
                      <a:r>
                        <a:rPr lang="en-US" sz="1600" dirty="0" smtClean="0"/>
                        <a:t>59.2 °F</a:t>
                      </a:r>
                      <a:endParaRPr lang="en-US" sz="1600" dirty="0"/>
                    </a:p>
                  </a:txBody>
                  <a:tcPr/>
                </a:tc>
              </a:tr>
              <a:tr h="420963">
                <a:tc gridSpan="3">
                  <a:txBody>
                    <a:bodyPr/>
                    <a:lstStyle/>
                    <a:p>
                      <a:pPr algn="ctr"/>
                      <a:r>
                        <a:rPr lang="en-US" sz="1400" dirty="0" smtClean="0"/>
                        <a:t>Source:  The USA TODAY Weather Book</a:t>
                      </a:r>
                      <a:endParaRPr lang="en-US" sz="1400" dirty="0"/>
                    </a:p>
                  </a:txBody>
                  <a:tcPr/>
                </a:tc>
                <a:tc hMerge="1">
                  <a:txBody>
                    <a:bodyPr/>
                    <a:lstStyle/>
                    <a:p>
                      <a:pPr algn="ctr"/>
                      <a:endParaRPr lang="en-US" sz="1100" dirty="0"/>
                    </a:p>
                  </a:txBody>
                  <a:tcPr/>
                </a:tc>
                <a:tc hMerge="1">
                  <a:txBody>
                    <a:bodyPr/>
                    <a:lstStyle/>
                    <a:p>
                      <a:pPr algn="ctr"/>
                      <a:endParaRPr lang="en-US" sz="1100" dirty="0"/>
                    </a:p>
                  </a:txBody>
                  <a:tcPr/>
                </a:tc>
              </a:tr>
            </a:tbl>
          </a:graphicData>
        </a:graphic>
      </p:graphicFrame>
    </p:spTree>
    <p:extLst>
      <p:ext uri="{BB962C8B-B14F-4D97-AF65-F5344CB8AC3E}">
        <p14:creationId xmlns:p14="http://schemas.microsoft.com/office/powerpoint/2010/main" val="7789836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793" cy="6858000"/>
          </a:xfrm>
        </p:spPr>
        <p:txBody>
          <a:bodyPr vert="vert270"/>
          <a:lstStyle/>
          <a:p>
            <a:pPr algn="ctr"/>
            <a:r>
              <a:rPr lang="en-US" dirty="0"/>
              <a:t>Stages of a thunderstorm's </a:t>
            </a:r>
            <a:r>
              <a:rPr lang="en-US" dirty="0" smtClean="0"/>
              <a:t>life</a:t>
            </a:r>
            <a:endParaRPr lang="en-US" dirty="0"/>
          </a:p>
        </p:txBody>
      </p:sp>
      <p:sp>
        <p:nvSpPr>
          <p:cNvPr id="4" name="Text Placeholder 3"/>
          <p:cNvSpPr>
            <a:spLocks noGrp="1"/>
          </p:cNvSpPr>
          <p:nvPr>
            <p:ph type="body" sz="half" idx="15"/>
          </p:nvPr>
        </p:nvSpPr>
        <p:spPr>
          <a:xfrm>
            <a:off x="1828793" y="5320393"/>
            <a:ext cx="3429000" cy="1418804"/>
          </a:xfrm>
        </p:spPr>
        <p:txBody>
          <a:bodyPr>
            <a:normAutofit fontScale="92500" lnSpcReduction="10000"/>
          </a:bodyPr>
          <a:lstStyle/>
          <a:p>
            <a:r>
              <a:rPr lang="en-US" sz="2200" dirty="0"/>
              <a:t>Rising air creates towering cumulus clouds</a:t>
            </a:r>
          </a:p>
          <a:p>
            <a:r>
              <a:rPr lang="en-US" sz="2200" dirty="0"/>
              <a:t>Little to no rain</a:t>
            </a:r>
          </a:p>
          <a:p>
            <a:r>
              <a:rPr lang="en-US" sz="2200" dirty="0" smtClean="0"/>
              <a:t>Some </a:t>
            </a:r>
            <a:r>
              <a:rPr lang="en-US" sz="2200" dirty="0"/>
              <a:t>lightning!</a:t>
            </a:r>
          </a:p>
          <a:p>
            <a:endParaRPr lang="en-US" sz="2200" dirty="0"/>
          </a:p>
        </p:txBody>
      </p:sp>
      <p:sp>
        <p:nvSpPr>
          <p:cNvPr id="6" name="Text Placeholder 5"/>
          <p:cNvSpPr>
            <a:spLocks noGrp="1"/>
          </p:cNvSpPr>
          <p:nvPr>
            <p:ph type="body" sz="half" idx="16"/>
          </p:nvPr>
        </p:nvSpPr>
        <p:spPr>
          <a:xfrm>
            <a:off x="5288638" y="5320393"/>
            <a:ext cx="3429000" cy="1418804"/>
          </a:xfrm>
        </p:spPr>
        <p:txBody>
          <a:bodyPr>
            <a:noAutofit/>
          </a:bodyPr>
          <a:lstStyle/>
          <a:p>
            <a:r>
              <a:rPr lang="en-US" sz="2200" dirty="0"/>
              <a:t>Hail, heavy rain, lightning, strong winds &amp; tornadoes</a:t>
            </a:r>
          </a:p>
          <a:p>
            <a:r>
              <a:rPr lang="en-US" sz="2200" dirty="0"/>
              <a:t>Storm is black or dark </a:t>
            </a:r>
            <a:r>
              <a:rPr lang="en-US" sz="2200" dirty="0" smtClean="0"/>
              <a:t>green</a:t>
            </a:r>
            <a:endParaRPr lang="en-US" sz="2200" dirty="0"/>
          </a:p>
        </p:txBody>
      </p:sp>
      <p:sp>
        <p:nvSpPr>
          <p:cNvPr id="8" name="Text Placeholder 7"/>
          <p:cNvSpPr>
            <a:spLocks noGrp="1"/>
          </p:cNvSpPr>
          <p:nvPr>
            <p:ph type="body" sz="half" idx="17"/>
          </p:nvPr>
        </p:nvSpPr>
        <p:spPr>
          <a:xfrm>
            <a:off x="8743428" y="5320393"/>
            <a:ext cx="3429000" cy="1418804"/>
          </a:xfrm>
        </p:spPr>
        <p:txBody>
          <a:bodyPr>
            <a:noAutofit/>
          </a:bodyPr>
          <a:lstStyle/>
          <a:p>
            <a:r>
              <a:rPr lang="en-US" sz="2200" dirty="0"/>
              <a:t>Rainfall decreases</a:t>
            </a:r>
          </a:p>
          <a:p>
            <a:r>
              <a:rPr lang="en-US" sz="2200" dirty="0"/>
              <a:t>Occasional strong wind bursts</a:t>
            </a:r>
          </a:p>
          <a:p>
            <a:r>
              <a:rPr lang="en-US" sz="2200" dirty="0"/>
              <a:t>Lightning still a danger</a:t>
            </a:r>
            <a:r>
              <a:rPr lang="en-US" sz="2200" dirty="0" smtClean="0"/>
              <a:t>.</a:t>
            </a:r>
            <a:endParaRPr lang="en-US" sz="2200" dirty="0"/>
          </a:p>
        </p:txBody>
      </p:sp>
      <p:pic>
        <p:nvPicPr>
          <p:cNvPr id="1026" name="Picture 2" descr="https://upload.wikimedia.org/wikipedia/commons/c/c8/Thunderstorm_form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3" y="0"/>
            <a:ext cx="10353675" cy="527685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24</a:t>
            </a:fld>
            <a:endParaRPr lang="en-US"/>
          </a:p>
        </p:txBody>
      </p:sp>
    </p:spTree>
    <p:extLst>
      <p:ext uri="{BB962C8B-B14F-4D97-AF65-F5344CB8AC3E}">
        <p14:creationId xmlns:p14="http://schemas.microsoft.com/office/powerpoint/2010/main" val="11616633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classification</a:t>
            </a:r>
            <a:endParaRPr lang="en-US" dirty="0"/>
          </a:p>
        </p:txBody>
      </p:sp>
      <p:pic>
        <p:nvPicPr>
          <p:cNvPr id="2052" name="Picture 4" descr="http://fox41blogs.typepad.com/.a/6a0148c78b79ee970c01a73dcd4f42970d-pi"/>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120775" y="2380392"/>
            <a:ext cx="5024438" cy="3241804"/>
          </a:xfrm>
        </p:spPr>
      </p:pic>
      <p:sp>
        <p:nvSpPr>
          <p:cNvPr id="4" name="Content Placeholder 3"/>
          <p:cNvSpPr>
            <a:spLocks noGrp="1"/>
          </p:cNvSpPr>
          <p:nvPr>
            <p:ph sz="half" idx="2"/>
          </p:nvPr>
        </p:nvSpPr>
        <p:spPr/>
        <p:txBody>
          <a:bodyPr/>
          <a:lstStyle/>
          <a:p>
            <a:pPr marL="0" indent="0">
              <a:buNone/>
            </a:pPr>
            <a:r>
              <a:rPr lang="en-US" b="1" dirty="0" smtClean="0">
                <a:solidFill>
                  <a:srgbClr val="89C0F5"/>
                </a:solidFill>
              </a:rPr>
              <a:t>Single Cell </a:t>
            </a:r>
          </a:p>
          <a:p>
            <a:r>
              <a:rPr lang="en-US" dirty="0" smtClean="0"/>
              <a:t>a single thunderstorm with one main updraft</a:t>
            </a:r>
          </a:p>
          <a:p>
            <a:r>
              <a:rPr lang="en-US" dirty="0" smtClean="0"/>
              <a:t>20 – 30 minutes</a:t>
            </a:r>
          </a:p>
          <a:p>
            <a:r>
              <a:rPr lang="en-US" dirty="0" smtClean="0"/>
              <a:t>Usually not strong enough to produce severe weather</a:t>
            </a:r>
          </a:p>
          <a:p>
            <a:endParaRPr lang="en-US" dirty="0" smtClean="0"/>
          </a:p>
          <a:p>
            <a:endParaRPr lang="en-US" dirty="0"/>
          </a:p>
        </p:txBody>
      </p:sp>
      <p:sp>
        <p:nvSpPr>
          <p:cNvPr id="3" name="Slide Number Placeholder 2"/>
          <p:cNvSpPr>
            <a:spLocks noGrp="1"/>
          </p:cNvSpPr>
          <p:nvPr>
            <p:ph type="sldNum" sz="quarter" idx="4"/>
          </p:nvPr>
        </p:nvSpPr>
        <p:spPr/>
        <p:txBody>
          <a:bodyPr/>
          <a:lstStyle/>
          <a:p>
            <a:fld id="{E9BA4FDC-D01A-48BC-839F-4B2645521C35}" type="slidenum">
              <a:rPr lang="en-US" smtClean="0"/>
              <a:pPr/>
              <a:t>25</a:t>
            </a:fld>
            <a:endParaRPr lang="en-US"/>
          </a:p>
        </p:txBody>
      </p:sp>
      <p:sp>
        <p:nvSpPr>
          <p:cNvPr id="6" name="TextBox 5"/>
          <p:cNvSpPr txBox="1"/>
          <p:nvPr/>
        </p:nvSpPr>
        <p:spPr>
          <a:xfrm>
            <a:off x="231920" y="5622196"/>
            <a:ext cx="5884266" cy="584775"/>
          </a:xfrm>
          <a:prstGeom prst="rect">
            <a:avLst/>
          </a:prstGeom>
          <a:noFill/>
        </p:spPr>
        <p:txBody>
          <a:bodyPr wrap="square" rtlCol="0">
            <a:spAutoFit/>
          </a:bodyPr>
          <a:lstStyle/>
          <a:p>
            <a:r>
              <a:rPr lang="en-US" sz="1600" dirty="0"/>
              <a:t>Image source:  http://fox41blogs.typepad.com/wdrb_weather/science/page/35/</a:t>
            </a:r>
          </a:p>
        </p:txBody>
      </p:sp>
    </p:spTree>
    <p:extLst>
      <p:ext uri="{BB962C8B-B14F-4D97-AF65-F5344CB8AC3E}">
        <p14:creationId xmlns:p14="http://schemas.microsoft.com/office/powerpoint/2010/main" val="1653864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classification</a:t>
            </a:r>
            <a:endParaRPr lang="en-US" dirty="0"/>
          </a:p>
        </p:txBody>
      </p:sp>
      <p:sp>
        <p:nvSpPr>
          <p:cNvPr id="4" name="Content Placeholder 3"/>
          <p:cNvSpPr>
            <a:spLocks noGrp="1"/>
          </p:cNvSpPr>
          <p:nvPr>
            <p:ph sz="half" idx="2"/>
          </p:nvPr>
        </p:nvSpPr>
        <p:spPr/>
        <p:txBody>
          <a:bodyPr/>
          <a:lstStyle/>
          <a:p>
            <a:pPr marL="0" indent="0">
              <a:buNone/>
            </a:pPr>
            <a:r>
              <a:rPr lang="en-US" b="1" dirty="0" err="1" smtClean="0">
                <a:solidFill>
                  <a:srgbClr val="89C0F5"/>
                </a:solidFill>
              </a:rPr>
              <a:t>Multicell</a:t>
            </a:r>
            <a:r>
              <a:rPr lang="en-US" b="1" dirty="0" smtClean="0">
                <a:solidFill>
                  <a:srgbClr val="89C0F5"/>
                </a:solidFill>
              </a:rPr>
              <a:t> cluster </a:t>
            </a:r>
          </a:p>
          <a:p>
            <a:r>
              <a:rPr lang="en-US" dirty="0" smtClean="0"/>
              <a:t>Contain several single cell storms</a:t>
            </a:r>
          </a:p>
          <a:p>
            <a:r>
              <a:rPr lang="en-US" dirty="0" smtClean="0"/>
              <a:t>Most common</a:t>
            </a:r>
          </a:p>
          <a:p>
            <a:r>
              <a:rPr lang="en-US" dirty="0" smtClean="0"/>
              <a:t>Individual cells:  20 – 30 minutes</a:t>
            </a:r>
          </a:p>
          <a:p>
            <a:r>
              <a:rPr lang="en-US" dirty="0" smtClean="0"/>
              <a:t>Entire storm:  hours</a:t>
            </a:r>
          </a:p>
          <a:p>
            <a:r>
              <a:rPr lang="en-US" dirty="0" smtClean="0"/>
              <a:t>Heavy rain common; winds, hail &amp; weak tornados possible</a:t>
            </a:r>
          </a:p>
          <a:p>
            <a:endParaRPr lang="en-US" dirty="0"/>
          </a:p>
        </p:txBody>
      </p:sp>
      <p:sp>
        <p:nvSpPr>
          <p:cNvPr id="3" name="Slide Number Placeholder 2"/>
          <p:cNvSpPr>
            <a:spLocks noGrp="1"/>
          </p:cNvSpPr>
          <p:nvPr>
            <p:ph type="sldNum" sz="quarter" idx="4"/>
          </p:nvPr>
        </p:nvSpPr>
        <p:spPr/>
        <p:txBody>
          <a:bodyPr/>
          <a:lstStyle/>
          <a:p>
            <a:fld id="{E9BA4FDC-D01A-48BC-839F-4B2645521C35}" type="slidenum">
              <a:rPr lang="en-US" smtClean="0"/>
              <a:pPr/>
              <a:t>26</a:t>
            </a:fld>
            <a:endParaRPr lang="en-US"/>
          </a:p>
        </p:txBody>
      </p:sp>
      <p:pic>
        <p:nvPicPr>
          <p:cNvPr id="1026" name="Picture 2" descr="http://www.atmo.arizona.edu/students/courselinks/spring08/nats101s31n32/summaries/multicell_tstorm.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26880" y="2025749"/>
            <a:ext cx="5918333" cy="343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97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6" name="Picture 4" descr="http://fox41blogs.typepad.com/.a/6a0148c78b79ee970c01a73dcd524a970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 y="0"/>
            <a:ext cx="12188952" cy="66645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27</a:t>
            </a:fld>
            <a:endParaRPr lang="en-US"/>
          </a:p>
        </p:txBody>
      </p:sp>
    </p:spTree>
    <p:extLst>
      <p:ext uri="{BB962C8B-B14F-4D97-AF65-F5344CB8AC3E}">
        <p14:creationId xmlns:p14="http://schemas.microsoft.com/office/powerpoint/2010/main" val="37859101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classification</a:t>
            </a:r>
            <a:endParaRPr lang="en-US" dirty="0"/>
          </a:p>
        </p:txBody>
      </p:sp>
      <p:pic>
        <p:nvPicPr>
          <p:cNvPr id="7"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5909" y="2082018"/>
            <a:ext cx="5959304" cy="3318035"/>
          </a:xfrm>
        </p:spPr>
      </p:pic>
      <p:sp>
        <p:nvSpPr>
          <p:cNvPr id="4" name="Content Placeholder 3"/>
          <p:cNvSpPr>
            <a:spLocks noGrp="1"/>
          </p:cNvSpPr>
          <p:nvPr>
            <p:ph sz="half" idx="2"/>
          </p:nvPr>
        </p:nvSpPr>
        <p:spPr/>
        <p:txBody>
          <a:bodyPr/>
          <a:lstStyle/>
          <a:p>
            <a:pPr marL="0" indent="0">
              <a:buNone/>
            </a:pPr>
            <a:r>
              <a:rPr lang="en-US" b="1" dirty="0" err="1" smtClean="0">
                <a:solidFill>
                  <a:srgbClr val="89C0F5"/>
                </a:solidFill>
              </a:rPr>
              <a:t>Multicell</a:t>
            </a:r>
            <a:r>
              <a:rPr lang="en-US" b="1" dirty="0" smtClean="0">
                <a:solidFill>
                  <a:srgbClr val="89C0F5"/>
                </a:solidFill>
              </a:rPr>
              <a:t> line</a:t>
            </a:r>
          </a:p>
          <a:p>
            <a:r>
              <a:rPr lang="en-US" dirty="0" smtClean="0"/>
              <a:t>When </a:t>
            </a:r>
            <a:r>
              <a:rPr lang="en-US" dirty="0" err="1" smtClean="0"/>
              <a:t>multicell</a:t>
            </a:r>
            <a:r>
              <a:rPr lang="en-US" dirty="0" smtClean="0"/>
              <a:t> clusters form a line</a:t>
            </a:r>
            <a:endParaRPr lang="en-US" dirty="0"/>
          </a:p>
        </p:txBody>
      </p:sp>
      <p:sp>
        <p:nvSpPr>
          <p:cNvPr id="3" name="Slide Number Placeholder 2"/>
          <p:cNvSpPr>
            <a:spLocks noGrp="1"/>
          </p:cNvSpPr>
          <p:nvPr>
            <p:ph type="sldNum" sz="quarter" idx="4"/>
          </p:nvPr>
        </p:nvSpPr>
        <p:spPr/>
        <p:txBody>
          <a:bodyPr/>
          <a:lstStyle/>
          <a:p>
            <a:fld id="{E9BA4FDC-D01A-48BC-839F-4B2645521C35}" type="slidenum">
              <a:rPr lang="en-US" smtClean="0"/>
              <a:pPr/>
              <a:t>28</a:t>
            </a:fld>
            <a:endParaRPr lang="en-US"/>
          </a:p>
        </p:txBody>
      </p:sp>
      <p:sp>
        <p:nvSpPr>
          <p:cNvPr id="6" name="TextBox 5"/>
          <p:cNvSpPr txBox="1"/>
          <p:nvPr/>
        </p:nvSpPr>
        <p:spPr>
          <a:xfrm>
            <a:off x="231920" y="5622196"/>
            <a:ext cx="5884266" cy="584775"/>
          </a:xfrm>
          <a:prstGeom prst="rect">
            <a:avLst/>
          </a:prstGeom>
          <a:noFill/>
        </p:spPr>
        <p:txBody>
          <a:bodyPr wrap="square" rtlCol="0">
            <a:spAutoFit/>
          </a:bodyPr>
          <a:lstStyle/>
          <a:p>
            <a:r>
              <a:rPr lang="en-US" sz="1600" dirty="0"/>
              <a:t>Image source:  http://www.srh.noaa.gov/jetstream/tstorms/tstrmtypes.htm</a:t>
            </a:r>
          </a:p>
        </p:txBody>
      </p:sp>
    </p:spTree>
    <p:extLst>
      <p:ext uri="{BB962C8B-B14F-4D97-AF65-F5344CB8AC3E}">
        <p14:creationId xmlns:p14="http://schemas.microsoft.com/office/powerpoint/2010/main" val="203134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ox41blogs.typepad.com/.a/6a0148c78b79ee970c01a73dcd53c2970d-pi"/>
          <p:cNvPicPr>
            <a:picLocks noChangeAspect="1" noChangeArrowheads="1"/>
          </p:cNvPicPr>
          <p:nvPr/>
        </p:nvPicPr>
        <p:blipFill rotWithShape="1">
          <a:blip r:embed="rId3">
            <a:extLst>
              <a:ext uri="{28A0092B-C50C-407E-A947-70E740481C1C}">
                <a14:useLocalDpi xmlns:a14="http://schemas.microsoft.com/office/drawing/2010/main" val="0"/>
              </a:ext>
            </a:extLst>
          </a:blip>
          <a:srcRect l="1010" r="1671"/>
          <a:stretch/>
        </p:blipFill>
        <p:spPr bwMode="auto">
          <a:xfrm>
            <a:off x="2656114" y="0"/>
            <a:ext cx="699588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29</a:t>
            </a:fld>
            <a:endParaRPr lang="en-US"/>
          </a:p>
        </p:txBody>
      </p:sp>
    </p:spTree>
    <p:extLst>
      <p:ext uri="{BB962C8B-B14F-4D97-AF65-F5344CB8AC3E}">
        <p14:creationId xmlns:p14="http://schemas.microsoft.com/office/powerpoint/2010/main" val="1468125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Weather and climate </a:t>
            </a:r>
          </a:p>
        </p:txBody>
      </p:sp>
      <p:sp>
        <p:nvSpPr>
          <p:cNvPr id="8195" name="Rectangle 3"/>
          <p:cNvSpPr>
            <a:spLocks noGrp="1" noChangeArrowheads="1"/>
          </p:cNvSpPr>
          <p:nvPr>
            <p:ph sz="half" idx="1"/>
          </p:nvPr>
        </p:nvSpPr>
        <p:spPr/>
        <p:txBody>
          <a:bodyPr/>
          <a:lstStyle/>
          <a:p>
            <a:r>
              <a:rPr lang="en-US" sz="3200" b="1" dirty="0">
                <a:solidFill>
                  <a:schemeClr val="tx2"/>
                </a:solidFill>
              </a:rPr>
              <a:t>Weather</a:t>
            </a:r>
            <a:r>
              <a:rPr lang="en-US" sz="3200" dirty="0"/>
              <a:t>  </a:t>
            </a:r>
          </a:p>
          <a:p>
            <a:pPr lvl="1"/>
            <a:r>
              <a:rPr lang="en-US" sz="2800" dirty="0"/>
              <a:t>Weather is over a short period of time </a:t>
            </a:r>
          </a:p>
          <a:p>
            <a:pPr lvl="1"/>
            <a:r>
              <a:rPr lang="en-US" sz="2800" dirty="0"/>
              <a:t>Constantly changing</a:t>
            </a:r>
          </a:p>
          <a:p>
            <a:endParaRPr lang="en-US" sz="3200" dirty="0"/>
          </a:p>
        </p:txBody>
      </p:sp>
      <p:sp>
        <p:nvSpPr>
          <p:cNvPr id="8196" name="Rectangle 4"/>
          <p:cNvSpPr>
            <a:spLocks noGrp="1" noChangeArrowheads="1"/>
          </p:cNvSpPr>
          <p:nvPr>
            <p:ph sz="half" idx="2"/>
          </p:nvPr>
        </p:nvSpPr>
        <p:spPr/>
        <p:txBody>
          <a:bodyPr>
            <a:normAutofit/>
          </a:bodyPr>
          <a:lstStyle/>
          <a:p>
            <a:r>
              <a:rPr lang="en-US" sz="3200" b="1" dirty="0">
                <a:solidFill>
                  <a:schemeClr val="tx2"/>
                </a:solidFill>
              </a:rPr>
              <a:t>Climate</a:t>
            </a:r>
          </a:p>
          <a:p>
            <a:pPr lvl="1"/>
            <a:r>
              <a:rPr lang="en-US" sz="2800" dirty="0"/>
              <a:t>Climate is over a long period of time </a:t>
            </a:r>
          </a:p>
          <a:p>
            <a:pPr lvl="1"/>
            <a:r>
              <a:rPr lang="en-US" sz="2800" dirty="0"/>
              <a:t>Generalized composite of weather</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a:lstStyle/>
          <a:p>
            <a:fld id="{C30877C4-F135-4046-9649-BE235DD5BBA1}" type="slidenum">
              <a:rPr lang="en-US" smtClean="0"/>
              <a:pPr/>
              <a:t>3</a:t>
            </a:fld>
            <a:r>
              <a:rPr lang="en-US" dirty="0" smtClean="0"/>
              <a:t> / 74  </a:t>
            </a:r>
            <a:endParaRPr lang="en-US" dirty="0"/>
          </a:p>
        </p:txBody>
      </p:sp>
    </p:spTree>
    <p:extLst>
      <p:ext uri="{BB962C8B-B14F-4D97-AF65-F5344CB8AC3E}">
        <p14:creationId xmlns:p14="http://schemas.microsoft.com/office/powerpoint/2010/main" val="3888911547"/>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classification</a:t>
            </a:r>
            <a:endParaRPr lang="en-US" dirty="0"/>
          </a:p>
        </p:txBody>
      </p:sp>
      <p:pic>
        <p:nvPicPr>
          <p:cNvPr id="4098" name="Picture 2" descr="Supercell Thunderstorm over Nebraska"/>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64232" y="1690688"/>
            <a:ext cx="5980981" cy="3984041"/>
          </a:xfrm>
        </p:spPr>
      </p:pic>
      <p:sp>
        <p:nvSpPr>
          <p:cNvPr id="4" name="Content Placeholder 3"/>
          <p:cNvSpPr>
            <a:spLocks noGrp="1"/>
          </p:cNvSpPr>
          <p:nvPr>
            <p:ph sz="half" idx="2"/>
          </p:nvPr>
        </p:nvSpPr>
        <p:spPr/>
        <p:txBody>
          <a:bodyPr/>
          <a:lstStyle/>
          <a:p>
            <a:pPr marL="0" indent="0">
              <a:buNone/>
            </a:pPr>
            <a:r>
              <a:rPr lang="en-US" b="1" dirty="0" smtClean="0">
                <a:solidFill>
                  <a:srgbClr val="89C0F5"/>
                </a:solidFill>
              </a:rPr>
              <a:t>Supercells</a:t>
            </a:r>
          </a:p>
          <a:p>
            <a:r>
              <a:rPr lang="en-US" dirty="0" smtClean="0"/>
              <a:t>Large, quasi-steady storms</a:t>
            </a:r>
          </a:p>
          <a:p>
            <a:r>
              <a:rPr lang="en-US" dirty="0" smtClean="0"/>
              <a:t>Wind speed &amp; direction vary with height</a:t>
            </a:r>
          </a:p>
          <a:p>
            <a:r>
              <a:rPr lang="en-US" dirty="0" smtClean="0"/>
              <a:t>Separate updrafts &amp; downdrafts</a:t>
            </a:r>
          </a:p>
          <a:p>
            <a:r>
              <a:rPr lang="en-US" dirty="0" smtClean="0"/>
              <a:t>Can produce tornadoes</a:t>
            </a:r>
            <a:endParaRPr lang="en-US" dirty="0"/>
          </a:p>
        </p:txBody>
      </p:sp>
      <p:sp>
        <p:nvSpPr>
          <p:cNvPr id="3" name="Slide Number Placeholder 2"/>
          <p:cNvSpPr>
            <a:spLocks noGrp="1"/>
          </p:cNvSpPr>
          <p:nvPr>
            <p:ph type="sldNum" sz="quarter" idx="4"/>
          </p:nvPr>
        </p:nvSpPr>
        <p:spPr/>
        <p:txBody>
          <a:bodyPr/>
          <a:lstStyle/>
          <a:p>
            <a:fld id="{E9BA4FDC-D01A-48BC-839F-4B2645521C35}" type="slidenum">
              <a:rPr lang="en-US" smtClean="0"/>
              <a:pPr/>
              <a:t>30</a:t>
            </a:fld>
            <a:endParaRPr lang="en-US"/>
          </a:p>
        </p:txBody>
      </p:sp>
      <p:sp>
        <p:nvSpPr>
          <p:cNvPr id="6" name="TextBox 5"/>
          <p:cNvSpPr txBox="1"/>
          <p:nvPr/>
        </p:nvSpPr>
        <p:spPr>
          <a:xfrm>
            <a:off x="231920" y="5622196"/>
            <a:ext cx="5884266" cy="1077218"/>
          </a:xfrm>
          <a:prstGeom prst="rect">
            <a:avLst/>
          </a:prstGeom>
          <a:noFill/>
        </p:spPr>
        <p:txBody>
          <a:bodyPr wrap="square" rtlCol="0">
            <a:spAutoFit/>
          </a:bodyPr>
          <a:lstStyle/>
          <a:p>
            <a:r>
              <a:rPr lang="en-US" sz="1600" dirty="0"/>
              <a:t>Image source:  http://travel.nationalgeographic.com/travel/traveler-magazine/photo-contest/2012/entries/142847/view</a:t>
            </a:r>
            <a:r>
              <a:rPr lang="en-US" sz="1600" dirty="0" smtClean="0"/>
              <a:t>/</a:t>
            </a:r>
            <a:br>
              <a:rPr lang="en-US" sz="1600" dirty="0" smtClean="0"/>
            </a:br>
            <a:r>
              <a:rPr lang="en-US" sz="1600" dirty="0" smtClean="0"/>
              <a:t/>
            </a:r>
            <a:br>
              <a:rPr lang="en-US" sz="1600" dirty="0" smtClean="0"/>
            </a:br>
            <a:r>
              <a:rPr lang="en-US" sz="1600" b="1" dirty="0"/>
              <a:t>Supercell Thunderstorm over </a:t>
            </a:r>
            <a:r>
              <a:rPr lang="en-US" sz="1600" b="1" dirty="0" smtClean="0"/>
              <a:t>Nebraska</a:t>
            </a:r>
            <a:endParaRPr lang="en-US" sz="1600" b="1" dirty="0"/>
          </a:p>
        </p:txBody>
      </p:sp>
    </p:spTree>
    <p:extLst>
      <p:ext uri="{BB962C8B-B14F-4D97-AF65-F5344CB8AC3E}">
        <p14:creationId xmlns:p14="http://schemas.microsoft.com/office/powerpoint/2010/main" val="16442324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fox41blogs.typepad.com/.a/6a0148c78b79ee970c01a511c225c8970c-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0"/>
            <a:ext cx="120635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31</a:t>
            </a:fld>
            <a:endParaRPr lang="en-US"/>
          </a:p>
        </p:txBody>
      </p:sp>
    </p:spTree>
    <p:extLst>
      <p:ext uri="{BB962C8B-B14F-4D97-AF65-F5344CB8AC3E}">
        <p14:creationId xmlns:p14="http://schemas.microsoft.com/office/powerpoint/2010/main" val="18314835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Related Hazards</a:t>
            </a:r>
            <a:endParaRPr lang="en-US" dirty="0"/>
          </a:p>
        </p:txBody>
      </p:sp>
      <p:sp>
        <p:nvSpPr>
          <p:cNvPr id="7" name="Content Placeholder 6"/>
          <p:cNvSpPr>
            <a:spLocks noGrp="1"/>
          </p:cNvSpPr>
          <p:nvPr>
            <p:ph idx="1"/>
          </p:nvPr>
        </p:nvSpPr>
        <p:spPr/>
        <p:txBody>
          <a:bodyPr/>
          <a:lstStyle/>
          <a:p>
            <a:pPr marL="0" indent="0" algn="ctr">
              <a:buNone/>
            </a:pPr>
            <a:r>
              <a:rPr lang="en-US" dirty="0" smtClean="0"/>
              <a:t>Lightning</a:t>
            </a:r>
          </a:p>
          <a:p>
            <a:pPr marL="0" indent="0" algn="ctr">
              <a:buNone/>
            </a:pPr>
            <a:endParaRPr lang="en-US" dirty="0" smtClean="0"/>
          </a:p>
          <a:p>
            <a:pPr marL="0" indent="0" algn="ctr">
              <a:buNone/>
            </a:pPr>
            <a:r>
              <a:rPr lang="en-US" dirty="0" smtClean="0"/>
              <a:t>Damaging winds</a:t>
            </a:r>
          </a:p>
          <a:p>
            <a:pPr marL="0" indent="0" algn="ctr">
              <a:buNone/>
            </a:pPr>
            <a:endParaRPr lang="en-US" dirty="0" smtClean="0"/>
          </a:p>
          <a:p>
            <a:pPr marL="0" indent="0" algn="ctr">
              <a:buNone/>
            </a:pPr>
            <a:r>
              <a:rPr lang="en-US" dirty="0" smtClean="0"/>
              <a:t>Tornadoes</a:t>
            </a:r>
          </a:p>
          <a:p>
            <a:pPr marL="0" indent="0" algn="ctr">
              <a:buNone/>
            </a:pPr>
            <a:endParaRPr lang="en-US" dirty="0" smtClean="0"/>
          </a:p>
          <a:p>
            <a:pPr marL="0" indent="0" algn="ctr">
              <a:buNone/>
            </a:pPr>
            <a:r>
              <a:rPr lang="en-US" dirty="0" smtClean="0"/>
              <a:t>Floods *</a:t>
            </a:r>
          </a:p>
        </p:txBody>
      </p:sp>
      <p:sp>
        <p:nvSpPr>
          <p:cNvPr id="3" name="Slide Number Placeholder 2"/>
          <p:cNvSpPr>
            <a:spLocks noGrp="1"/>
          </p:cNvSpPr>
          <p:nvPr>
            <p:ph type="sldNum" sz="quarter" idx="4"/>
          </p:nvPr>
        </p:nvSpPr>
        <p:spPr/>
        <p:txBody>
          <a:bodyPr/>
          <a:lstStyle/>
          <a:p>
            <a:fld id="{E9BA4FDC-D01A-48BC-839F-4B2645521C35}" type="slidenum">
              <a:rPr lang="en-US" smtClean="0"/>
              <a:pPr/>
              <a:t>32</a:t>
            </a:fld>
            <a:endParaRPr lang="en-US"/>
          </a:p>
        </p:txBody>
      </p:sp>
      <p:sp>
        <p:nvSpPr>
          <p:cNvPr id="53252" name="TextBox 5"/>
          <p:cNvSpPr txBox="1">
            <a:spLocks noChangeArrowheads="1"/>
          </p:cNvSpPr>
          <p:nvPr/>
        </p:nvSpPr>
        <p:spPr bwMode="auto">
          <a:xfrm>
            <a:off x="0" y="6550025"/>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t>Source:  </a:t>
            </a:r>
            <a:r>
              <a:rPr lang="en-US" altLang="en-US" sz="1400" dirty="0">
                <a:hlinkClick r:id="rId2"/>
              </a:rPr>
              <a:t>1</a:t>
            </a:r>
            <a:endParaRPr lang="en-US" altLang="en-US" sz="1400" dirty="0"/>
          </a:p>
        </p:txBody>
      </p:sp>
    </p:spTree>
    <p:extLst>
      <p:ext uri="{BB962C8B-B14F-4D97-AF65-F5344CB8AC3E}">
        <p14:creationId xmlns:p14="http://schemas.microsoft.com/office/powerpoint/2010/main" val="2940505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title"/>
          </p:nvPr>
        </p:nvSpPr>
        <p:spPr/>
        <p:txBody>
          <a:bodyPr/>
          <a:lstStyle/>
          <a:p>
            <a:r>
              <a:rPr lang="en-US" smtClean="0"/>
              <a:t>Thunderstorm Hazards:  Lightning</a:t>
            </a:r>
            <a:endParaRPr lang="en-US" dirty="0" smtClean="0"/>
          </a:p>
        </p:txBody>
      </p:sp>
      <p:sp>
        <p:nvSpPr>
          <p:cNvPr id="2" name="Content Placeholder 1"/>
          <p:cNvSpPr>
            <a:spLocks noGrp="1"/>
          </p:cNvSpPr>
          <p:nvPr>
            <p:ph sz="half" idx="1"/>
          </p:nvPr>
        </p:nvSpPr>
        <p:spPr/>
        <p:txBody>
          <a:bodyPr/>
          <a:lstStyle/>
          <a:p>
            <a:r>
              <a:rPr lang="en-US" dirty="0" smtClean="0"/>
              <a:t>Creation:</a:t>
            </a:r>
          </a:p>
          <a:p>
            <a:pPr lvl="1"/>
            <a:r>
              <a:rPr lang="en-US" dirty="0" smtClean="0"/>
              <a:t>Tiny water droplets are updrafted to the top of the cloud</a:t>
            </a:r>
          </a:p>
          <a:p>
            <a:pPr lvl="1"/>
            <a:r>
              <a:rPr lang="en-US" dirty="0" smtClean="0"/>
              <a:t>Hail and ice are downdrafted to the bottom of the cloud</a:t>
            </a:r>
            <a:br>
              <a:rPr lang="en-US" dirty="0" smtClean="0"/>
            </a:br>
            <a:endParaRPr lang="en-US" dirty="0" smtClean="0"/>
          </a:p>
          <a:p>
            <a:pPr lvl="1"/>
            <a:r>
              <a:rPr lang="en-US" dirty="0" smtClean="0"/>
              <a:t>They collide, the water droplets freeze, release latent heat (&amp; energy) which warms the hail &amp; ice</a:t>
            </a:r>
            <a:br>
              <a:rPr lang="en-US" dirty="0" smtClean="0"/>
            </a:br>
            <a:endParaRPr lang="en-US" dirty="0" smtClean="0"/>
          </a:p>
          <a:p>
            <a:pPr lvl="1"/>
            <a:r>
              <a:rPr lang="en-US" dirty="0" smtClean="0"/>
              <a:t>Forms </a:t>
            </a:r>
            <a:r>
              <a:rPr lang="en-US" b="1" dirty="0" err="1" smtClean="0">
                <a:solidFill>
                  <a:srgbClr val="89C0F5"/>
                </a:solidFill>
              </a:rPr>
              <a:t>graupel</a:t>
            </a:r>
            <a:r>
              <a:rPr lang="en-US" b="1" dirty="0" smtClean="0">
                <a:solidFill>
                  <a:srgbClr val="89C0F5"/>
                </a:solidFill>
              </a:rPr>
              <a:t> </a:t>
            </a:r>
            <a:endParaRPr lang="en-US" b="1" dirty="0">
              <a:solidFill>
                <a:srgbClr val="89C0F5"/>
              </a:solidFill>
            </a:endParaRPr>
          </a:p>
        </p:txBody>
      </p:sp>
      <p:sp>
        <p:nvSpPr>
          <p:cNvPr id="7" name="Content Placeholder 6"/>
          <p:cNvSpPr>
            <a:spLocks noGrp="1"/>
          </p:cNvSpPr>
          <p:nvPr>
            <p:ph sz="half" idx="2"/>
          </p:nvPr>
        </p:nvSpPr>
        <p:spPr/>
        <p:txBody>
          <a:bodyPr/>
          <a:lstStyle/>
          <a:p>
            <a:endParaRPr lang="en-US"/>
          </a:p>
        </p:txBody>
      </p:sp>
      <p:sp>
        <p:nvSpPr>
          <p:cNvPr id="3" name="Slide Number Placeholder 2"/>
          <p:cNvSpPr>
            <a:spLocks noGrp="1"/>
          </p:cNvSpPr>
          <p:nvPr>
            <p:ph type="sldNum" sz="quarter" idx="4"/>
          </p:nvPr>
        </p:nvSpPr>
        <p:spPr/>
        <p:txBody>
          <a:bodyPr/>
          <a:lstStyle/>
          <a:p>
            <a:fld id="{E9BA4FDC-D01A-48BC-839F-4B2645521C35}" type="slidenum">
              <a:rPr lang="en-US" smtClean="0"/>
              <a:pPr/>
              <a:t>33</a:t>
            </a:fld>
            <a:endParaRPr lang="en-US"/>
          </a:p>
        </p:txBody>
      </p:sp>
      <p:pic>
        <p:nvPicPr>
          <p:cNvPr id="8" name="Picture 2" descr="Lightning 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211" y="1825625"/>
            <a:ext cx="5897881"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51103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Rectangle 3"/>
          <p:cNvSpPr>
            <a:spLocks noGrp="1" noChangeArrowheads="1"/>
          </p:cNvSpPr>
          <p:nvPr>
            <p:ph type="title"/>
          </p:nvPr>
        </p:nvSpPr>
        <p:spPr/>
        <p:txBody>
          <a:bodyPr/>
          <a:lstStyle/>
          <a:p>
            <a:r>
              <a:rPr lang="en-US" smtClean="0"/>
              <a:t>Thunderstorm Hazards:  Lightning</a:t>
            </a:r>
            <a:endParaRPr lang="en-US" dirty="0" smtClean="0"/>
          </a:p>
        </p:txBody>
      </p:sp>
      <p:sp>
        <p:nvSpPr>
          <p:cNvPr id="2" name="Content Placeholder 1"/>
          <p:cNvSpPr>
            <a:spLocks noGrp="1"/>
          </p:cNvSpPr>
          <p:nvPr>
            <p:ph sz="half" idx="1"/>
          </p:nvPr>
        </p:nvSpPr>
        <p:spPr/>
        <p:txBody>
          <a:bodyPr/>
          <a:lstStyle/>
          <a:p>
            <a:r>
              <a:rPr lang="en-US" smtClean="0"/>
              <a:t>Creation:</a:t>
            </a:r>
          </a:p>
          <a:p>
            <a:pPr lvl="1"/>
            <a:r>
              <a:rPr lang="en-US" smtClean="0"/>
              <a:t>The graupel then collides with more water droplets.</a:t>
            </a:r>
            <a:br>
              <a:rPr lang="en-US" smtClean="0"/>
            </a:br>
            <a:endParaRPr lang="en-US" smtClean="0"/>
          </a:p>
          <a:p>
            <a:pPr lvl="1"/>
            <a:r>
              <a:rPr lang="en-US" smtClean="0"/>
              <a:t>Electrons are sheared off the ascending particles and attach to the descending particles.</a:t>
            </a:r>
            <a:br>
              <a:rPr lang="en-US" smtClean="0"/>
            </a:br>
            <a:endParaRPr lang="en-US" smtClean="0"/>
          </a:p>
          <a:p>
            <a:pPr lvl="1"/>
            <a:r>
              <a:rPr lang="en-US" smtClean="0"/>
              <a:t>The storm now has positively charged particles at the top and negatively charged particles at the bottom.  </a:t>
            </a:r>
          </a:p>
          <a:p>
            <a:pPr lvl="1"/>
            <a:endParaRPr lang="en-US" smtClean="0"/>
          </a:p>
          <a:p>
            <a:pPr lvl="1"/>
            <a:endParaRPr lang="en-US" dirty="0"/>
          </a:p>
        </p:txBody>
      </p:sp>
      <p:pic>
        <p:nvPicPr>
          <p:cNvPr id="33794" name="Picture 2" descr="Lightning Formatio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9837" y="1969477"/>
            <a:ext cx="5564707" cy="3709804"/>
          </a:xfrm>
        </p:spPr>
      </p:pic>
      <p:sp>
        <p:nvSpPr>
          <p:cNvPr id="3" name="Slide Number Placeholder 2"/>
          <p:cNvSpPr>
            <a:spLocks noGrp="1"/>
          </p:cNvSpPr>
          <p:nvPr>
            <p:ph type="sldNum" sz="quarter" idx="4"/>
          </p:nvPr>
        </p:nvSpPr>
        <p:spPr/>
        <p:txBody>
          <a:bodyPr/>
          <a:lstStyle/>
          <a:p>
            <a:fld id="{E9BA4FDC-D01A-48BC-839F-4B2645521C35}" type="slidenum">
              <a:rPr lang="en-US" smtClean="0"/>
              <a:pPr/>
              <a:t>34</a:t>
            </a:fld>
            <a:endParaRPr lang="en-US"/>
          </a:p>
        </p:txBody>
      </p:sp>
    </p:spTree>
    <p:extLst>
      <p:ext uri="{BB962C8B-B14F-4D97-AF65-F5344CB8AC3E}">
        <p14:creationId xmlns:p14="http://schemas.microsoft.com/office/powerpoint/2010/main" val="39335334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10_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403"/>
            <a:ext cx="12192000" cy="630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35</a:t>
            </a:fld>
            <a:endParaRPr lang="en-US"/>
          </a:p>
        </p:txBody>
      </p:sp>
    </p:spTree>
    <p:extLst>
      <p:ext uri="{BB962C8B-B14F-4D97-AF65-F5344CB8AC3E}">
        <p14:creationId xmlns:p14="http://schemas.microsoft.com/office/powerpoint/2010/main" val="20898890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Hazards:  Lightning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08024850"/>
              </p:ext>
            </p:extLst>
          </p:nvPr>
        </p:nvGraphicFramePr>
        <p:xfrm>
          <a:off x="609603" y="1825625"/>
          <a:ext cx="10972800" cy="4754880"/>
        </p:xfrm>
        <a:graphic>
          <a:graphicData uri="http://schemas.openxmlformats.org/drawingml/2006/table">
            <a:tbl>
              <a:tblPr firstRow="1" bandRow="1">
                <a:tableStyleId>{2D5ABB26-0587-4C30-8999-92F81FD0307C}</a:tableStyleId>
              </a:tblPr>
              <a:tblGrid>
                <a:gridCol w="2194560"/>
                <a:gridCol w="2194560"/>
                <a:gridCol w="2194560"/>
                <a:gridCol w="2194560"/>
                <a:gridCol w="2194560"/>
              </a:tblGrid>
              <a:tr h="18288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5486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effectLst>
                            <a:outerShdw blurRad="38100" dist="38100" dir="2700000" algn="tl">
                              <a:srgbClr val="000000"/>
                            </a:outerShdw>
                          </a:effectLst>
                        </a:rPr>
                        <a:t>cloud-to-ground</a:t>
                      </a:r>
                      <a:endParaRPr lang="en-US" sz="2000" dirty="0" smtClean="0">
                        <a:effectLst>
                          <a:outerShdw blurRad="38100" dist="38100" dir="2700000" algn="tl">
                            <a:srgbClr val="000000"/>
                          </a:outerShdw>
                        </a:effectLst>
                        <a:latin typeface="+mj-lt"/>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effectLst>
                            <a:outerShdw blurRad="38100" dist="38100" dir="2700000" algn="tl">
                              <a:srgbClr val="000000"/>
                            </a:outerShdw>
                          </a:effectLst>
                        </a:rPr>
                        <a:t>Cloud discharge</a:t>
                      </a:r>
                      <a:endParaRPr lang="en-US" sz="2000" dirty="0" smtClean="0">
                        <a:effectLst>
                          <a:outerShdw blurRad="38100" dist="38100" dir="2700000" algn="tl">
                            <a:srgbClr val="000000"/>
                          </a:outerShdw>
                        </a:effectLst>
                        <a:latin typeface="+mj-lt"/>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effectLst>
                            <a:outerShdw blurRad="38100" dist="38100" dir="2700000" algn="tl">
                              <a:srgbClr val="000000"/>
                            </a:outerShdw>
                          </a:effectLst>
                        </a:rPr>
                        <a:t>Earth-to-cloud</a:t>
                      </a:r>
                      <a:endParaRPr lang="en-US" sz="2000" dirty="0" smtClean="0">
                        <a:effectLst>
                          <a:outerShdw blurRad="38100" dist="38100" dir="2700000" algn="tl">
                            <a:srgbClr val="000000"/>
                          </a:outerShdw>
                        </a:effectLst>
                        <a:latin typeface="+mj-lt"/>
                        <a:cs typeface="Arial" pitchFamily="34" charset="0"/>
                      </a:endParaRPr>
                    </a:p>
                  </a:txBody>
                  <a:tcPr/>
                </a:tc>
                <a:tc>
                  <a:txBody>
                    <a:bodyPr/>
                    <a:lstStyle/>
                    <a:p>
                      <a:pPr algn="ctr"/>
                      <a:r>
                        <a:rPr lang="en-US" sz="2000" dirty="0" smtClean="0"/>
                        <a:t>Volcanic Lightning</a:t>
                      </a:r>
                      <a:endParaRPr lang="en-US" sz="2000" dirty="0">
                        <a:latin typeface="+mj-lt"/>
                      </a:endParaRPr>
                    </a:p>
                  </a:txBody>
                  <a:tcPr/>
                </a:tc>
                <a:tc>
                  <a:txBody>
                    <a:bodyPr/>
                    <a:lstStyle/>
                    <a:p>
                      <a:pPr algn="ctr"/>
                      <a:r>
                        <a:rPr lang="en-US" sz="2000" kern="1200" dirty="0" smtClean="0"/>
                        <a:t>Nuclear Lightning</a:t>
                      </a:r>
                      <a:endParaRPr lang="en-US" sz="2000" dirty="0">
                        <a:latin typeface="+mj-lt"/>
                      </a:endParaRPr>
                    </a:p>
                  </a:txBody>
                  <a:tcPr/>
                </a:tc>
              </a:tr>
              <a:tr h="182880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548640">
                <a:tc>
                  <a:txBody>
                    <a:bodyPr/>
                    <a:lstStyle/>
                    <a:p>
                      <a:pPr algn="ctr"/>
                      <a:r>
                        <a:rPr lang="en-US" sz="2000" dirty="0" smtClean="0">
                          <a:effectLst>
                            <a:outerShdw blurRad="38100" dist="38100" dir="2700000" algn="tl">
                              <a:srgbClr val="000000">
                                <a:alpha val="43137"/>
                              </a:srgbClr>
                            </a:outerShdw>
                          </a:effectLst>
                        </a:rPr>
                        <a:t>Blue Jets</a:t>
                      </a:r>
                      <a:endParaRPr lang="en-US" sz="2000" dirty="0">
                        <a:effectLst>
                          <a:outerShdw blurRad="38100" dist="38100" dir="2700000" algn="tl">
                            <a:srgbClr val="000000">
                              <a:alpha val="43137"/>
                            </a:srgbClr>
                          </a:outerShdw>
                        </a:effectLst>
                      </a:endParaRPr>
                    </a:p>
                  </a:txBody>
                  <a:tcPr/>
                </a:tc>
                <a:tc>
                  <a:txBody>
                    <a:bodyPr/>
                    <a:lstStyle/>
                    <a:p>
                      <a:pPr algn="ctr"/>
                      <a:r>
                        <a:rPr lang="en-US" sz="2000" dirty="0" smtClean="0">
                          <a:effectLst>
                            <a:outerShdw blurRad="38100" dist="38100" dir="2700000" algn="tl">
                              <a:srgbClr val="000000">
                                <a:alpha val="43137"/>
                              </a:srgbClr>
                            </a:outerShdw>
                          </a:effectLst>
                        </a:rPr>
                        <a:t>Red Sprites</a:t>
                      </a:r>
                      <a:endParaRPr lang="en-US" sz="2000" dirty="0">
                        <a:effectLst>
                          <a:outerShdw blurRad="38100" dist="38100" dir="2700000" algn="tl">
                            <a:srgbClr val="000000">
                              <a:alpha val="43137"/>
                            </a:srgbClr>
                          </a:outerShdw>
                        </a:effectLst>
                      </a:endParaRPr>
                    </a:p>
                  </a:txBody>
                  <a:tcPr/>
                </a:tc>
                <a:tc>
                  <a:txBody>
                    <a:bodyPr/>
                    <a:lstStyle/>
                    <a:p>
                      <a:pPr algn="ctr"/>
                      <a:r>
                        <a:rPr lang="en-US" sz="2000" dirty="0" smtClean="0">
                          <a:effectLst>
                            <a:outerShdw blurRad="38100" dist="38100" dir="2700000" algn="tl">
                              <a:srgbClr val="000000">
                                <a:alpha val="43137"/>
                              </a:srgbClr>
                            </a:outerShdw>
                          </a:effectLst>
                        </a:rPr>
                        <a:t>Elves</a:t>
                      </a:r>
                      <a:endParaRPr lang="en-US" sz="2000" dirty="0">
                        <a:effectLst>
                          <a:outerShdw blurRad="38100" dist="38100" dir="2700000" algn="tl">
                            <a:srgbClr val="000000">
                              <a:alpha val="43137"/>
                            </a:srgbClr>
                          </a:outerShdw>
                        </a:effectLs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effectLst>
                            <a:outerShdw blurRad="38100" dist="38100" dir="2700000" algn="tl">
                              <a:srgbClr val="000000"/>
                            </a:outerShdw>
                          </a:effectLst>
                        </a:rPr>
                        <a:t>Ball lightning</a:t>
                      </a:r>
                      <a:endParaRPr lang="en-US" sz="2000" kern="1200" dirty="0" smtClean="0">
                        <a:solidFill>
                          <a:schemeClr val="tx1"/>
                        </a:solidFill>
                        <a:effectLst>
                          <a:outerShdw blurRad="38100" dist="38100" dir="2700000" algn="tl">
                            <a:srgbClr val="000000"/>
                          </a:outerShdw>
                        </a:effectLst>
                        <a:latin typeface="+mn-lt"/>
                        <a:ea typeface="+mn-ea"/>
                        <a:cs typeface="Arial" pitchFamily="34" charset="0"/>
                      </a:endParaRPr>
                    </a:p>
                  </a:txBody>
                  <a:tcPr/>
                </a:tc>
                <a:tc>
                  <a:txBody>
                    <a:bodyPr/>
                    <a:lstStyle/>
                    <a:p>
                      <a:pPr algn="ctr"/>
                      <a:r>
                        <a:rPr lang="en-US" sz="1900" dirty="0" smtClean="0">
                          <a:effectLst>
                            <a:outerShdw blurRad="38100" dist="38100" dir="2700000" algn="tl">
                              <a:srgbClr val="000000">
                                <a:alpha val="43137"/>
                              </a:srgbClr>
                            </a:outerShdw>
                          </a:effectLst>
                        </a:rPr>
                        <a:t>Triggered Lightning</a:t>
                      </a:r>
                      <a:endParaRPr lang="en-US" sz="1900" dirty="0">
                        <a:effectLst>
                          <a:outerShdw blurRad="38100" dist="38100" dir="2700000" algn="tl">
                            <a:srgbClr val="000000">
                              <a:alpha val="43137"/>
                            </a:srgbClr>
                          </a:outerShdw>
                        </a:effectLst>
                      </a:endParaRPr>
                    </a:p>
                  </a:txBody>
                  <a:tcPr/>
                </a:tc>
              </a:tr>
            </a:tbl>
          </a:graphicData>
        </a:graphic>
      </p:graphicFrame>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2738" y="2011680"/>
            <a:ext cx="2103120" cy="160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506" y="4351224"/>
            <a:ext cx="2103120" cy="1635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 y="4386882"/>
            <a:ext cx="2103120" cy="160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2512" y="4386882"/>
            <a:ext cx="2103120" cy="160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 name="Picture 14"/>
          <p:cNvPicPr>
            <a:picLocks noChangeAspect="1" noChangeArrowheads="1"/>
          </p:cNvPicPr>
          <p:nvPr/>
        </p:nvPicPr>
        <p:blipFill rotWithShape="1">
          <a:blip r:embed="rId7">
            <a:extLst>
              <a:ext uri="{28A0092B-C50C-407E-A947-70E740481C1C}">
                <a14:useLocalDpi xmlns:a14="http://schemas.microsoft.com/office/drawing/2010/main" val="0"/>
              </a:ext>
            </a:extLst>
          </a:blip>
          <a:srcRect l="8700" b="10077"/>
          <a:stretch/>
        </p:blipFill>
        <p:spPr bwMode="auto">
          <a:xfrm>
            <a:off x="5056776" y="4316550"/>
            <a:ext cx="2103120" cy="16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0770" y="2014208"/>
            <a:ext cx="2103120" cy="159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0770" y="4389120"/>
            <a:ext cx="2103120" cy="159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1748" name="Picture 4" descr="http://images.nationalgeographic.com/wpf/media-live/photos/000/208/cache/cloud-ground-lightning13_20849_990x74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750"/>
          <a:stretch/>
        </p:blipFill>
        <p:spPr bwMode="auto">
          <a:xfrm>
            <a:off x="655751" y="2011680"/>
            <a:ext cx="2091329"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Lightning strikes towers in OKC"/>
          <p:cNvPicPr>
            <a:picLocks noChangeAspect="1" noChangeArrowheads="1"/>
          </p:cNvPicPr>
          <p:nvPr/>
        </p:nvPicPr>
        <p:blipFill rotWithShape="1">
          <a:blip r:embed="rId11">
            <a:extLst>
              <a:ext uri="{28A0092B-C50C-407E-A947-70E740481C1C}">
                <a14:useLocalDpi xmlns:a14="http://schemas.microsoft.com/office/drawing/2010/main" val="0"/>
              </a:ext>
            </a:extLst>
          </a:blip>
          <a:srcRect l="3979" r="8772"/>
          <a:stretch/>
        </p:blipFill>
        <p:spPr bwMode="auto">
          <a:xfrm>
            <a:off x="5050971" y="2011680"/>
            <a:ext cx="2090057"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Sakurajima eruption"/>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560" r="5831"/>
          <a:stretch/>
        </p:blipFill>
        <p:spPr bwMode="auto">
          <a:xfrm>
            <a:off x="7238613" y="2011680"/>
            <a:ext cx="2104572"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a:xfrm>
            <a:off x="9398389" y="6356350"/>
            <a:ext cx="2743200" cy="365125"/>
          </a:xfrm>
        </p:spPr>
        <p:txBody>
          <a:bodyPr/>
          <a:lstStyle/>
          <a:p>
            <a:fld id="{E9BA4FDC-D01A-48BC-839F-4B2645521C35}" type="slidenum">
              <a:rPr lang="en-US" smtClean="0"/>
              <a:t>36</a:t>
            </a:fld>
            <a:endParaRPr lang="en-US" dirty="0"/>
          </a:p>
        </p:txBody>
      </p:sp>
    </p:spTree>
    <p:extLst>
      <p:ext uri="{BB962C8B-B14F-4D97-AF65-F5344CB8AC3E}">
        <p14:creationId xmlns:p14="http://schemas.microsoft.com/office/powerpoint/2010/main" val="2958533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Hazards:  Winds</a:t>
            </a:r>
            <a:endParaRPr lang="en-US" dirty="0"/>
          </a:p>
        </p:txBody>
      </p:sp>
      <p:sp>
        <p:nvSpPr>
          <p:cNvPr id="3" name="Content Placeholder 2"/>
          <p:cNvSpPr>
            <a:spLocks noGrp="1"/>
          </p:cNvSpPr>
          <p:nvPr>
            <p:ph sz="half" idx="1"/>
          </p:nvPr>
        </p:nvSpPr>
        <p:spPr/>
        <p:txBody>
          <a:bodyPr/>
          <a:lstStyle/>
          <a:p>
            <a:r>
              <a:rPr lang="en-US" dirty="0" smtClean="0"/>
              <a:t>Includes:</a:t>
            </a:r>
            <a:br>
              <a:rPr lang="en-US" dirty="0" smtClean="0"/>
            </a:br>
            <a:endParaRPr lang="en-US" dirty="0" smtClean="0"/>
          </a:p>
          <a:p>
            <a:pPr lvl="1"/>
            <a:r>
              <a:rPr lang="en-US" dirty="0" smtClean="0"/>
              <a:t>wind shear turbulence</a:t>
            </a:r>
            <a:br>
              <a:rPr lang="en-US" dirty="0" smtClean="0"/>
            </a:br>
            <a:endParaRPr lang="en-US" dirty="0" smtClean="0"/>
          </a:p>
          <a:p>
            <a:pPr lvl="1"/>
            <a:r>
              <a:rPr lang="en-US" dirty="0" smtClean="0"/>
              <a:t>straight-line winds</a:t>
            </a:r>
            <a:br>
              <a:rPr lang="en-US" dirty="0" smtClean="0"/>
            </a:br>
            <a:endParaRPr lang="en-US" dirty="0" smtClean="0"/>
          </a:p>
          <a:p>
            <a:pPr lvl="1"/>
            <a:r>
              <a:rPr lang="en-US" dirty="0" smtClean="0"/>
              <a:t>wind shears</a:t>
            </a:r>
            <a:br>
              <a:rPr lang="en-US" dirty="0" smtClean="0"/>
            </a:br>
            <a:endParaRPr lang="en-US" dirty="0" smtClean="0"/>
          </a:p>
          <a:p>
            <a:pPr lvl="1"/>
            <a:r>
              <a:rPr lang="en-US" dirty="0" smtClean="0"/>
              <a:t>gust fronts</a:t>
            </a:r>
            <a:br>
              <a:rPr lang="en-US" dirty="0" smtClean="0"/>
            </a:br>
            <a:endParaRPr lang="en-US" dirty="0" smtClean="0"/>
          </a:p>
          <a:p>
            <a:pPr lvl="1"/>
            <a:r>
              <a:rPr lang="en-US" dirty="0" smtClean="0"/>
              <a:t>and downbursts</a:t>
            </a:r>
            <a:endParaRPr lang="en-US" dirty="0"/>
          </a:p>
        </p:txBody>
      </p:sp>
      <p:pic>
        <p:nvPicPr>
          <p:cNvPr id="6246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85623" y="1505890"/>
            <a:ext cx="6652159" cy="4996510"/>
          </a:xfrm>
        </p:spPr>
      </p:pic>
      <p:sp>
        <p:nvSpPr>
          <p:cNvPr id="4" name="Slide Number Placeholder 3"/>
          <p:cNvSpPr>
            <a:spLocks noGrp="1"/>
          </p:cNvSpPr>
          <p:nvPr>
            <p:ph type="sldNum" sz="quarter" idx="4"/>
          </p:nvPr>
        </p:nvSpPr>
        <p:spPr/>
        <p:txBody>
          <a:bodyPr/>
          <a:lstStyle/>
          <a:p>
            <a:fld id="{E9BA4FDC-D01A-48BC-839F-4B2645521C35}" type="slidenum">
              <a:rPr lang="en-US" smtClean="0"/>
              <a:pPr/>
              <a:t>37</a:t>
            </a:fld>
            <a:endParaRPr lang="en-US"/>
          </a:p>
        </p:txBody>
      </p:sp>
      <p:sp>
        <p:nvSpPr>
          <p:cNvPr id="62469" name="TextBox 5"/>
          <p:cNvSpPr txBox="1">
            <a:spLocks noChangeArrowheads="1"/>
          </p:cNvSpPr>
          <p:nvPr/>
        </p:nvSpPr>
        <p:spPr bwMode="auto">
          <a:xfrm>
            <a:off x="0" y="6550025"/>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t>Source:  </a:t>
            </a:r>
            <a:r>
              <a:rPr lang="en-US" altLang="en-US" sz="1400" dirty="0">
                <a:hlinkClick r:id="rId3"/>
              </a:rPr>
              <a:t>1</a:t>
            </a:r>
            <a:endParaRPr lang="en-US" altLang="en-US" sz="1400" dirty="0"/>
          </a:p>
        </p:txBody>
      </p:sp>
    </p:spTree>
    <p:extLst>
      <p:ext uri="{BB962C8B-B14F-4D97-AF65-F5344CB8AC3E}">
        <p14:creationId xmlns:p14="http://schemas.microsoft.com/office/powerpoint/2010/main" val="42162988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Thunderstorm Hazards:  Winds</a:t>
            </a:r>
            <a:endParaRPr lang="en-US" dirty="0"/>
          </a:p>
        </p:txBody>
      </p:sp>
      <p:sp>
        <p:nvSpPr>
          <p:cNvPr id="4" name="Content Placeholder 3"/>
          <p:cNvSpPr>
            <a:spLocks noGrp="1"/>
          </p:cNvSpPr>
          <p:nvPr>
            <p:ph sz="half" idx="1"/>
          </p:nvPr>
        </p:nvSpPr>
        <p:spPr>
          <a:xfrm>
            <a:off x="1120000" y="1825625"/>
            <a:ext cx="3991496" cy="4351338"/>
          </a:xfrm>
        </p:spPr>
        <p:txBody>
          <a:bodyPr/>
          <a:lstStyle/>
          <a:p>
            <a:r>
              <a:rPr lang="en-US" dirty="0" smtClean="0"/>
              <a:t>Wind Shear</a:t>
            </a:r>
            <a:br>
              <a:rPr lang="en-US" dirty="0" smtClean="0"/>
            </a:br>
            <a:endParaRPr lang="en-US" dirty="0" smtClean="0"/>
          </a:p>
          <a:p>
            <a:pPr lvl="1"/>
            <a:r>
              <a:rPr lang="en-US" dirty="0" smtClean="0"/>
              <a:t>Change in the speed of wind at various altitudes</a:t>
            </a:r>
            <a:br>
              <a:rPr lang="en-US" dirty="0" smtClean="0"/>
            </a:br>
            <a:r>
              <a:rPr lang="en-US" dirty="0" smtClean="0"/>
              <a:t/>
            </a:r>
            <a:br>
              <a:rPr lang="en-US" dirty="0" smtClean="0"/>
            </a:br>
            <a:r>
              <a:rPr lang="en-US" dirty="0" smtClean="0"/>
              <a:t/>
            </a:r>
            <a:br>
              <a:rPr lang="en-US" dirty="0" smtClean="0"/>
            </a:br>
            <a:endParaRPr lang="en-US" dirty="0" smtClean="0"/>
          </a:p>
          <a:p>
            <a:pPr lvl="1"/>
            <a:r>
              <a:rPr lang="en-US" dirty="0" smtClean="0"/>
              <a:t>Change in the direction of wind at various altitudes</a:t>
            </a:r>
          </a:p>
          <a:p>
            <a:pPr lvl="1"/>
            <a:endParaRPr lang="en-US" dirty="0"/>
          </a:p>
        </p:txBody>
      </p:sp>
      <p:pic>
        <p:nvPicPr>
          <p:cNvPr id="6349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11496" y="1481328"/>
            <a:ext cx="6858000" cy="5151120"/>
          </a:xfrm>
        </p:spPr>
      </p:pic>
      <p:sp>
        <p:nvSpPr>
          <p:cNvPr id="63493" name="TextBox 6"/>
          <p:cNvSpPr txBox="1">
            <a:spLocks noChangeArrowheads="1"/>
          </p:cNvSpPr>
          <p:nvPr/>
        </p:nvSpPr>
        <p:spPr bwMode="auto">
          <a:xfrm>
            <a:off x="0" y="6550025"/>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t>Source:  </a:t>
            </a:r>
            <a:r>
              <a:rPr lang="en-US" altLang="en-US" sz="1400">
                <a:hlinkClick r:id="rId4"/>
              </a:rPr>
              <a:t>1</a:t>
            </a:r>
            <a:endParaRPr lang="en-US" altLang="en-US" sz="1400"/>
          </a:p>
        </p:txBody>
      </p:sp>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38</a:t>
            </a:fld>
            <a:endParaRPr lang="en-US"/>
          </a:p>
        </p:txBody>
      </p:sp>
    </p:spTree>
    <p:extLst>
      <p:ext uri="{BB962C8B-B14F-4D97-AF65-F5344CB8AC3E}">
        <p14:creationId xmlns:p14="http://schemas.microsoft.com/office/powerpoint/2010/main" val="30494131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Thunderstorm Hazards:  Winds</a:t>
            </a:r>
            <a:endParaRPr lang="en-US" dirty="0"/>
          </a:p>
        </p:txBody>
      </p:sp>
      <p:sp>
        <p:nvSpPr>
          <p:cNvPr id="4" name="Content Placeholder 3"/>
          <p:cNvSpPr>
            <a:spLocks noGrp="1"/>
          </p:cNvSpPr>
          <p:nvPr>
            <p:ph sz="half" idx="1"/>
          </p:nvPr>
        </p:nvSpPr>
        <p:spPr>
          <a:xfrm>
            <a:off x="1120000" y="1825624"/>
            <a:ext cx="4274929" cy="5032375"/>
          </a:xfrm>
        </p:spPr>
        <p:txBody>
          <a:bodyPr>
            <a:normAutofit/>
          </a:bodyPr>
          <a:lstStyle/>
          <a:p>
            <a:r>
              <a:rPr lang="en-US" dirty="0" smtClean="0"/>
              <a:t>Microbursts</a:t>
            </a:r>
          </a:p>
          <a:p>
            <a:pPr lvl="1"/>
            <a:r>
              <a:rPr lang="en-US" dirty="0" smtClean="0"/>
              <a:t>Small in size (outflow less than 2½ miles)</a:t>
            </a:r>
          </a:p>
          <a:p>
            <a:pPr lvl="1"/>
            <a:r>
              <a:rPr lang="en-US" dirty="0" smtClean="0"/>
              <a:t>Winds +168 mph</a:t>
            </a:r>
            <a:br>
              <a:rPr lang="en-US" dirty="0" smtClean="0"/>
            </a:br>
            <a:endParaRPr lang="en-US" dirty="0" smtClean="0"/>
          </a:p>
          <a:p>
            <a:r>
              <a:rPr lang="en-US" dirty="0" err="1" smtClean="0"/>
              <a:t>Macrobursts</a:t>
            </a:r>
            <a:endParaRPr lang="en-US" dirty="0" smtClean="0"/>
          </a:p>
          <a:p>
            <a:pPr lvl="1"/>
            <a:r>
              <a:rPr lang="en-US" dirty="0" smtClean="0"/>
              <a:t>Larger (outflow greater than 2½ miles)</a:t>
            </a:r>
          </a:p>
          <a:p>
            <a:pPr lvl="1"/>
            <a:r>
              <a:rPr lang="en-US" dirty="0" smtClean="0"/>
              <a:t>Winds 130 mph</a:t>
            </a:r>
          </a:p>
          <a:p>
            <a:pPr lvl="1"/>
            <a:endParaRPr lang="en-US" dirty="0" smtClean="0"/>
          </a:p>
          <a:p>
            <a:r>
              <a:rPr lang="en-US" dirty="0" smtClean="0">
                <a:hlinkClick r:id="rId3"/>
              </a:rPr>
              <a:t>Tucson Wet Microburst:  </a:t>
            </a:r>
            <a:r>
              <a:rPr lang="en-US" sz="2400" dirty="0" smtClean="0">
                <a:hlinkClick r:id="rId3"/>
              </a:rPr>
              <a:t>https://vimeo.com/135811823</a:t>
            </a:r>
            <a:endParaRPr lang="en-US" sz="2400" dirty="0" smtClean="0"/>
          </a:p>
          <a:p>
            <a:pPr lvl="1"/>
            <a:endParaRPr lang="en-US" dirty="0"/>
          </a:p>
        </p:txBody>
      </p:sp>
      <p:pic>
        <p:nvPicPr>
          <p:cNvPr id="65541" name="Picture 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94929" y="1690688"/>
            <a:ext cx="6621622" cy="4811712"/>
          </a:xfrm>
        </p:spPr>
      </p:pic>
      <p:sp>
        <p:nvSpPr>
          <p:cNvPr id="2" name="Slide Number Placeholder 1"/>
          <p:cNvSpPr>
            <a:spLocks noGrp="1"/>
          </p:cNvSpPr>
          <p:nvPr>
            <p:ph type="sldNum" sz="quarter" idx="4"/>
          </p:nvPr>
        </p:nvSpPr>
        <p:spPr/>
        <p:txBody>
          <a:bodyPr/>
          <a:lstStyle/>
          <a:p>
            <a:fld id="{E9BA4FDC-D01A-48BC-839F-4B2645521C35}" type="slidenum">
              <a:rPr lang="en-US" smtClean="0"/>
              <a:pPr/>
              <a:t>39</a:t>
            </a:fld>
            <a:endParaRPr lang="en-US"/>
          </a:p>
        </p:txBody>
      </p:sp>
      <p:sp>
        <p:nvSpPr>
          <p:cNvPr id="65540" name="TextBox 6"/>
          <p:cNvSpPr txBox="1">
            <a:spLocks noChangeArrowheads="1"/>
          </p:cNvSpPr>
          <p:nvPr/>
        </p:nvSpPr>
        <p:spPr bwMode="auto">
          <a:xfrm>
            <a:off x="0" y="6550025"/>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t>Source:  </a:t>
            </a:r>
            <a:r>
              <a:rPr lang="en-US" altLang="en-US" sz="1400">
                <a:hlinkClick r:id="rId5"/>
              </a:rPr>
              <a:t>1</a:t>
            </a:r>
            <a:endParaRPr lang="en-US" altLang="en-US" sz="1400"/>
          </a:p>
        </p:txBody>
      </p:sp>
    </p:spTree>
    <p:extLst>
      <p:ext uri="{BB962C8B-B14F-4D97-AF65-F5344CB8AC3E}">
        <p14:creationId xmlns:p14="http://schemas.microsoft.com/office/powerpoint/2010/main" val="2499564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t>Weather and climate</a:t>
            </a:r>
            <a:endParaRPr lang="en-US"/>
          </a:p>
        </p:txBody>
      </p:sp>
      <p:sp>
        <p:nvSpPr>
          <p:cNvPr id="9219" name="Rectangle 3"/>
          <p:cNvSpPr>
            <a:spLocks noGrp="1" noChangeArrowheads="1"/>
          </p:cNvSpPr>
          <p:nvPr>
            <p:ph idx="1"/>
          </p:nvPr>
        </p:nvSpPr>
        <p:spPr/>
        <p:txBody>
          <a:bodyPr/>
          <a:lstStyle/>
          <a:p>
            <a:r>
              <a:rPr lang="en-US" dirty="0" smtClean="0"/>
              <a:t>Elements of weather and climate </a:t>
            </a:r>
          </a:p>
          <a:p>
            <a:pPr lvl="1"/>
            <a:r>
              <a:rPr lang="en-US" dirty="0" smtClean="0"/>
              <a:t>Temperature</a:t>
            </a:r>
          </a:p>
          <a:p>
            <a:pPr lvl="1"/>
            <a:r>
              <a:rPr lang="en-US" dirty="0" smtClean="0"/>
              <a:t>Humidity</a:t>
            </a:r>
          </a:p>
          <a:p>
            <a:pPr lvl="1"/>
            <a:r>
              <a:rPr lang="en-US" dirty="0" smtClean="0"/>
              <a:t>Cloudiness</a:t>
            </a:r>
          </a:p>
          <a:p>
            <a:pPr lvl="1"/>
            <a:r>
              <a:rPr lang="en-US" dirty="0" smtClean="0"/>
              <a:t>Precipitation</a:t>
            </a:r>
          </a:p>
          <a:p>
            <a:pPr lvl="1"/>
            <a:r>
              <a:rPr lang="en-US" dirty="0" smtClean="0"/>
              <a:t>Air Pressure</a:t>
            </a:r>
          </a:p>
          <a:p>
            <a:pPr lvl="1"/>
            <a:r>
              <a:rPr lang="en-US" dirty="0" smtClean="0"/>
              <a:t>Winds speed and direction</a:t>
            </a:r>
          </a:p>
          <a:p>
            <a:pPr lvl="1"/>
            <a:endParaRPr lang="en-US" dirty="0"/>
          </a:p>
          <a:p>
            <a:r>
              <a:rPr lang="en-US" dirty="0" smtClean="0"/>
              <a:t>Latitude and altitude can change these items</a:t>
            </a:r>
          </a:p>
          <a:p>
            <a:r>
              <a:rPr lang="en-US" dirty="0" smtClean="0"/>
              <a:t>Together they all create various types of storms</a:t>
            </a:r>
            <a:endParaRPr lang="en-US" dirty="0"/>
          </a:p>
        </p:txBody>
      </p:sp>
      <p:sp>
        <p:nvSpPr>
          <p:cNvPr id="6" name="Slide Number Placeholder 5"/>
          <p:cNvSpPr>
            <a:spLocks noGrp="1"/>
          </p:cNvSpPr>
          <p:nvPr>
            <p:ph type="sldNum" sz="quarter" idx="4"/>
          </p:nvPr>
        </p:nvSpPr>
        <p:spPr>
          <a:xfrm>
            <a:off x="8610600" y="6356350"/>
            <a:ext cx="2743200" cy="365125"/>
          </a:xfrm>
        </p:spPr>
        <p:txBody>
          <a:bodyPr/>
          <a:lstStyle/>
          <a:p>
            <a:fld id="{C30877C4-F135-4046-9649-BE235DD5BBA1}" type="slidenum">
              <a:rPr lang="en-US" smtClean="0"/>
              <a:pPr/>
              <a:t>4</a:t>
            </a:fld>
            <a:r>
              <a:rPr lang="en-US" smtClean="0"/>
              <a:t> / 74  </a:t>
            </a:r>
            <a:endParaRPr lang="en-US" dirty="0"/>
          </a:p>
        </p:txBody>
      </p:sp>
    </p:spTree>
    <p:extLst>
      <p:ext uri="{BB962C8B-B14F-4D97-AF65-F5344CB8AC3E}">
        <p14:creationId xmlns:p14="http://schemas.microsoft.com/office/powerpoint/2010/main" val="334878341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095" b="2158"/>
          <a:stretch/>
        </p:blipFill>
        <p:spPr bwMode="auto">
          <a:xfrm>
            <a:off x="0" y="0"/>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12192000" cy="1325563"/>
          </a:xfrm>
        </p:spPr>
        <p:txBody>
          <a:bodyPr anchor="t"/>
          <a:lstStyle/>
          <a:p>
            <a:pPr>
              <a:defRPr/>
            </a:pPr>
            <a:r>
              <a:rPr lang="en-US" dirty="0" err="1" smtClean="0"/>
              <a:t>Microbursts</a:t>
            </a:r>
            <a:r>
              <a:rPr lang="en-US" dirty="0" smtClean="0"/>
              <a:t> and aircraft</a:t>
            </a:r>
            <a:endParaRPr lang="en-US" dirty="0"/>
          </a:p>
        </p:txBody>
      </p:sp>
      <p:sp>
        <p:nvSpPr>
          <p:cNvPr id="67588" name="TextBox 3"/>
          <p:cNvSpPr txBox="1">
            <a:spLocks noChangeArrowheads="1"/>
          </p:cNvSpPr>
          <p:nvPr/>
        </p:nvSpPr>
        <p:spPr bwMode="auto">
          <a:xfrm>
            <a:off x="0" y="6550025"/>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t>Source:  </a:t>
            </a:r>
            <a:r>
              <a:rPr lang="en-US" altLang="en-US" sz="1400" dirty="0">
                <a:hlinkClick r:id="rId3"/>
              </a:rPr>
              <a:t>1</a:t>
            </a:r>
            <a:endParaRPr lang="en-US" altLang="en-US" sz="1400" dirty="0"/>
          </a:p>
        </p:txBody>
      </p:sp>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40</a:t>
            </a:fld>
            <a:endParaRPr lang="en-US"/>
          </a:p>
        </p:txBody>
      </p:sp>
    </p:spTree>
    <p:extLst>
      <p:ext uri="{BB962C8B-B14F-4D97-AF65-F5344CB8AC3E}">
        <p14:creationId xmlns:p14="http://schemas.microsoft.com/office/powerpoint/2010/main" val="26481485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Hazards:  Winds</a:t>
            </a:r>
            <a:endParaRPr lang="en-US" dirty="0"/>
          </a:p>
        </p:txBody>
      </p:sp>
      <p:sp>
        <p:nvSpPr>
          <p:cNvPr id="3" name="Content Placeholder 2"/>
          <p:cNvSpPr>
            <a:spLocks noGrp="1"/>
          </p:cNvSpPr>
          <p:nvPr>
            <p:ph idx="1"/>
          </p:nvPr>
        </p:nvSpPr>
        <p:spPr>
          <a:xfrm>
            <a:off x="1120000" y="1825625"/>
            <a:ext cx="6166170" cy="4351338"/>
          </a:xfrm>
        </p:spPr>
        <p:txBody>
          <a:bodyPr/>
          <a:lstStyle/>
          <a:p>
            <a:r>
              <a:rPr lang="en-US" dirty="0" smtClean="0"/>
              <a:t>Derechos</a:t>
            </a:r>
            <a:br>
              <a:rPr lang="en-US" dirty="0" smtClean="0"/>
            </a:br>
            <a:endParaRPr lang="en-US" dirty="0" smtClean="0"/>
          </a:p>
          <a:p>
            <a:pPr lvl="1"/>
            <a:r>
              <a:rPr lang="en-US" dirty="0" smtClean="0"/>
              <a:t>a widespread, long-lived wind storm</a:t>
            </a:r>
            <a:br>
              <a:rPr lang="en-US" dirty="0" smtClean="0"/>
            </a:br>
            <a:endParaRPr lang="en-US" dirty="0" smtClean="0"/>
          </a:p>
          <a:p>
            <a:pPr lvl="1"/>
            <a:r>
              <a:rPr lang="en-US" dirty="0" smtClean="0"/>
              <a:t>associated with bands of rapidly moving thunderstorms  (bow echoes, squall lines, or quasi-linear convective systems)</a:t>
            </a:r>
            <a:br>
              <a:rPr lang="en-US" dirty="0" smtClean="0"/>
            </a:br>
            <a:endParaRPr lang="en-US" dirty="0" smtClean="0"/>
          </a:p>
          <a:p>
            <a:pPr lvl="1"/>
            <a:r>
              <a:rPr lang="en-US" dirty="0" smtClean="0"/>
              <a:t>A typical derecho consists of numerous downburst clusters</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41</a:t>
            </a:fld>
            <a:endParaRPr lang="en-US"/>
          </a:p>
        </p:txBody>
      </p:sp>
      <p:pic>
        <p:nvPicPr>
          <p:cNvPr id="14" name="Picture 2" descr="http://www.spc.noaa.gov/misc/AbtDerechos/images/Jet_Stream_figs/familydbcluster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170" y="1440702"/>
            <a:ext cx="4209143" cy="5266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2372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www.spc.noaa.gov/misc/AbtDerechos/images/Jet_Stream_figs/bowecho1withk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88952" cy="6764871"/>
          </a:xfrm>
          <a:prstGeom prst="rect">
            <a:avLst/>
          </a:prstGeom>
          <a:solidFill>
            <a:schemeClr val="tx1"/>
          </a:solidFill>
        </p:spPr>
      </p:pic>
      <p:sp>
        <p:nvSpPr>
          <p:cNvPr id="2" name="TextBox 1"/>
          <p:cNvSpPr txBox="1"/>
          <p:nvPr/>
        </p:nvSpPr>
        <p:spPr>
          <a:xfrm>
            <a:off x="-3048" y="6638260"/>
            <a:ext cx="12192000" cy="369332"/>
          </a:xfrm>
          <a:prstGeom prst="rect">
            <a:avLst/>
          </a:prstGeom>
          <a:solidFill>
            <a:srgbClr val="1C4191"/>
          </a:solidFill>
        </p:spPr>
        <p:txBody>
          <a:bodyPr wrap="square" rtlCol="0">
            <a:spAutoFit/>
          </a:bodyPr>
          <a:lstStyle/>
          <a:p>
            <a:pPr algn="ctr"/>
            <a:r>
              <a:rPr lang="en-US" dirty="0">
                <a:solidFill>
                  <a:sysClr val="windowText" lastClr="000000"/>
                </a:solidFill>
                <a:hlinkClick r:id="rId4"/>
              </a:rPr>
              <a:t>"Derecho development" by Dennis Cain and Stephen </a:t>
            </a:r>
            <a:r>
              <a:rPr lang="en-US" dirty="0" err="1">
                <a:solidFill>
                  <a:sysClr val="windowText" lastClr="000000"/>
                </a:solidFill>
                <a:hlinkClick r:id="rId4"/>
              </a:rPr>
              <a:t>Corfidi</a:t>
            </a:r>
            <a:r>
              <a:rPr lang="en-US" dirty="0">
                <a:solidFill>
                  <a:sysClr val="windowText" lastClr="000000"/>
                </a:solidFill>
                <a:hlinkClick r:id="rId4"/>
              </a:rPr>
              <a:t> at the U.S. National Weather </a:t>
            </a:r>
            <a:r>
              <a:rPr lang="en-US" dirty="0" smtClean="0">
                <a:solidFill>
                  <a:sysClr val="windowText" lastClr="000000"/>
                </a:solidFill>
                <a:hlinkClick r:id="rId4"/>
              </a:rPr>
              <a:t>Service</a:t>
            </a:r>
            <a:endParaRPr lang="en-US" dirty="0">
              <a:solidFill>
                <a:sysClr val="windowText" lastClr="000000"/>
              </a:solidFill>
            </a:endParaRPr>
          </a:p>
        </p:txBody>
      </p:sp>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42</a:t>
            </a:fld>
            <a:endParaRPr lang="en-US"/>
          </a:p>
        </p:txBody>
      </p:sp>
    </p:spTree>
    <p:extLst>
      <p:ext uri="{BB962C8B-B14F-4D97-AF65-F5344CB8AC3E}">
        <p14:creationId xmlns:p14="http://schemas.microsoft.com/office/powerpoint/2010/main" val="30864114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spc.noaa.gov/misc/AbtDerechos/images/Jet_Stream_figs/bowecho2withk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 y="0"/>
            <a:ext cx="12188952" cy="67648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 y="6638260"/>
            <a:ext cx="12192000" cy="369332"/>
          </a:xfrm>
          <a:prstGeom prst="rect">
            <a:avLst/>
          </a:prstGeom>
          <a:solidFill>
            <a:srgbClr val="1C4191"/>
          </a:solidFill>
        </p:spPr>
        <p:txBody>
          <a:bodyPr wrap="square" rtlCol="0">
            <a:spAutoFit/>
          </a:bodyPr>
          <a:lstStyle/>
          <a:p>
            <a:pPr algn="ctr"/>
            <a:r>
              <a:rPr lang="en-US" dirty="0">
                <a:solidFill>
                  <a:sysClr val="windowText" lastClr="000000"/>
                </a:solidFill>
                <a:hlinkClick r:id="rId4"/>
              </a:rPr>
              <a:t>"Derecho development" by Dennis Cain and Stephen </a:t>
            </a:r>
            <a:r>
              <a:rPr lang="en-US" dirty="0" err="1">
                <a:solidFill>
                  <a:sysClr val="windowText" lastClr="000000"/>
                </a:solidFill>
                <a:hlinkClick r:id="rId4"/>
              </a:rPr>
              <a:t>Corfidi</a:t>
            </a:r>
            <a:r>
              <a:rPr lang="en-US" dirty="0">
                <a:solidFill>
                  <a:sysClr val="windowText" lastClr="000000"/>
                </a:solidFill>
                <a:hlinkClick r:id="rId4"/>
              </a:rPr>
              <a:t> at the U.S. National Weather </a:t>
            </a:r>
            <a:r>
              <a:rPr lang="en-US" dirty="0" smtClean="0">
                <a:solidFill>
                  <a:sysClr val="windowText" lastClr="000000"/>
                </a:solidFill>
                <a:hlinkClick r:id="rId4"/>
              </a:rPr>
              <a:t>Service</a:t>
            </a:r>
            <a:endParaRPr lang="en-US" dirty="0">
              <a:solidFill>
                <a:sysClr val="windowText" lastClr="000000"/>
              </a:solidFill>
            </a:endParaRPr>
          </a:p>
        </p:txBody>
      </p:sp>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43</a:t>
            </a:fld>
            <a:endParaRPr lang="en-US"/>
          </a:p>
        </p:txBody>
      </p:sp>
    </p:spTree>
    <p:extLst>
      <p:ext uri="{BB962C8B-B14F-4D97-AF65-F5344CB8AC3E}">
        <p14:creationId xmlns:p14="http://schemas.microsoft.com/office/powerpoint/2010/main" val="14083764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spc.noaa.gov/misc/AbtDerechos/images/Jet_Stream_figs/bowecho3withke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88952" cy="67648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 y="6638260"/>
            <a:ext cx="12192000" cy="369332"/>
          </a:xfrm>
          <a:prstGeom prst="rect">
            <a:avLst/>
          </a:prstGeom>
          <a:solidFill>
            <a:srgbClr val="1C4191"/>
          </a:solidFill>
        </p:spPr>
        <p:txBody>
          <a:bodyPr wrap="square" rtlCol="0">
            <a:spAutoFit/>
          </a:bodyPr>
          <a:lstStyle/>
          <a:p>
            <a:pPr algn="ctr"/>
            <a:r>
              <a:rPr lang="en-US" dirty="0">
                <a:solidFill>
                  <a:sysClr val="windowText" lastClr="000000"/>
                </a:solidFill>
                <a:hlinkClick r:id="rId4"/>
              </a:rPr>
              <a:t>"Derecho development" by Dennis Cain and Stephen </a:t>
            </a:r>
            <a:r>
              <a:rPr lang="en-US" dirty="0" err="1">
                <a:solidFill>
                  <a:sysClr val="windowText" lastClr="000000"/>
                </a:solidFill>
                <a:hlinkClick r:id="rId4"/>
              </a:rPr>
              <a:t>Corfidi</a:t>
            </a:r>
            <a:r>
              <a:rPr lang="en-US" dirty="0">
                <a:solidFill>
                  <a:sysClr val="windowText" lastClr="000000"/>
                </a:solidFill>
                <a:hlinkClick r:id="rId4"/>
              </a:rPr>
              <a:t> at the U.S. National Weather </a:t>
            </a:r>
            <a:r>
              <a:rPr lang="en-US" dirty="0" smtClean="0">
                <a:solidFill>
                  <a:sysClr val="windowText" lastClr="000000"/>
                </a:solidFill>
                <a:hlinkClick r:id="rId4"/>
              </a:rPr>
              <a:t>Service</a:t>
            </a:r>
            <a:endParaRPr lang="en-US" dirty="0">
              <a:solidFill>
                <a:sysClr val="windowText" lastClr="000000"/>
              </a:solidFill>
            </a:endParaRPr>
          </a:p>
        </p:txBody>
      </p:sp>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44</a:t>
            </a:fld>
            <a:endParaRPr lang="en-US"/>
          </a:p>
        </p:txBody>
      </p:sp>
    </p:spTree>
    <p:extLst>
      <p:ext uri="{BB962C8B-B14F-4D97-AF65-F5344CB8AC3E}">
        <p14:creationId xmlns:p14="http://schemas.microsoft.com/office/powerpoint/2010/main" val="4377946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7941" y="0"/>
            <a:ext cx="10266467" cy="6858000"/>
          </a:xfrm>
          <a:prstGeom prst="rect">
            <a:avLst/>
          </a:prstGeom>
        </p:spPr>
      </p:pic>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45</a:t>
            </a:fld>
            <a:endParaRPr lang="en-US"/>
          </a:p>
        </p:txBody>
      </p:sp>
    </p:spTree>
    <p:extLst>
      <p:ext uri="{BB962C8B-B14F-4D97-AF65-F5344CB8AC3E}">
        <p14:creationId xmlns:p14="http://schemas.microsoft.com/office/powerpoint/2010/main" val="305271699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Hazards:  Winds</a:t>
            </a:r>
            <a:endParaRPr lang="en-US" dirty="0"/>
          </a:p>
        </p:txBody>
      </p:sp>
      <p:sp>
        <p:nvSpPr>
          <p:cNvPr id="3" name="Content Placeholder 2"/>
          <p:cNvSpPr>
            <a:spLocks noGrp="1"/>
          </p:cNvSpPr>
          <p:nvPr>
            <p:ph idx="1"/>
          </p:nvPr>
        </p:nvSpPr>
        <p:spPr>
          <a:xfrm>
            <a:off x="1120000" y="1825625"/>
            <a:ext cx="4642019" cy="4351338"/>
          </a:xfrm>
        </p:spPr>
        <p:txBody>
          <a:bodyPr/>
          <a:lstStyle/>
          <a:p>
            <a:r>
              <a:rPr lang="en-US" dirty="0" smtClean="0"/>
              <a:t>Haboobs are dust storms that form from the downdrafts from thunderstorms.</a:t>
            </a:r>
            <a:br>
              <a:rPr lang="en-US" dirty="0" smtClean="0"/>
            </a:br>
            <a:endParaRPr lang="en-US" dirty="0" smtClean="0"/>
          </a:p>
          <a:p>
            <a:r>
              <a:rPr lang="en-US" dirty="0" smtClean="0"/>
              <a:t>The leading edge is called a gust front.</a:t>
            </a:r>
            <a:endParaRPr lang="en-US" dirty="0"/>
          </a:p>
        </p:txBody>
      </p:sp>
      <p:sp>
        <p:nvSpPr>
          <p:cNvPr id="4" name="Slide Number Placeholder 3"/>
          <p:cNvSpPr>
            <a:spLocks noGrp="1"/>
          </p:cNvSpPr>
          <p:nvPr>
            <p:ph type="sldNum" sz="quarter" idx="4"/>
          </p:nvPr>
        </p:nvSpPr>
        <p:spPr/>
        <p:txBody>
          <a:bodyPr/>
          <a:lstStyle/>
          <a:p>
            <a:fld id="{E9BA4FDC-D01A-48BC-839F-4B2645521C35}" type="slidenum">
              <a:rPr lang="en-US" smtClean="0"/>
              <a:pPr/>
              <a:t>46</a:t>
            </a:fld>
            <a:endParaRPr lang="en-US"/>
          </a:p>
        </p:txBody>
      </p:sp>
      <p:pic>
        <p:nvPicPr>
          <p:cNvPr id="686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019" y="1690688"/>
            <a:ext cx="6230409" cy="467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4"/>
          <p:cNvSpPr txBox="1">
            <a:spLocks noChangeArrowheads="1"/>
          </p:cNvSpPr>
          <p:nvPr/>
        </p:nvSpPr>
        <p:spPr bwMode="auto">
          <a:xfrm>
            <a:off x="1524001" y="6550026"/>
            <a:ext cx="1204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t>Source:  </a:t>
            </a:r>
            <a:r>
              <a:rPr lang="en-US" altLang="en-US" sz="1400">
                <a:hlinkClick r:id="rId3"/>
              </a:rPr>
              <a:t>1</a:t>
            </a:r>
            <a:r>
              <a:rPr lang="en-US" altLang="en-US" sz="1400"/>
              <a:t>, </a:t>
            </a:r>
            <a:r>
              <a:rPr lang="en-US" altLang="en-US" sz="1400">
                <a:hlinkClick r:id="rId4"/>
              </a:rPr>
              <a:t>2</a:t>
            </a:r>
            <a:endParaRPr lang="en-US" altLang="en-US" sz="1400"/>
          </a:p>
        </p:txBody>
      </p:sp>
    </p:spTree>
    <p:extLst>
      <p:ext uri="{BB962C8B-B14F-4D97-AF65-F5344CB8AC3E}">
        <p14:creationId xmlns:p14="http://schemas.microsoft.com/office/powerpoint/2010/main" val="14391730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upload.wikimedia.org/wikipedia/commons/thumb/d/d3/Haboob_Ransom_Canyon_Texas_2009.jpg/1024px-Haboob_Ransom_Canyon_Texas_2009.jpg"/>
          <p:cNvPicPr>
            <a:picLocks noChangeAspect="1" noChangeArrowheads="1"/>
          </p:cNvPicPr>
          <p:nvPr/>
        </p:nvPicPr>
        <p:blipFill rotWithShape="1">
          <a:blip r:embed="rId3">
            <a:extLst>
              <a:ext uri="{28A0092B-C50C-407E-A947-70E740481C1C}">
                <a14:useLocalDpi xmlns:a14="http://schemas.microsoft.com/office/drawing/2010/main" val="0"/>
              </a:ext>
            </a:extLst>
          </a:blip>
          <a:srcRect b="3635"/>
          <a:stretch/>
        </p:blipFill>
        <p:spPr bwMode="auto">
          <a:xfrm>
            <a:off x="0" y="0"/>
            <a:ext cx="12188952" cy="685074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normAutofit fontScale="90000"/>
          </a:bodyPr>
          <a:lstStyle/>
          <a:p>
            <a:r>
              <a:rPr lang="en-US" dirty="0" smtClean="0">
                <a:solidFill>
                  <a:srgbClr val="0070C0"/>
                </a:solidFill>
              </a:rPr>
              <a:t>Haboob, Ransom Canyon, Texas - 2009</a:t>
            </a:r>
            <a:endParaRPr lang="en-US" dirty="0">
              <a:solidFill>
                <a:srgbClr val="0070C0"/>
              </a:solidFill>
            </a:endParaRPr>
          </a:p>
        </p:txBody>
      </p:sp>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47</a:t>
            </a:fld>
            <a:endParaRPr lang="en-US"/>
          </a:p>
        </p:txBody>
      </p:sp>
    </p:spTree>
    <p:extLst>
      <p:ext uri="{BB962C8B-B14F-4D97-AF65-F5344CB8AC3E}">
        <p14:creationId xmlns:p14="http://schemas.microsoft.com/office/powerpoint/2010/main" val="5994031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Hazards:  Hail</a:t>
            </a:r>
            <a:endParaRPr lang="en-US" dirty="0"/>
          </a:p>
        </p:txBody>
      </p:sp>
      <p:sp>
        <p:nvSpPr>
          <p:cNvPr id="3" name="Content Placeholder 2"/>
          <p:cNvSpPr>
            <a:spLocks noGrp="1"/>
          </p:cNvSpPr>
          <p:nvPr>
            <p:ph sz="half" idx="1"/>
          </p:nvPr>
        </p:nvSpPr>
        <p:spPr/>
        <p:txBody>
          <a:bodyPr/>
          <a:lstStyle/>
          <a:p>
            <a:r>
              <a:rPr lang="en-US" smtClean="0"/>
              <a:t>Forms when updrafts in a thunderstorm carry raindrops upward into the freezing levels of the atmosphere</a:t>
            </a:r>
            <a:br>
              <a:rPr lang="en-US" smtClean="0"/>
            </a:br>
            <a:endParaRPr lang="en-US" smtClean="0"/>
          </a:p>
          <a:p>
            <a:r>
              <a:rPr lang="en-US" smtClean="0"/>
              <a:t>Grows by collision with supercooled water drops </a:t>
            </a:r>
            <a:endParaRPr lang="en-US" dirty="0"/>
          </a:p>
        </p:txBody>
      </p:sp>
      <p:pic>
        <p:nvPicPr>
          <p:cNvPr id="7168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574756" y="2524919"/>
            <a:ext cx="2524125" cy="2952750"/>
          </a:xfrm>
        </p:spPr>
      </p:pic>
      <p:sp>
        <p:nvSpPr>
          <p:cNvPr id="4" name="Slide Number Placeholder 3"/>
          <p:cNvSpPr>
            <a:spLocks noGrp="1"/>
          </p:cNvSpPr>
          <p:nvPr>
            <p:ph type="sldNum" sz="quarter" idx="4"/>
          </p:nvPr>
        </p:nvSpPr>
        <p:spPr/>
        <p:txBody>
          <a:bodyPr/>
          <a:lstStyle/>
          <a:p>
            <a:fld id="{E9BA4FDC-D01A-48BC-839F-4B2645521C35}" type="slidenum">
              <a:rPr lang="en-US" smtClean="0"/>
              <a:pPr/>
              <a:t>48</a:t>
            </a:fld>
            <a:endParaRPr lang="en-US"/>
          </a:p>
        </p:txBody>
      </p:sp>
      <p:pic>
        <p:nvPicPr>
          <p:cNvPr id="181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981200"/>
            <a:ext cx="35179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Box 6"/>
          <p:cNvSpPr txBox="1">
            <a:spLocks noChangeArrowheads="1"/>
          </p:cNvSpPr>
          <p:nvPr/>
        </p:nvSpPr>
        <p:spPr bwMode="auto">
          <a:xfrm>
            <a:off x="1524001" y="6550026"/>
            <a:ext cx="1204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t>Source:  </a:t>
            </a:r>
            <a:r>
              <a:rPr lang="en-US" altLang="en-US" sz="1400">
                <a:hlinkClick r:id="rId4"/>
              </a:rPr>
              <a:t>1</a:t>
            </a:r>
            <a:r>
              <a:rPr lang="en-US" altLang="en-US" sz="1400"/>
              <a:t>, </a:t>
            </a:r>
            <a:r>
              <a:rPr lang="en-US" altLang="en-US" sz="1400">
                <a:hlinkClick r:id="rId5"/>
              </a:rPr>
              <a:t>2</a:t>
            </a:r>
            <a:endParaRPr lang="en-US" altLang="en-US" sz="1400"/>
          </a:p>
        </p:txBody>
      </p:sp>
    </p:spTree>
    <p:extLst>
      <p:ext uri="{BB962C8B-B14F-4D97-AF65-F5344CB8AC3E}">
        <p14:creationId xmlns:p14="http://schemas.microsoft.com/office/powerpoint/2010/main" val="972526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1251"/>
                                        </p:tgtEl>
                                        <p:attrNameLst>
                                          <p:attrName>style.visibility</p:attrName>
                                        </p:attrNameLst>
                                      </p:cBhvr>
                                      <p:to>
                                        <p:strVal val="visible"/>
                                      </p:to>
                                    </p:set>
                                    <p:animEffect transition="in" filter="dissolve">
                                      <p:cBhvr>
                                        <p:cTn id="7" dur="500"/>
                                        <p:tgtEl>
                                          <p:spTgt spid="181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1524000" y="0"/>
            <a:ext cx="9144000" cy="566738"/>
          </a:xfrm>
        </p:spPr>
        <p:txBody>
          <a:bodyPr/>
          <a:lstStyle/>
          <a:p>
            <a:pPr algn="ctr">
              <a:defRPr/>
            </a:pPr>
            <a:r>
              <a:rPr lang="en-US" sz="2400" smtClean="0"/>
              <a:t>Hail clouds often exhibit a characteristic green coloration </a:t>
            </a:r>
            <a:endParaRPr lang="en-US" sz="2400" dirty="0"/>
          </a:p>
        </p:txBody>
      </p:sp>
      <p:sp>
        <p:nvSpPr>
          <p:cNvPr id="10" name="Text Placeholder 9"/>
          <p:cNvSpPr>
            <a:spLocks noGrp="1"/>
          </p:cNvSpPr>
          <p:nvPr>
            <p:ph type="body" sz="half" idx="2"/>
          </p:nvPr>
        </p:nvSpPr>
        <p:spPr>
          <a:xfrm>
            <a:off x="1524000" y="533401"/>
            <a:ext cx="9144000" cy="804863"/>
          </a:xfrm>
        </p:spPr>
        <p:txBody>
          <a:bodyPr/>
          <a:lstStyle/>
          <a:p>
            <a:pPr algn="ctr">
              <a:defRPr/>
            </a:pPr>
            <a:r>
              <a:rPr lang="en-US" smtClean="0"/>
              <a:t>Pea sized hail producing clouds near Kinderhook, Michigan March 20, 2003 </a:t>
            </a:r>
            <a:endParaRPr lang="en-US" dirty="0"/>
          </a:p>
        </p:txBody>
      </p:sp>
      <p:sp>
        <p:nvSpPr>
          <p:cNvPr id="72709" name="TextBox 7"/>
          <p:cNvSpPr txBox="1">
            <a:spLocks noChangeArrowheads="1"/>
          </p:cNvSpPr>
          <p:nvPr/>
        </p:nvSpPr>
        <p:spPr bwMode="auto">
          <a:xfrm>
            <a:off x="1524000" y="6488114"/>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FontTx/>
              <a:buNone/>
            </a:pPr>
            <a:r>
              <a:rPr lang="en-US" altLang="en-US" sz="1600"/>
              <a:t>Photo Credit: </a:t>
            </a:r>
            <a:r>
              <a:rPr lang="en-US" altLang="en-US" sz="1600">
                <a:hlinkClick r:id="rId3"/>
              </a:rPr>
              <a:t>National Oceanic and Atmospheric Administration/Department of Commerce </a:t>
            </a:r>
            <a:endParaRPr lang="en-US" altLang="en-US" sz="1600"/>
          </a:p>
        </p:txBody>
      </p:sp>
      <p:sp>
        <p:nvSpPr>
          <p:cNvPr id="2" name="Slide Number Placeholder 1"/>
          <p:cNvSpPr>
            <a:spLocks noGrp="1"/>
          </p:cNvSpPr>
          <p:nvPr>
            <p:ph type="sldNum" sz="quarter" idx="4"/>
          </p:nvPr>
        </p:nvSpPr>
        <p:spPr>
          <a:xfrm>
            <a:off x="9426525" y="6356350"/>
            <a:ext cx="2743200" cy="365125"/>
          </a:xfrm>
        </p:spPr>
        <p:txBody>
          <a:bodyPr/>
          <a:lstStyle/>
          <a:p>
            <a:fld id="{E9BA4FDC-D01A-48BC-839F-4B2645521C35}" type="slidenum">
              <a:rPr lang="en-US" smtClean="0"/>
              <a:t>49</a:t>
            </a:fld>
            <a:endParaRPr lang="en-US"/>
          </a:p>
        </p:txBody>
      </p:sp>
    </p:spTree>
    <p:extLst>
      <p:ext uri="{BB962C8B-B14F-4D97-AF65-F5344CB8AC3E}">
        <p14:creationId xmlns:p14="http://schemas.microsoft.com/office/powerpoint/2010/main" val="1644524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p:cNvSpPr>
            <a:spLocks noGrp="1"/>
          </p:cNvSpPr>
          <p:nvPr>
            <p:ph type="title"/>
          </p:nvPr>
        </p:nvSpPr>
        <p:spPr/>
        <p:txBody>
          <a:bodyPr>
            <a:normAutofit/>
          </a:bodyPr>
          <a:lstStyle/>
          <a:p>
            <a:r>
              <a:rPr lang="en-US" dirty="0" smtClean="0"/>
              <a:t>Changes of State</a:t>
            </a:r>
          </a:p>
        </p:txBody>
      </p:sp>
      <p:sp>
        <p:nvSpPr>
          <p:cNvPr id="22531" name="Content Placeholder 4"/>
          <p:cNvSpPr>
            <a:spLocks noGrp="1"/>
          </p:cNvSpPr>
          <p:nvPr>
            <p:ph sz="half" idx="1"/>
          </p:nvPr>
        </p:nvSpPr>
        <p:spPr>
          <a:xfrm>
            <a:off x="1120000" y="1825624"/>
            <a:ext cx="5025216" cy="4879975"/>
          </a:xfrm>
        </p:spPr>
        <p:txBody>
          <a:bodyPr>
            <a:normAutofit/>
          </a:bodyPr>
          <a:lstStyle/>
          <a:p>
            <a:r>
              <a:rPr lang="en-US" dirty="0" smtClean="0"/>
              <a:t>Water uniquely occurs naturally as solid, liquid and gas in the atmosphere</a:t>
            </a:r>
          </a:p>
          <a:p>
            <a:endParaRPr lang="en-US" dirty="0" smtClean="0"/>
          </a:p>
          <a:p>
            <a:r>
              <a:rPr lang="en-US" dirty="0" smtClean="0"/>
              <a:t>Energy is absorbed or liberated as water changes state</a:t>
            </a:r>
          </a:p>
          <a:p>
            <a:endParaRPr lang="en-US" dirty="0" smtClean="0"/>
          </a:p>
          <a:p>
            <a:r>
              <a:rPr lang="en-US" dirty="0" smtClean="0"/>
              <a:t>The amount of heat per gram absorbed or liberated is known as </a:t>
            </a:r>
            <a:r>
              <a:rPr lang="en-US" b="1" dirty="0" smtClean="0">
                <a:solidFill>
                  <a:srgbClr val="00B0F0"/>
                </a:solidFill>
              </a:rPr>
              <a:t>latent heat</a:t>
            </a:r>
          </a:p>
        </p:txBody>
      </p:sp>
      <p:pic>
        <p:nvPicPr>
          <p:cNvPr id="8" name="Picture 1029" descr="figure 14"/>
          <p:cNvPicPr>
            <a:picLocks noGrp="1" noChangeAspect="1" noChangeArrowheads="1"/>
          </p:cNvPicPr>
          <p:nvPr>
            <p:ph sz="half" idx="2"/>
          </p:nvPr>
        </p:nvPicPr>
        <p:blipFill>
          <a:blip r:embed="rId3" cstate="print"/>
          <a:srcRect/>
          <a:stretch>
            <a:fillRect/>
          </a:stretch>
        </p:blipFill>
        <p:spPr bwMode="auto">
          <a:xfrm>
            <a:off x="6523071" y="672419"/>
            <a:ext cx="5364128" cy="5907630"/>
          </a:xfrm>
          <a:prstGeom prst="rect">
            <a:avLst/>
          </a:prstGeom>
          <a:noFill/>
        </p:spPr>
      </p:pic>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5</a:t>
            </a:fld>
            <a:endParaRPr lang="en-US"/>
          </a:p>
        </p:txBody>
      </p:sp>
    </p:spTree>
    <p:extLst>
      <p:ext uri="{BB962C8B-B14F-4D97-AF65-F5344CB8AC3E}">
        <p14:creationId xmlns:p14="http://schemas.microsoft.com/office/powerpoint/2010/main" val="17632780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3300" y="1944915"/>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75013"/>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a:xfrm>
            <a:off x="4909624" y="365125"/>
            <a:ext cx="6444175" cy="1325563"/>
          </a:xfrm>
        </p:spPr>
        <p:txBody>
          <a:bodyPr>
            <a:noAutofit/>
          </a:bodyPr>
          <a:lstStyle/>
          <a:p>
            <a:pPr algn="r"/>
            <a:r>
              <a:rPr lang="en-US" dirty="0" smtClean="0"/>
              <a:t>State College, PA Hailstorm</a:t>
            </a:r>
            <a:endParaRPr lang="en-US" dirty="0"/>
          </a:p>
        </p:txBody>
      </p:sp>
      <p:sp>
        <p:nvSpPr>
          <p:cNvPr id="2" name="Slide Number Placeholder 1"/>
          <p:cNvSpPr>
            <a:spLocks noGrp="1"/>
          </p:cNvSpPr>
          <p:nvPr>
            <p:ph type="sldNum" sz="quarter" idx="4"/>
          </p:nvPr>
        </p:nvSpPr>
        <p:spPr/>
        <p:txBody>
          <a:bodyPr/>
          <a:lstStyle/>
          <a:p>
            <a:fld id="{E9BA4FDC-D01A-48BC-839F-4B2645521C35}" type="slidenum">
              <a:rPr lang="en-US" smtClean="0"/>
              <a:pPr/>
              <a:t>50</a:t>
            </a:fld>
            <a:endParaRPr lang="en-US"/>
          </a:p>
        </p:txBody>
      </p:sp>
      <p:sp>
        <p:nvSpPr>
          <p:cNvPr id="73734" name="TextBox 7"/>
          <p:cNvSpPr txBox="1">
            <a:spLocks noChangeArrowheads="1"/>
          </p:cNvSpPr>
          <p:nvPr/>
        </p:nvSpPr>
        <p:spPr bwMode="auto">
          <a:xfrm>
            <a:off x="130628" y="6538913"/>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dirty="0"/>
              <a:t>Source:  </a:t>
            </a:r>
            <a:r>
              <a:rPr lang="en-US" altLang="en-US" sz="1400" dirty="0">
                <a:hlinkClick r:id="rId5"/>
              </a:rPr>
              <a:t>1</a:t>
            </a:r>
            <a:endParaRPr lang="en-US" altLang="en-US" sz="1400" dirty="0"/>
          </a:p>
        </p:txBody>
      </p:sp>
    </p:spTree>
    <p:extLst>
      <p:ext uri="{BB962C8B-B14F-4D97-AF65-F5344CB8AC3E}">
        <p14:creationId xmlns:p14="http://schemas.microsoft.com/office/powerpoint/2010/main" val="25083515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600" r="9203"/>
          <a:stretch/>
        </p:blipFill>
        <p:spPr bwMode="auto">
          <a:xfrm>
            <a:off x="4638450" y="2"/>
            <a:ext cx="7539036" cy="535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35716"/>
            <a:ext cx="52578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0575" y="4335464"/>
            <a:ext cx="37814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345996"/>
            <a:ext cx="3200400"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4477" b="3019"/>
          <a:stretch/>
        </p:blipFill>
        <p:spPr bwMode="auto">
          <a:xfrm>
            <a:off x="0" y="0"/>
            <a:ext cx="5257800" cy="359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51</a:t>
            </a:fld>
            <a:endParaRPr lang="en-US"/>
          </a:p>
        </p:txBody>
      </p:sp>
    </p:spTree>
    <p:extLst>
      <p:ext uri="{BB962C8B-B14F-4D97-AF65-F5344CB8AC3E}">
        <p14:creationId xmlns:p14="http://schemas.microsoft.com/office/powerpoint/2010/main" val="29038592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10_32"/>
          <p:cNvPicPr>
            <a:picLocks noChangeAspect="1" noChangeArrowheads="1"/>
          </p:cNvPicPr>
          <p:nvPr/>
        </p:nvPicPr>
        <p:blipFill>
          <a:blip r:embed="rId3">
            <a:extLst>
              <a:ext uri="{28A0092B-C50C-407E-A947-70E740481C1C}">
                <a14:useLocalDpi xmlns:a14="http://schemas.microsoft.com/office/drawing/2010/main" val="0"/>
              </a:ext>
            </a:extLst>
          </a:blip>
          <a:srcRect t="3201"/>
          <a:stretch>
            <a:fillRect/>
          </a:stretch>
        </p:blipFill>
        <p:spPr bwMode="auto">
          <a:xfrm>
            <a:off x="284672" y="2311256"/>
            <a:ext cx="11616602" cy="45467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3587" name="Rectangle 3"/>
          <p:cNvSpPr>
            <a:spLocks noGrp="1" noChangeArrowheads="1"/>
          </p:cNvSpPr>
          <p:nvPr>
            <p:ph type="title"/>
          </p:nvPr>
        </p:nvSpPr>
        <p:spPr/>
        <p:txBody>
          <a:bodyPr/>
          <a:lstStyle/>
          <a:p>
            <a:pPr>
              <a:defRPr/>
            </a:pPr>
            <a:r>
              <a:rPr lang="en-US" dirty="0"/>
              <a:t>Thunderstorm Hazards: Tornadoes</a:t>
            </a:r>
            <a:endParaRPr lang="en-US" dirty="0" smtClean="0"/>
          </a:p>
        </p:txBody>
      </p:sp>
      <p:sp>
        <p:nvSpPr>
          <p:cNvPr id="323588" name="Rectangle 4"/>
          <p:cNvSpPr>
            <a:spLocks noGrp="1" noChangeArrowheads="1"/>
          </p:cNvSpPr>
          <p:nvPr>
            <p:ph type="body" idx="1"/>
          </p:nvPr>
        </p:nvSpPr>
        <p:spPr/>
        <p:txBody>
          <a:bodyPr/>
          <a:lstStyle/>
          <a:p>
            <a:pPr algn="ctr" eaLnBrk="1" hangingPunct="1">
              <a:buFont typeface="Wingdings" panose="05000000000000000000" pitchFamily="2" charset="2"/>
              <a:buNone/>
              <a:defRPr/>
            </a:pPr>
            <a:r>
              <a:rPr lang="en-US" dirty="0"/>
              <a:t>Why do some thunderstorms spawn tornadoes while others do not</a:t>
            </a:r>
            <a:r>
              <a:rPr lang="en-US" dirty="0" smtClean="0"/>
              <a:t>?</a:t>
            </a:r>
            <a:endParaRPr lang="en-US" dirty="0"/>
          </a:p>
        </p:txBody>
      </p:sp>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52</a:t>
            </a:fld>
            <a:endParaRPr lang="en-US"/>
          </a:p>
        </p:txBody>
      </p:sp>
    </p:spTree>
    <p:extLst>
      <p:ext uri="{BB962C8B-B14F-4D97-AF65-F5344CB8AC3E}">
        <p14:creationId xmlns:p14="http://schemas.microsoft.com/office/powerpoint/2010/main" val="3675544988"/>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pPr>
              <a:defRPr/>
            </a:pPr>
            <a:r>
              <a:rPr lang="en-US" dirty="0"/>
              <a:t>Thunderstorm Hazards: Tornadoes</a:t>
            </a:r>
            <a:endParaRPr lang="en-US" dirty="0" smtClean="0"/>
          </a:p>
        </p:txBody>
      </p:sp>
      <p:sp>
        <p:nvSpPr>
          <p:cNvPr id="317443" name="Rectangle 3"/>
          <p:cNvSpPr>
            <a:spLocks noGrp="1" noChangeArrowheads="1"/>
          </p:cNvSpPr>
          <p:nvPr>
            <p:ph type="body" idx="1"/>
          </p:nvPr>
        </p:nvSpPr>
        <p:spPr/>
        <p:txBody>
          <a:bodyPr>
            <a:normAutofit/>
          </a:bodyPr>
          <a:lstStyle/>
          <a:p>
            <a:pPr eaLnBrk="1" hangingPunct="1">
              <a:defRPr/>
            </a:pPr>
            <a:r>
              <a:rPr lang="en-US" sz="2800" dirty="0" smtClean="0"/>
              <a:t>How a Tornado Forms</a:t>
            </a:r>
          </a:p>
        </p:txBody>
      </p:sp>
      <p:sp>
        <p:nvSpPr>
          <p:cNvPr id="4" name="Content Placeholder 3"/>
          <p:cNvSpPr>
            <a:spLocks noGrp="1"/>
          </p:cNvSpPr>
          <p:nvPr>
            <p:ph sz="half" idx="2"/>
          </p:nvPr>
        </p:nvSpPr>
        <p:spPr>
          <a:xfrm>
            <a:off x="1119999" y="2505075"/>
            <a:ext cx="5505883" cy="3684588"/>
          </a:xfrm>
        </p:spPr>
        <p:txBody>
          <a:bodyPr>
            <a:normAutofit/>
          </a:bodyPr>
          <a:lstStyle/>
          <a:p>
            <a:pPr lvl="1">
              <a:defRPr/>
            </a:pPr>
            <a:r>
              <a:rPr lang="en-US" dirty="0"/>
              <a:t>Moist air from Gulf of Mexico</a:t>
            </a:r>
          </a:p>
          <a:p>
            <a:pPr lvl="1">
              <a:defRPr/>
            </a:pPr>
            <a:r>
              <a:rPr lang="en-US" dirty="0"/>
              <a:t>Fast moving cold, dry air mass from Canada</a:t>
            </a:r>
          </a:p>
          <a:p>
            <a:pPr lvl="1">
              <a:defRPr/>
            </a:pPr>
            <a:r>
              <a:rPr lang="en-US" dirty="0"/>
              <a:t>Jet stream moving east at 150 mph</a:t>
            </a:r>
          </a:p>
          <a:p>
            <a:pPr lvl="1">
              <a:defRPr/>
            </a:pPr>
            <a:r>
              <a:rPr lang="en-US" dirty="0" smtClean="0"/>
              <a:t>Warm </a:t>
            </a:r>
            <a:r>
              <a:rPr lang="en-US" dirty="0"/>
              <a:t>moist Gulf air releases latent heat, creates strong updraft</a:t>
            </a:r>
          </a:p>
          <a:p>
            <a:pPr lvl="1">
              <a:defRPr/>
            </a:pPr>
            <a:r>
              <a:rPr lang="en-US" dirty="0"/>
              <a:t>Updraft sheared by polar air, then twisted in a different direction by jet </a:t>
            </a:r>
            <a:r>
              <a:rPr lang="en-US" dirty="0" smtClean="0"/>
              <a:t>stream</a:t>
            </a:r>
            <a:endParaRPr lang="en-US" dirty="0"/>
          </a:p>
          <a:p>
            <a:endParaRPr lang="en-US" dirty="0"/>
          </a:p>
        </p:txBody>
      </p:sp>
      <p:pic>
        <p:nvPicPr>
          <p:cNvPr id="8" name="Picture 4"/>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a:xfrm>
            <a:off x="6840025" y="1400269"/>
            <a:ext cx="5044957" cy="5303520"/>
          </a:xfrm>
        </p:spPr>
      </p:pic>
      <p:sp>
        <p:nvSpPr>
          <p:cNvPr id="3" name="Slide Number Placeholder 2"/>
          <p:cNvSpPr>
            <a:spLocks noGrp="1"/>
          </p:cNvSpPr>
          <p:nvPr>
            <p:ph type="sldNum" sz="quarter" idx="12"/>
          </p:nvPr>
        </p:nvSpPr>
        <p:spPr>
          <a:xfrm>
            <a:off x="8610600" y="6356350"/>
            <a:ext cx="2743200" cy="365125"/>
          </a:xfrm>
        </p:spPr>
        <p:txBody>
          <a:bodyPr/>
          <a:lstStyle/>
          <a:p>
            <a:fld id="{E9BA4FDC-D01A-48BC-839F-4B2645521C35}" type="slidenum">
              <a:rPr lang="en-US" smtClean="0"/>
              <a:t>53</a:t>
            </a:fld>
            <a:endParaRPr lang="en-US"/>
          </a:p>
        </p:txBody>
      </p:sp>
    </p:spTree>
    <p:extLst>
      <p:ext uri="{BB962C8B-B14F-4D97-AF65-F5344CB8AC3E}">
        <p14:creationId xmlns:p14="http://schemas.microsoft.com/office/powerpoint/2010/main" val="79794632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p:txBody>
          <a:bodyPr/>
          <a:lstStyle/>
          <a:p>
            <a:r>
              <a:rPr lang="en-US" smtClean="0"/>
              <a:t>Thunderstorm Hazards: Tornadoes</a:t>
            </a:r>
            <a:endParaRPr lang="en-US" dirty="0" smtClean="0"/>
          </a:p>
        </p:txBody>
      </p:sp>
      <p:sp>
        <p:nvSpPr>
          <p:cNvPr id="325635" name="Rectangle 3"/>
          <p:cNvSpPr>
            <a:spLocks noGrp="1" noChangeArrowheads="1"/>
          </p:cNvSpPr>
          <p:nvPr>
            <p:ph sz="half" idx="1"/>
          </p:nvPr>
        </p:nvSpPr>
        <p:spPr/>
        <p:txBody>
          <a:bodyPr/>
          <a:lstStyle/>
          <a:p>
            <a:pPr marL="0" indent="0">
              <a:buNone/>
            </a:pPr>
            <a:r>
              <a:rPr lang="en-US" b="1" dirty="0" smtClean="0">
                <a:solidFill>
                  <a:srgbClr val="89C0F5"/>
                </a:solidFill>
              </a:rPr>
              <a:t>The Fujita-Pearson Scale</a:t>
            </a:r>
          </a:p>
          <a:p>
            <a:endParaRPr lang="en-US" dirty="0" smtClean="0"/>
          </a:p>
          <a:p>
            <a:r>
              <a:rPr lang="en-US" dirty="0" smtClean="0"/>
              <a:t>Dr. T. Theodore Fujita in 1971</a:t>
            </a:r>
          </a:p>
          <a:p>
            <a:endParaRPr lang="en-US" dirty="0" smtClean="0"/>
          </a:p>
          <a:p>
            <a:r>
              <a:rPr lang="en-US" dirty="0" smtClean="0"/>
              <a:t>Goals:</a:t>
            </a:r>
          </a:p>
          <a:p>
            <a:pPr lvl="1"/>
            <a:r>
              <a:rPr lang="en-US" dirty="0" smtClean="0"/>
              <a:t>categorize each tornado by its intensity and its area</a:t>
            </a:r>
          </a:p>
          <a:p>
            <a:pPr lvl="1"/>
            <a:r>
              <a:rPr lang="en-US" dirty="0" smtClean="0"/>
              <a:t>estimate a wind speed associated with the damage caused by the </a:t>
            </a:r>
            <a:r>
              <a:rPr lang="en-US" dirty="0" smtClean="0"/>
              <a:t>tornado</a:t>
            </a:r>
            <a:endParaRPr lang="en-US" dirty="0" smtClean="0"/>
          </a:p>
          <a:p>
            <a:pPr lvl="1"/>
            <a:endParaRPr lang="en-US" dirty="0" smtClean="0"/>
          </a:p>
          <a:p>
            <a:endParaRPr lang="en-US" dirty="0" smtClean="0"/>
          </a:p>
          <a:p>
            <a:endParaRPr lang="en-US" dirty="0" smtClean="0"/>
          </a:p>
        </p:txBody>
      </p:sp>
      <p:pic>
        <p:nvPicPr>
          <p:cNvPr id="6" name="Picture 4" descr="10_0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748773" y="1449821"/>
            <a:ext cx="6138427" cy="4324801"/>
          </a:xfrm>
        </p:spPr>
      </p:pic>
      <p:sp>
        <p:nvSpPr>
          <p:cNvPr id="2" name="Slide Number Placeholder 1"/>
          <p:cNvSpPr>
            <a:spLocks noGrp="1"/>
          </p:cNvSpPr>
          <p:nvPr>
            <p:ph type="sldNum" sz="quarter" idx="4"/>
          </p:nvPr>
        </p:nvSpPr>
        <p:spPr/>
        <p:txBody>
          <a:bodyPr/>
          <a:lstStyle/>
          <a:p>
            <a:fld id="{E9BA4FDC-D01A-48BC-839F-4B2645521C35}" type="slidenum">
              <a:rPr lang="en-US" smtClean="0"/>
              <a:pPr/>
              <a:t>54</a:t>
            </a:fld>
            <a:endParaRPr lang="en-US"/>
          </a:p>
        </p:txBody>
      </p:sp>
      <p:sp>
        <p:nvSpPr>
          <p:cNvPr id="3" name="TextBox 2"/>
          <p:cNvSpPr txBox="1"/>
          <p:nvPr/>
        </p:nvSpPr>
        <p:spPr>
          <a:xfrm>
            <a:off x="0" y="6112428"/>
            <a:ext cx="12192000" cy="461665"/>
          </a:xfrm>
          <a:prstGeom prst="rect">
            <a:avLst/>
          </a:prstGeom>
          <a:noFill/>
        </p:spPr>
        <p:txBody>
          <a:bodyPr wrap="square" rtlCol="0">
            <a:spAutoFit/>
          </a:bodyPr>
          <a:lstStyle/>
          <a:p>
            <a:pPr algn="ctr"/>
            <a:r>
              <a:rPr lang="en-US" sz="2400" dirty="0" smtClean="0"/>
              <a:t>The F Scale is a </a:t>
            </a:r>
            <a:r>
              <a:rPr lang="en-US" sz="2400" dirty="0"/>
              <a:t>set of wind </a:t>
            </a:r>
            <a:r>
              <a:rPr lang="en-US" sz="2400" i="1" dirty="0"/>
              <a:t>estimates</a:t>
            </a:r>
            <a:r>
              <a:rPr lang="en-US" sz="2400" dirty="0"/>
              <a:t> (not measurements) based on </a:t>
            </a:r>
            <a:r>
              <a:rPr lang="en-US" sz="2400" dirty="0" smtClean="0"/>
              <a:t>damage!</a:t>
            </a:r>
            <a:endParaRPr lang="en-US" sz="1600" dirty="0"/>
          </a:p>
        </p:txBody>
      </p:sp>
    </p:spTree>
    <p:extLst>
      <p:ext uri="{BB962C8B-B14F-4D97-AF65-F5344CB8AC3E}">
        <p14:creationId xmlns:p14="http://schemas.microsoft.com/office/powerpoint/2010/main" val="4001718543"/>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Thunderstorm Hazards: Tornadoes</a:t>
            </a:r>
            <a:endParaRPr lang="en-US" dirty="0"/>
          </a:p>
        </p:txBody>
      </p:sp>
      <p:sp>
        <p:nvSpPr>
          <p:cNvPr id="3" name="Content Placeholder 2"/>
          <p:cNvSpPr>
            <a:spLocks noGrp="1"/>
          </p:cNvSpPr>
          <p:nvPr>
            <p:ph sz="half" idx="1"/>
          </p:nvPr>
        </p:nvSpPr>
        <p:spPr/>
        <p:txBody>
          <a:bodyPr>
            <a:normAutofit lnSpcReduction="10000"/>
          </a:bodyPr>
          <a:lstStyle/>
          <a:p>
            <a:r>
              <a:rPr lang="en-US" smtClean="0"/>
              <a:t>Problems with the F Scale:</a:t>
            </a:r>
          </a:p>
          <a:p>
            <a:pPr lvl="1"/>
            <a:endParaRPr lang="en-US" smtClean="0"/>
          </a:p>
          <a:p>
            <a:pPr lvl="1"/>
            <a:r>
              <a:rPr lang="en-US" smtClean="0"/>
              <a:t>It is subjective based solely on the damage caused by a tornado</a:t>
            </a:r>
          </a:p>
          <a:p>
            <a:pPr lvl="1"/>
            <a:r>
              <a:rPr lang="en-US" smtClean="0"/>
              <a:t>No recognition in difference in construction</a:t>
            </a:r>
          </a:p>
          <a:p>
            <a:pPr lvl="1"/>
            <a:r>
              <a:rPr lang="en-US" smtClean="0"/>
              <a:t>Difficult to apply with no damage indicators</a:t>
            </a:r>
          </a:p>
          <a:p>
            <a:pPr lvl="1"/>
            <a:r>
              <a:rPr lang="en-US" smtClean="0"/>
              <a:t>Based on the worst damage (even if it is one building or house)</a:t>
            </a:r>
          </a:p>
          <a:p>
            <a:pPr lvl="1"/>
            <a:r>
              <a:rPr lang="en-US" smtClean="0"/>
              <a:t>Overestimates wind speeds greater than F3</a:t>
            </a:r>
          </a:p>
          <a:p>
            <a:pPr lvl="1"/>
            <a:endParaRPr lang="en-US" dirty="0"/>
          </a:p>
        </p:txBody>
      </p:sp>
      <p:pic>
        <p:nvPicPr>
          <p:cNvPr id="1026" name="Picture 2" descr="Modified Fujita Scale"/>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145216" y="2455607"/>
            <a:ext cx="5821292" cy="4046793"/>
          </a:xfrm>
        </p:spPr>
      </p:pic>
      <p:sp>
        <p:nvSpPr>
          <p:cNvPr id="4" name="Slide Number Placeholder 3"/>
          <p:cNvSpPr>
            <a:spLocks noGrp="1"/>
          </p:cNvSpPr>
          <p:nvPr>
            <p:ph type="sldNum" sz="quarter" idx="4"/>
          </p:nvPr>
        </p:nvSpPr>
        <p:spPr/>
        <p:txBody>
          <a:bodyPr/>
          <a:lstStyle/>
          <a:p>
            <a:fld id="{E9BA4FDC-D01A-48BC-839F-4B2645521C35}" type="slidenum">
              <a:rPr lang="en-US" smtClean="0"/>
              <a:pPr/>
              <a:t>55</a:t>
            </a:fld>
            <a:endParaRPr lang="en-US"/>
          </a:p>
        </p:txBody>
      </p:sp>
      <p:sp>
        <p:nvSpPr>
          <p:cNvPr id="5" name="TextBox 4"/>
          <p:cNvSpPr txBox="1"/>
          <p:nvPr/>
        </p:nvSpPr>
        <p:spPr>
          <a:xfrm>
            <a:off x="6235430" y="1983543"/>
            <a:ext cx="5646670" cy="430887"/>
          </a:xfrm>
          <a:prstGeom prst="rect">
            <a:avLst/>
          </a:prstGeom>
          <a:noFill/>
        </p:spPr>
        <p:txBody>
          <a:bodyPr wrap="square" rtlCol="0">
            <a:spAutoFit/>
          </a:bodyPr>
          <a:lstStyle/>
          <a:p>
            <a:pPr algn="ctr"/>
            <a:r>
              <a:rPr lang="en-US" sz="2200" dirty="0"/>
              <a:t>The "Modified" Fujita </a:t>
            </a:r>
            <a:r>
              <a:rPr lang="en-US" sz="2200" dirty="0" smtClean="0"/>
              <a:t>Scale, Created in 1992</a:t>
            </a:r>
            <a:endParaRPr lang="en-US" sz="2200" dirty="0"/>
          </a:p>
        </p:txBody>
      </p:sp>
    </p:spTree>
    <p:extLst>
      <p:ext uri="{BB962C8B-B14F-4D97-AF65-F5344CB8AC3E}">
        <p14:creationId xmlns:p14="http://schemas.microsoft.com/office/powerpoint/2010/main" val="40204553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E9BA4FDC-D01A-48BC-839F-4B2645521C35}" type="slidenum">
              <a:rPr lang="en-US" smtClean="0"/>
              <a:pPr/>
              <a:t>56</a:t>
            </a:fld>
            <a:endParaRPr lang="en-US"/>
          </a:p>
        </p:txBody>
      </p:sp>
      <p:pic>
        <p:nvPicPr>
          <p:cNvPr id="3" name="Picture 2"/>
          <p:cNvPicPr>
            <a:picLocks noChangeAspect="1"/>
          </p:cNvPicPr>
          <p:nvPr/>
        </p:nvPicPr>
        <p:blipFill>
          <a:blip r:embed="rId3"/>
          <a:stretch>
            <a:fillRect/>
          </a:stretch>
        </p:blipFill>
        <p:spPr>
          <a:xfrm>
            <a:off x="1660024" y="0"/>
            <a:ext cx="8877670" cy="6858000"/>
          </a:xfrm>
          <a:prstGeom prst="rect">
            <a:avLst/>
          </a:prstGeom>
        </p:spPr>
      </p:pic>
    </p:spTree>
    <p:extLst>
      <p:ext uri="{BB962C8B-B14F-4D97-AF65-F5344CB8AC3E}">
        <p14:creationId xmlns:p14="http://schemas.microsoft.com/office/powerpoint/2010/main" val="24680880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Autofit/>
          </a:bodyPr>
          <a:lstStyle/>
          <a:p>
            <a:pPr algn="ctr"/>
            <a:r>
              <a:rPr lang="en-US" sz="4000" dirty="0" smtClean="0"/>
              <a:t>A diagram of tornado alley based on 1 tornado or more per decade. Rough location (pink), and its contributing weather systems</a:t>
            </a:r>
            <a:endParaRPr lang="en-US" sz="4000" dirty="0"/>
          </a:p>
        </p:txBody>
      </p:sp>
      <p:sp>
        <p:nvSpPr>
          <p:cNvPr id="3" name="Slide Number Placeholder 2"/>
          <p:cNvSpPr>
            <a:spLocks noGrp="1"/>
          </p:cNvSpPr>
          <p:nvPr>
            <p:ph type="sldNum" sz="quarter" idx="4"/>
          </p:nvPr>
        </p:nvSpPr>
        <p:spPr/>
        <p:txBody>
          <a:bodyPr/>
          <a:lstStyle/>
          <a:p>
            <a:fld id="{E9BA4FDC-D01A-48BC-839F-4B2645521C35}" type="slidenum">
              <a:rPr lang="en-US" smtClean="0"/>
              <a:pPr/>
              <a:t>57</a:t>
            </a:fld>
            <a:endParaRPr lang="en-US"/>
          </a:p>
        </p:txBody>
      </p:sp>
      <p:pic>
        <p:nvPicPr>
          <p:cNvPr id="16388" name="Picture 4" descr="https://upload.wikimedia.org/wikipedia/commons/thumb/4/43/Tornado_Alley_Diagram.svg/512px-Tornado_Alley_Diagram.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253" y="1792286"/>
            <a:ext cx="7874465"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65479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Slide Number Placeholder 2"/>
          <p:cNvSpPr>
            <a:spLocks noGrp="1"/>
          </p:cNvSpPr>
          <p:nvPr>
            <p:ph type="sldNum" sz="quarter" idx="4"/>
          </p:nvPr>
        </p:nvSpPr>
        <p:spPr/>
        <p:txBody>
          <a:bodyPr/>
          <a:lstStyle/>
          <a:p>
            <a:fld id="{E9BA4FDC-D01A-48BC-839F-4B2645521C35}" type="slidenum">
              <a:rPr lang="en-US" smtClean="0"/>
              <a:pPr/>
              <a:t>58</a:t>
            </a:fld>
            <a:endParaRPr lang="en-US"/>
          </a:p>
        </p:txBody>
      </p:sp>
    </p:spTree>
    <p:extLst>
      <p:ext uri="{BB962C8B-B14F-4D97-AF65-F5344CB8AC3E}">
        <p14:creationId xmlns:p14="http://schemas.microsoft.com/office/powerpoint/2010/main" val="3361130096"/>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
        <p:nvSpPr>
          <p:cNvPr id="3" name="Slide Number Placeholder 2"/>
          <p:cNvSpPr>
            <a:spLocks noGrp="1"/>
          </p:cNvSpPr>
          <p:nvPr>
            <p:ph type="sldNum" sz="quarter" idx="4"/>
          </p:nvPr>
        </p:nvSpPr>
        <p:spPr/>
        <p:txBody>
          <a:bodyPr/>
          <a:lstStyle/>
          <a:p>
            <a:fld id="{E9BA4FDC-D01A-48BC-839F-4B2645521C35}" type="slidenum">
              <a:rPr lang="en-US" smtClean="0"/>
              <a:pPr/>
              <a:t>59</a:t>
            </a:fld>
            <a:endParaRPr lang="en-US"/>
          </a:p>
        </p:txBody>
      </p:sp>
    </p:spTree>
    <p:extLst>
      <p:ext uri="{BB962C8B-B14F-4D97-AF65-F5344CB8AC3E}">
        <p14:creationId xmlns:p14="http://schemas.microsoft.com/office/powerpoint/2010/main" val="381622117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Down Arrow 2"/>
          <p:cNvSpPr/>
          <p:nvPr/>
        </p:nvSpPr>
        <p:spPr>
          <a:xfrm>
            <a:off x="5376864" y="55563"/>
            <a:ext cx="1455737" cy="6743700"/>
          </a:xfrm>
          <a:prstGeom prst="upDownArrow">
            <a:avLst/>
          </a:prstGeom>
          <a:gradFill flip="none" rotWithShape="1">
            <a:gsLst>
              <a:gs pos="0">
                <a:srgbClr val="C00000"/>
              </a:gs>
              <a:gs pos="48000">
                <a:srgbClr val="7030A0"/>
              </a:gs>
              <a:gs pos="100000">
                <a:schemeClr val="bg1">
                  <a:lumMod val="50000"/>
                </a:schemeClr>
              </a:gs>
            </a:gsLst>
            <a:lin ang="16200000" scaled="1"/>
            <a:tileRect/>
          </a:gra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3555" name="Group 1"/>
          <p:cNvGrpSpPr>
            <a:grpSpLocks/>
          </p:cNvGrpSpPr>
          <p:nvPr/>
        </p:nvGrpSpPr>
        <p:grpSpPr bwMode="auto">
          <a:xfrm>
            <a:off x="5307014" y="5351463"/>
            <a:ext cx="1576387" cy="1376362"/>
            <a:chOff x="3783011" y="5351463"/>
            <a:chExt cx="1576388" cy="1375569"/>
          </a:xfrm>
        </p:grpSpPr>
        <p:sp>
          <p:nvSpPr>
            <p:cNvPr id="23627" name="Oval 8"/>
            <p:cNvSpPr>
              <a:spLocks noChangeAspect="1" noChangeArrowheads="1"/>
            </p:cNvSpPr>
            <p:nvPr/>
          </p:nvSpPr>
          <p:spPr bwMode="auto">
            <a:xfrm>
              <a:off x="4122736" y="5694363"/>
              <a:ext cx="890588" cy="703262"/>
            </a:xfrm>
            <a:prstGeom prst="ellipse">
              <a:avLst/>
            </a:prstGeom>
            <a:solidFill>
              <a:schemeClr val="tx1"/>
            </a:solidFill>
            <a:ln w="9525">
              <a:solidFill>
                <a:srgbClr val="96969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8" name="AutoShape 49"/>
            <p:cNvSpPr>
              <a:spLocks noChangeAspect="1" noChangeArrowheads="1"/>
            </p:cNvSpPr>
            <p:nvPr/>
          </p:nvSpPr>
          <p:spPr bwMode="auto">
            <a:xfrm>
              <a:off x="4497388" y="5351463"/>
              <a:ext cx="141288" cy="328613"/>
            </a:xfrm>
            <a:prstGeom prst="downArrow">
              <a:avLst>
                <a:gd name="adj1" fmla="val 50000"/>
                <a:gd name="adj2" fmla="val 58146"/>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9" name="AutoShape 50"/>
            <p:cNvSpPr>
              <a:spLocks noChangeAspect="1" noChangeArrowheads="1"/>
            </p:cNvSpPr>
            <p:nvPr/>
          </p:nvSpPr>
          <p:spPr bwMode="auto">
            <a:xfrm flipV="1">
              <a:off x="4501356" y="6398419"/>
              <a:ext cx="141288" cy="328613"/>
            </a:xfrm>
            <a:prstGeom prst="downArrow">
              <a:avLst>
                <a:gd name="adj1" fmla="val 50000"/>
                <a:gd name="adj2" fmla="val 58146"/>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30" name="AutoShape 51"/>
            <p:cNvSpPr>
              <a:spLocks noChangeAspect="1" noChangeArrowheads="1"/>
            </p:cNvSpPr>
            <p:nvPr/>
          </p:nvSpPr>
          <p:spPr bwMode="auto">
            <a:xfrm rot="-5400000">
              <a:off x="3876674" y="5892801"/>
              <a:ext cx="141288" cy="328613"/>
            </a:xfrm>
            <a:prstGeom prst="downArrow">
              <a:avLst>
                <a:gd name="adj1" fmla="val 50000"/>
                <a:gd name="adj2" fmla="val 58146"/>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31" name="AutoShape 52"/>
            <p:cNvSpPr>
              <a:spLocks noChangeAspect="1" noChangeArrowheads="1"/>
            </p:cNvSpPr>
            <p:nvPr/>
          </p:nvSpPr>
          <p:spPr bwMode="auto">
            <a:xfrm rot="16200000" flipV="1">
              <a:off x="5124449" y="5881688"/>
              <a:ext cx="141288" cy="328613"/>
            </a:xfrm>
            <a:prstGeom prst="downArrow">
              <a:avLst>
                <a:gd name="adj1" fmla="val 50000"/>
                <a:gd name="adj2" fmla="val 58146"/>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23557" name="Oval 9"/>
          <p:cNvSpPr>
            <a:spLocks noChangeAspect="1" noChangeArrowheads="1"/>
          </p:cNvSpPr>
          <p:nvPr/>
        </p:nvSpPr>
        <p:spPr bwMode="auto">
          <a:xfrm>
            <a:off x="5773739" y="6048376"/>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58" name="Oval 10"/>
          <p:cNvSpPr>
            <a:spLocks noChangeAspect="1" noChangeArrowheads="1"/>
          </p:cNvSpPr>
          <p:nvPr/>
        </p:nvSpPr>
        <p:spPr bwMode="auto">
          <a:xfrm>
            <a:off x="5867401" y="6142039"/>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59" name="Oval 11"/>
          <p:cNvSpPr>
            <a:spLocks noChangeAspect="1" noChangeArrowheads="1"/>
          </p:cNvSpPr>
          <p:nvPr/>
        </p:nvSpPr>
        <p:spPr bwMode="auto">
          <a:xfrm>
            <a:off x="5961064" y="6235701"/>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0" name="Oval 12"/>
          <p:cNvSpPr>
            <a:spLocks noChangeAspect="1" noChangeArrowheads="1"/>
          </p:cNvSpPr>
          <p:nvPr/>
        </p:nvSpPr>
        <p:spPr bwMode="auto">
          <a:xfrm>
            <a:off x="6054725" y="6094414"/>
            <a:ext cx="84138" cy="8413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1" name="Oval 13"/>
          <p:cNvSpPr>
            <a:spLocks noChangeAspect="1" noChangeArrowheads="1"/>
          </p:cNvSpPr>
          <p:nvPr/>
        </p:nvSpPr>
        <p:spPr bwMode="auto">
          <a:xfrm>
            <a:off x="6111875" y="6235700"/>
            <a:ext cx="84138" cy="8413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2" name="Oval 14"/>
          <p:cNvSpPr>
            <a:spLocks noChangeAspect="1" noChangeArrowheads="1"/>
          </p:cNvSpPr>
          <p:nvPr/>
        </p:nvSpPr>
        <p:spPr bwMode="auto">
          <a:xfrm>
            <a:off x="5972175" y="6151564"/>
            <a:ext cx="82550" cy="8413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3" name="Oval 16"/>
          <p:cNvSpPr>
            <a:spLocks noChangeAspect="1" noChangeArrowheads="1"/>
          </p:cNvSpPr>
          <p:nvPr/>
        </p:nvSpPr>
        <p:spPr bwMode="auto">
          <a:xfrm>
            <a:off x="5867401" y="5907089"/>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4" name="Oval 17"/>
          <p:cNvSpPr>
            <a:spLocks noChangeAspect="1" noChangeArrowheads="1"/>
          </p:cNvSpPr>
          <p:nvPr/>
        </p:nvSpPr>
        <p:spPr bwMode="auto">
          <a:xfrm>
            <a:off x="5961064" y="6000750"/>
            <a:ext cx="84137" cy="8413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5" name="Oval 18"/>
          <p:cNvSpPr>
            <a:spLocks noChangeAspect="1" noChangeArrowheads="1"/>
          </p:cNvSpPr>
          <p:nvPr/>
        </p:nvSpPr>
        <p:spPr bwMode="auto">
          <a:xfrm>
            <a:off x="6054726" y="6094414"/>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6" name="Oval 19"/>
          <p:cNvSpPr>
            <a:spLocks noChangeAspect="1" noChangeArrowheads="1"/>
          </p:cNvSpPr>
          <p:nvPr/>
        </p:nvSpPr>
        <p:spPr bwMode="auto">
          <a:xfrm>
            <a:off x="6149976" y="5954713"/>
            <a:ext cx="92075" cy="93662"/>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7" name="Oval 20"/>
          <p:cNvSpPr>
            <a:spLocks noChangeAspect="1" noChangeArrowheads="1"/>
          </p:cNvSpPr>
          <p:nvPr/>
        </p:nvSpPr>
        <p:spPr bwMode="auto">
          <a:xfrm>
            <a:off x="6205539" y="6094414"/>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8" name="Oval 21"/>
          <p:cNvSpPr>
            <a:spLocks noChangeAspect="1" noChangeArrowheads="1"/>
          </p:cNvSpPr>
          <p:nvPr/>
        </p:nvSpPr>
        <p:spPr bwMode="auto">
          <a:xfrm>
            <a:off x="6065839" y="6010276"/>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69" name="Oval 34"/>
          <p:cNvSpPr>
            <a:spLocks noChangeAspect="1" noChangeArrowheads="1"/>
          </p:cNvSpPr>
          <p:nvPr/>
        </p:nvSpPr>
        <p:spPr bwMode="auto">
          <a:xfrm>
            <a:off x="6227764" y="6235701"/>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0" name="Oval 35"/>
          <p:cNvSpPr>
            <a:spLocks noChangeAspect="1" noChangeArrowheads="1"/>
          </p:cNvSpPr>
          <p:nvPr/>
        </p:nvSpPr>
        <p:spPr bwMode="auto">
          <a:xfrm>
            <a:off x="6321426" y="6094414"/>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1" name="Oval 36"/>
          <p:cNvSpPr>
            <a:spLocks noChangeAspect="1" noChangeArrowheads="1"/>
          </p:cNvSpPr>
          <p:nvPr/>
        </p:nvSpPr>
        <p:spPr bwMode="auto">
          <a:xfrm>
            <a:off x="6243639" y="6010276"/>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2" name="Oval 37"/>
          <p:cNvSpPr>
            <a:spLocks noChangeAspect="1" noChangeArrowheads="1"/>
          </p:cNvSpPr>
          <p:nvPr/>
        </p:nvSpPr>
        <p:spPr bwMode="auto">
          <a:xfrm>
            <a:off x="6337301" y="5870576"/>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3" name="Oval 38"/>
          <p:cNvSpPr>
            <a:spLocks noChangeAspect="1" noChangeArrowheads="1"/>
          </p:cNvSpPr>
          <p:nvPr/>
        </p:nvSpPr>
        <p:spPr bwMode="auto">
          <a:xfrm>
            <a:off x="6054726" y="5907089"/>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4" name="Oval 39"/>
          <p:cNvSpPr>
            <a:spLocks noChangeAspect="1" noChangeArrowheads="1"/>
          </p:cNvSpPr>
          <p:nvPr/>
        </p:nvSpPr>
        <p:spPr bwMode="auto">
          <a:xfrm>
            <a:off x="6149976" y="5767389"/>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5" name="Oval 40"/>
          <p:cNvSpPr>
            <a:spLocks noChangeAspect="1" noChangeArrowheads="1"/>
          </p:cNvSpPr>
          <p:nvPr/>
        </p:nvSpPr>
        <p:spPr bwMode="auto">
          <a:xfrm>
            <a:off x="5727701" y="5907089"/>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6" name="Oval 41"/>
          <p:cNvSpPr>
            <a:spLocks noChangeAspect="1" noChangeArrowheads="1"/>
          </p:cNvSpPr>
          <p:nvPr/>
        </p:nvSpPr>
        <p:spPr bwMode="auto">
          <a:xfrm>
            <a:off x="5821364" y="5767389"/>
            <a:ext cx="92075" cy="9048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7" name="Oval 42"/>
          <p:cNvSpPr>
            <a:spLocks noChangeAspect="1" noChangeArrowheads="1"/>
          </p:cNvSpPr>
          <p:nvPr/>
        </p:nvSpPr>
        <p:spPr bwMode="auto">
          <a:xfrm>
            <a:off x="5915026" y="5813426"/>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8" name="Oval 43"/>
          <p:cNvSpPr>
            <a:spLocks noChangeAspect="1" noChangeArrowheads="1"/>
          </p:cNvSpPr>
          <p:nvPr/>
        </p:nvSpPr>
        <p:spPr bwMode="auto">
          <a:xfrm>
            <a:off x="6008689" y="5767389"/>
            <a:ext cx="92075" cy="9048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79" name="Oval 44"/>
          <p:cNvSpPr>
            <a:spLocks noChangeAspect="1" noChangeArrowheads="1"/>
          </p:cNvSpPr>
          <p:nvPr/>
        </p:nvSpPr>
        <p:spPr bwMode="auto">
          <a:xfrm>
            <a:off x="5773739" y="6153150"/>
            <a:ext cx="92075" cy="904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80" name="Oval 45"/>
          <p:cNvSpPr>
            <a:spLocks noChangeAspect="1" noChangeArrowheads="1"/>
          </p:cNvSpPr>
          <p:nvPr/>
        </p:nvSpPr>
        <p:spPr bwMode="auto">
          <a:xfrm>
            <a:off x="5867401" y="6011864"/>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81" name="Oval 46"/>
          <p:cNvSpPr>
            <a:spLocks noChangeAspect="1" noChangeArrowheads="1"/>
          </p:cNvSpPr>
          <p:nvPr/>
        </p:nvSpPr>
        <p:spPr bwMode="auto">
          <a:xfrm>
            <a:off x="5680076" y="6000751"/>
            <a:ext cx="92075" cy="9207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nvGrpSpPr>
          <p:cNvPr id="23582" name="Group 155"/>
          <p:cNvGrpSpPr>
            <a:grpSpLocks/>
          </p:cNvGrpSpPr>
          <p:nvPr/>
        </p:nvGrpSpPr>
        <p:grpSpPr bwMode="auto">
          <a:xfrm>
            <a:off x="5259389" y="746125"/>
            <a:ext cx="1736725" cy="1371600"/>
            <a:chOff x="3744" y="816"/>
            <a:chExt cx="1094" cy="864"/>
          </a:xfrm>
        </p:grpSpPr>
        <p:sp>
          <p:nvSpPr>
            <p:cNvPr id="23601" name="Oval 120"/>
            <p:cNvSpPr>
              <a:spLocks noChangeAspect="1" noChangeArrowheads="1"/>
            </p:cNvSpPr>
            <p:nvPr/>
          </p:nvSpPr>
          <p:spPr bwMode="auto">
            <a:xfrm>
              <a:off x="3744" y="816"/>
              <a:ext cx="1094" cy="864"/>
            </a:xfrm>
            <a:prstGeom prst="ellipse">
              <a:avLst/>
            </a:prstGeom>
            <a:solidFill>
              <a:schemeClr val="tx1"/>
            </a:solidFill>
            <a:ln w="9525">
              <a:solidFill>
                <a:srgbClr val="969696"/>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2" name="Oval 121"/>
            <p:cNvSpPr>
              <a:spLocks noChangeAspect="1" noChangeArrowheads="1"/>
            </p:cNvSpPr>
            <p:nvPr/>
          </p:nvSpPr>
          <p:spPr bwMode="auto">
            <a:xfrm>
              <a:off x="3961" y="1251"/>
              <a:ext cx="58" cy="5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3" name="Oval 122"/>
            <p:cNvSpPr>
              <a:spLocks noChangeAspect="1" noChangeArrowheads="1"/>
            </p:cNvSpPr>
            <p:nvPr/>
          </p:nvSpPr>
          <p:spPr bwMode="auto">
            <a:xfrm>
              <a:off x="4076" y="1366"/>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4" name="Oval 123"/>
            <p:cNvSpPr>
              <a:spLocks noChangeAspect="1" noChangeArrowheads="1"/>
            </p:cNvSpPr>
            <p:nvPr/>
          </p:nvSpPr>
          <p:spPr bwMode="auto">
            <a:xfrm>
              <a:off x="4191" y="1481"/>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5" name="Oval 124"/>
            <p:cNvSpPr>
              <a:spLocks noChangeAspect="1" noChangeArrowheads="1"/>
            </p:cNvSpPr>
            <p:nvPr/>
          </p:nvSpPr>
          <p:spPr bwMode="auto">
            <a:xfrm>
              <a:off x="4307" y="1308"/>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6" name="Oval 125"/>
            <p:cNvSpPr>
              <a:spLocks noChangeAspect="1" noChangeArrowheads="1"/>
            </p:cNvSpPr>
            <p:nvPr/>
          </p:nvSpPr>
          <p:spPr bwMode="auto">
            <a:xfrm>
              <a:off x="4376" y="1481"/>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7" name="Oval 126"/>
            <p:cNvSpPr>
              <a:spLocks noChangeAspect="1" noChangeArrowheads="1"/>
            </p:cNvSpPr>
            <p:nvPr/>
          </p:nvSpPr>
          <p:spPr bwMode="auto">
            <a:xfrm>
              <a:off x="4203" y="1378"/>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8" name="Oval 127"/>
            <p:cNvSpPr>
              <a:spLocks noChangeAspect="1" noChangeArrowheads="1"/>
            </p:cNvSpPr>
            <p:nvPr/>
          </p:nvSpPr>
          <p:spPr bwMode="auto">
            <a:xfrm>
              <a:off x="4076" y="1077"/>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9" name="Oval 128"/>
            <p:cNvSpPr>
              <a:spLocks noChangeAspect="1" noChangeArrowheads="1"/>
            </p:cNvSpPr>
            <p:nvPr/>
          </p:nvSpPr>
          <p:spPr bwMode="auto">
            <a:xfrm>
              <a:off x="4191" y="1193"/>
              <a:ext cx="58" cy="5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0" name="Oval 129"/>
            <p:cNvSpPr>
              <a:spLocks noChangeAspect="1" noChangeArrowheads="1"/>
            </p:cNvSpPr>
            <p:nvPr/>
          </p:nvSpPr>
          <p:spPr bwMode="auto">
            <a:xfrm>
              <a:off x="4307" y="1308"/>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1" name="Oval 130"/>
            <p:cNvSpPr>
              <a:spLocks noChangeAspect="1" noChangeArrowheads="1"/>
            </p:cNvSpPr>
            <p:nvPr/>
          </p:nvSpPr>
          <p:spPr bwMode="auto">
            <a:xfrm>
              <a:off x="4422" y="1135"/>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2" name="Oval 131"/>
            <p:cNvSpPr>
              <a:spLocks noChangeAspect="1" noChangeArrowheads="1"/>
            </p:cNvSpPr>
            <p:nvPr/>
          </p:nvSpPr>
          <p:spPr bwMode="auto">
            <a:xfrm>
              <a:off x="4492" y="1308"/>
              <a:ext cx="58" cy="6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3" name="Oval 132"/>
            <p:cNvSpPr>
              <a:spLocks noChangeAspect="1" noChangeArrowheads="1"/>
            </p:cNvSpPr>
            <p:nvPr/>
          </p:nvSpPr>
          <p:spPr bwMode="auto">
            <a:xfrm>
              <a:off x="4319" y="1205"/>
              <a:ext cx="58" cy="5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4" name="Oval 133"/>
            <p:cNvSpPr>
              <a:spLocks noChangeAspect="1" noChangeArrowheads="1"/>
            </p:cNvSpPr>
            <p:nvPr/>
          </p:nvSpPr>
          <p:spPr bwMode="auto">
            <a:xfrm>
              <a:off x="4518" y="1481"/>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5" name="Oval 134"/>
            <p:cNvSpPr>
              <a:spLocks noChangeAspect="1" noChangeArrowheads="1"/>
            </p:cNvSpPr>
            <p:nvPr/>
          </p:nvSpPr>
          <p:spPr bwMode="auto">
            <a:xfrm>
              <a:off x="4633" y="1308"/>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6" name="Oval 135"/>
            <p:cNvSpPr>
              <a:spLocks noChangeAspect="1" noChangeArrowheads="1"/>
            </p:cNvSpPr>
            <p:nvPr/>
          </p:nvSpPr>
          <p:spPr bwMode="auto">
            <a:xfrm>
              <a:off x="4537" y="1205"/>
              <a:ext cx="58" cy="5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7" name="Oval 136"/>
            <p:cNvSpPr>
              <a:spLocks noChangeAspect="1" noChangeArrowheads="1"/>
            </p:cNvSpPr>
            <p:nvPr/>
          </p:nvSpPr>
          <p:spPr bwMode="auto">
            <a:xfrm>
              <a:off x="4652" y="1032"/>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8" name="Oval 137"/>
            <p:cNvSpPr>
              <a:spLocks noChangeAspect="1" noChangeArrowheads="1"/>
            </p:cNvSpPr>
            <p:nvPr/>
          </p:nvSpPr>
          <p:spPr bwMode="auto">
            <a:xfrm>
              <a:off x="4307" y="1077"/>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19" name="Oval 138"/>
            <p:cNvSpPr>
              <a:spLocks noChangeAspect="1" noChangeArrowheads="1"/>
            </p:cNvSpPr>
            <p:nvPr/>
          </p:nvSpPr>
          <p:spPr bwMode="auto">
            <a:xfrm>
              <a:off x="4422" y="905"/>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0" name="Oval 139"/>
            <p:cNvSpPr>
              <a:spLocks noChangeAspect="1" noChangeArrowheads="1"/>
            </p:cNvSpPr>
            <p:nvPr/>
          </p:nvSpPr>
          <p:spPr bwMode="auto">
            <a:xfrm>
              <a:off x="3903" y="1077"/>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1" name="Oval 140"/>
            <p:cNvSpPr>
              <a:spLocks noChangeAspect="1" noChangeArrowheads="1"/>
            </p:cNvSpPr>
            <p:nvPr/>
          </p:nvSpPr>
          <p:spPr bwMode="auto">
            <a:xfrm>
              <a:off x="4019" y="905"/>
              <a:ext cx="58" cy="6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2" name="Oval 141"/>
            <p:cNvSpPr>
              <a:spLocks noChangeAspect="1" noChangeArrowheads="1"/>
            </p:cNvSpPr>
            <p:nvPr/>
          </p:nvSpPr>
          <p:spPr bwMode="auto">
            <a:xfrm>
              <a:off x="4134" y="962"/>
              <a:ext cx="58" cy="6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3" name="Oval 142"/>
            <p:cNvSpPr>
              <a:spLocks noChangeAspect="1" noChangeArrowheads="1"/>
            </p:cNvSpPr>
            <p:nvPr/>
          </p:nvSpPr>
          <p:spPr bwMode="auto">
            <a:xfrm>
              <a:off x="4249" y="905"/>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4" name="Oval 143"/>
            <p:cNvSpPr>
              <a:spLocks noChangeAspect="1" noChangeArrowheads="1"/>
            </p:cNvSpPr>
            <p:nvPr/>
          </p:nvSpPr>
          <p:spPr bwMode="auto">
            <a:xfrm>
              <a:off x="3960" y="1379"/>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5" name="Oval 144"/>
            <p:cNvSpPr>
              <a:spLocks noChangeAspect="1" noChangeArrowheads="1"/>
            </p:cNvSpPr>
            <p:nvPr/>
          </p:nvSpPr>
          <p:spPr bwMode="auto">
            <a:xfrm>
              <a:off x="4075" y="1206"/>
              <a:ext cx="58" cy="5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26" name="Oval 145"/>
            <p:cNvSpPr>
              <a:spLocks noChangeAspect="1" noChangeArrowheads="1"/>
            </p:cNvSpPr>
            <p:nvPr/>
          </p:nvSpPr>
          <p:spPr bwMode="auto">
            <a:xfrm>
              <a:off x="3846" y="1193"/>
              <a:ext cx="58" cy="5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grpSp>
        <p:nvGrpSpPr>
          <p:cNvPr id="23583" name="Group 150"/>
          <p:cNvGrpSpPr>
            <a:grpSpLocks noChangeAspect="1"/>
          </p:cNvGrpSpPr>
          <p:nvPr/>
        </p:nvGrpSpPr>
        <p:grpSpPr bwMode="auto">
          <a:xfrm>
            <a:off x="4649788" y="106363"/>
            <a:ext cx="2995612" cy="2620962"/>
            <a:chOff x="3984" y="528"/>
            <a:chExt cx="990" cy="866"/>
          </a:xfrm>
        </p:grpSpPr>
        <p:sp>
          <p:nvSpPr>
            <p:cNvPr id="23597" name="AutoShape 146"/>
            <p:cNvSpPr>
              <a:spLocks noChangeAspect="1" noChangeArrowheads="1"/>
            </p:cNvSpPr>
            <p:nvPr/>
          </p:nvSpPr>
          <p:spPr bwMode="auto">
            <a:xfrm flipV="1">
              <a:off x="4422" y="528"/>
              <a:ext cx="89" cy="207"/>
            </a:xfrm>
            <a:prstGeom prst="downArrow">
              <a:avLst>
                <a:gd name="adj1" fmla="val 50000"/>
                <a:gd name="adj2" fmla="val 58146"/>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98" name="AutoShape 147"/>
            <p:cNvSpPr>
              <a:spLocks noChangeAspect="1" noChangeArrowheads="1"/>
            </p:cNvSpPr>
            <p:nvPr/>
          </p:nvSpPr>
          <p:spPr bwMode="auto">
            <a:xfrm>
              <a:off x="4436" y="1187"/>
              <a:ext cx="89" cy="207"/>
            </a:xfrm>
            <a:prstGeom prst="downArrow">
              <a:avLst>
                <a:gd name="adj1" fmla="val 50000"/>
                <a:gd name="adj2" fmla="val 58146"/>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599" name="AutoShape 148"/>
            <p:cNvSpPr>
              <a:spLocks noChangeAspect="1" noChangeArrowheads="1"/>
            </p:cNvSpPr>
            <p:nvPr/>
          </p:nvSpPr>
          <p:spPr bwMode="auto">
            <a:xfrm rot="5400000" flipH="1">
              <a:off x="4043" y="869"/>
              <a:ext cx="89" cy="207"/>
            </a:xfrm>
            <a:prstGeom prst="downArrow">
              <a:avLst>
                <a:gd name="adj1" fmla="val 50000"/>
                <a:gd name="adj2" fmla="val 58146"/>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sp>
          <p:nvSpPr>
            <p:cNvPr id="23600" name="AutoShape 149"/>
            <p:cNvSpPr>
              <a:spLocks noChangeAspect="1" noChangeArrowheads="1"/>
            </p:cNvSpPr>
            <p:nvPr/>
          </p:nvSpPr>
          <p:spPr bwMode="auto">
            <a:xfrm rot="5400000" flipH="1" flipV="1">
              <a:off x="4826" y="862"/>
              <a:ext cx="89" cy="207"/>
            </a:xfrm>
            <a:prstGeom prst="downArrow">
              <a:avLst>
                <a:gd name="adj1" fmla="val 50000"/>
                <a:gd name="adj2" fmla="val 58146"/>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latin typeface="+mn-lt"/>
              </a:endParaRPr>
            </a:p>
          </p:txBody>
        </p:sp>
      </p:grpSp>
      <p:sp>
        <p:nvSpPr>
          <p:cNvPr id="72" name="Rectangle 12"/>
          <p:cNvSpPr txBox="1">
            <a:spLocks noChangeArrowheads="1"/>
          </p:cNvSpPr>
          <p:nvPr/>
        </p:nvSpPr>
        <p:spPr bwMode="auto">
          <a:xfrm>
            <a:off x="536436" y="5226050"/>
            <a:ext cx="3810000" cy="1619250"/>
          </a:xfrm>
          <a:prstGeom prst="rect">
            <a:avLst/>
          </a:prstGeom>
          <a:noFill/>
          <a:ln w="9525">
            <a:noFill/>
            <a:miter lim="800000"/>
            <a:headEnd/>
            <a:tailEnd/>
          </a:ln>
        </p:spPr>
        <p:txBody>
          <a:bodyPr/>
          <a:lstStyle/>
          <a:p>
            <a:pPr marL="342900" indent="-342900" algn="ctr">
              <a:spcBef>
                <a:spcPct val="20000"/>
              </a:spcBef>
              <a:defRPr/>
            </a:pPr>
            <a:r>
              <a:rPr lang="en-US" sz="2400" kern="0" dirty="0"/>
              <a:t>At sea level, air is:</a:t>
            </a:r>
          </a:p>
          <a:p>
            <a:pPr marL="742950" lvl="1" indent="-285750">
              <a:spcBef>
                <a:spcPct val="20000"/>
              </a:spcBef>
              <a:buFontTx/>
              <a:buChar char="–"/>
              <a:defRPr/>
            </a:pPr>
            <a:r>
              <a:rPr lang="en-US" sz="2000" kern="0" dirty="0"/>
              <a:t>Warmer</a:t>
            </a:r>
          </a:p>
          <a:p>
            <a:pPr marL="742950" lvl="1" indent="-285750">
              <a:spcBef>
                <a:spcPct val="20000"/>
              </a:spcBef>
              <a:buFontTx/>
              <a:buChar char="–"/>
              <a:defRPr/>
            </a:pPr>
            <a:r>
              <a:rPr lang="en-US" sz="2000" kern="0" dirty="0"/>
              <a:t>More compressed</a:t>
            </a:r>
          </a:p>
          <a:p>
            <a:pPr marL="742950" lvl="1" indent="-285750">
              <a:spcBef>
                <a:spcPct val="20000"/>
              </a:spcBef>
              <a:buFontTx/>
              <a:buChar char="–"/>
              <a:defRPr/>
            </a:pPr>
            <a:r>
              <a:rPr lang="en-US" sz="2000" kern="0" dirty="0"/>
              <a:t>Can hold more water vapor</a:t>
            </a:r>
          </a:p>
        </p:txBody>
      </p:sp>
      <p:sp>
        <p:nvSpPr>
          <p:cNvPr id="73" name="Rectangle 11"/>
          <p:cNvSpPr txBox="1">
            <a:spLocks noChangeArrowheads="1"/>
          </p:cNvSpPr>
          <p:nvPr/>
        </p:nvSpPr>
        <p:spPr bwMode="auto">
          <a:xfrm>
            <a:off x="7295184" y="1"/>
            <a:ext cx="4141441" cy="1838325"/>
          </a:xfrm>
          <a:prstGeom prst="rect">
            <a:avLst/>
          </a:prstGeom>
          <a:noFill/>
          <a:ln w="9525">
            <a:noFill/>
            <a:miter lim="800000"/>
            <a:headEnd/>
            <a:tailEnd/>
          </a:ln>
        </p:spPr>
        <p:txBody>
          <a:bodyPr/>
          <a:lstStyle/>
          <a:p>
            <a:pPr marL="342900" indent="-342900" algn="r">
              <a:spcBef>
                <a:spcPct val="20000"/>
              </a:spcBef>
              <a:defRPr/>
            </a:pPr>
            <a:r>
              <a:rPr lang="en-US" sz="2400" kern="0" dirty="0"/>
              <a:t>In the upper atmosphere, air is:</a:t>
            </a:r>
          </a:p>
          <a:p>
            <a:pPr marL="742950" lvl="1" indent="-285750" algn="r">
              <a:spcBef>
                <a:spcPct val="20000"/>
              </a:spcBef>
              <a:buFontTx/>
              <a:buChar char="–"/>
              <a:defRPr/>
            </a:pPr>
            <a:r>
              <a:rPr lang="en-US" sz="2000" kern="0" dirty="0"/>
              <a:t>Cooler</a:t>
            </a:r>
          </a:p>
          <a:p>
            <a:pPr marL="742950" lvl="1" indent="-285750" algn="r">
              <a:spcBef>
                <a:spcPct val="20000"/>
              </a:spcBef>
              <a:buFontTx/>
              <a:buChar char="–"/>
              <a:defRPr/>
            </a:pPr>
            <a:r>
              <a:rPr lang="en-US" sz="2000" kern="0" dirty="0"/>
              <a:t>Expands</a:t>
            </a:r>
          </a:p>
          <a:p>
            <a:pPr marL="742950" lvl="1" indent="-285750" algn="r">
              <a:spcBef>
                <a:spcPct val="20000"/>
              </a:spcBef>
              <a:buFontTx/>
              <a:buChar char="–"/>
              <a:defRPr/>
            </a:pPr>
            <a:r>
              <a:rPr lang="en-US" sz="2000" kern="0" dirty="0"/>
              <a:t>Water vapor tends to condense</a:t>
            </a:r>
          </a:p>
        </p:txBody>
      </p:sp>
      <p:sp>
        <p:nvSpPr>
          <p:cNvPr id="74" name="TextBox 73"/>
          <p:cNvSpPr txBox="1">
            <a:spLocks noChangeArrowheads="1"/>
          </p:cNvSpPr>
          <p:nvPr/>
        </p:nvSpPr>
        <p:spPr bwMode="auto">
          <a:xfrm>
            <a:off x="809487" y="4740275"/>
            <a:ext cx="2352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Warm air will rise up</a:t>
            </a:r>
          </a:p>
        </p:txBody>
      </p:sp>
      <p:sp>
        <p:nvSpPr>
          <p:cNvPr id="75" name="TextBox 74"/>
          <p:cNvSpPr txBox="1">
            <a:spLocks noChangeArrowheads="1"/>
          </p:cNvSpPr>
          <p:nvPr/>
        </p:nvSpPr>
        <p:spPr bwMode="auto">
          <a:xfrm>
            <a:off x="806311" y="3978276"/>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As it rises, it is under less pressure</a:t>
            </a:r>
          </a:p>
        </p:txBody>
      </p:sp>
      <p:sp>
        <p:nvSpPr>
          <p:cNvPr id="76" name="TextBox 75"/>
          <p:cNvSpPr txBox="1">
            <a:spLocks noChangeArrowheads="1"/>
          </p:cNvSpPr>
          <p:nvPr/>
        </p:nvSpPr>
        <p:spPr bwMode="auto">
          <a:xfrm>
            <a:off x="806312" y="3232151"/>
            <a:ext cx="2754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The air molecules will expand</a:t>
            </a:r>
          </a:p>
        </p:txBody>
      </p:sp>
      <p:sp>
        <p:nvSpPr>
          <p:cNvPr id="77" name="TextBox 76"/>
          <p:cNvSpPr txBox="1">
            <a:spLocks noChangeArrowheads="1"/>
          </p:cNvSpPr>
          <p:nvPr/>
        </p:nvSpPr>
        <p:spPr bwMode="auto">
          <a:xfrm>
            <a:off x="806311" y="2205038"/>
            <a:ext cx="2667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The air cools as the molecules get further apart</a:t>
            </a:r>
          </a:p>
        </p:txBody>
      </p:sp>
      <p:sp>
        <p:nvSpPr>
          <p:cNvPr id="78" name="TextBox 77"/>
          <p:cNvSpPr txBox="1">
            <a:spLocks noChangeArrowheads="1"/>
          </p:cNvSpPr>
          <p:nvPr/>
        </p:nvSpPr>
        <p:spPr bwMode="auto">
          <a:xfrm>
            <a:off x="806312" y="1541464"/>
            <a:ext cx="2754313"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mn-lt"/>
              </a:rPr>
              <a:t>Air is now </a:t>
            </a:r>
            <a:r>
              <a:rPr lang="en-US" altLang="en-US" sz="2000" dirty="0" smtClean="0">
                <a:latin typeface="+mn-lt"/>
              </a:rPr>
              <a:t>more dense </a:t>
            </a:r>
            <a:r>
              <a:rPr lang="en-US" altLang="en-US" sz="2000" dirty="0">
                <a:latin typeface="+mn-lt"/>
              </a:rPr>
              <a:t>and cool</a:t>
            </a:r>
          </a:p>
        </p:txBody>
      </p:sp>
      <p:sp>
        <p:nvSpPr>
          <p:cNvPr id="79" name="TextBox 78"/>
          <p:cNvSpPr txBox="1">
            <a:spLocks noChangeArrowheads="1"/>
          </p:cNvSpPr>
          <p:nvPr/>
        </p:nvSpPr>
        <p:spPr bwMode="auto">
          <a:xfrm>
            <a:off x="817424" y="827089"/>
            <a:ext cx="276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dirty="0">
                <a:latin typeface="+mn-lt"/>
              </a:rPr>
              <a:t>Water vapor will condense &amp; form clouds</a:t>
            </a:r>
          </a:p>
        </p:txBody>
      </p:sp>
      <p:sp>
        <p:nvSpPr>
          <p:cNvPr id="81" name="TextBox 80"/>
          <p:cNvSpPr txBox="1">
            <a:spLocks noChangeArrowheads="1"/>
          </p:cNvSpPr>
          <p:nvPr/>
        </p:nvSpPr>
        <p:spPr bwMode="auto">
          <a:xfrm>
            <a:off x="8693425" y="2505075"/>
            <a:ext cx="2346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Air is cool and dense</a:t>
            </a:r>
          </a:p>
        </p:txBody>
      </p:sp>
      <p:sp>
        <p:nvSpPr>
          <p:cNvPr id="82" name="TextBox 81"/>
          <p:cNvSpPr txBox="1">
            <a:spLocks noChangeArrowheads="1"/>
          </p:cNvSpPr>
          <p:nvPr/>
        </p:nvSpPr>
        <p:spPr bwMode="auto">
          <a:xfrm>
            <a:off x="8680724" y="3030539"/>
            <a:ext cx="20129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Air begins to sink</a:t>
            </a:r>
          </a:p>
        </p:txBody>
      </p:sp>
      <p:sp>
        <p:nvSpPr>
          <p:cNvPr id="83" name="TextBox 82"/>
          <p:cNvSpPr txBox="1">
            <a:spLocks noChangeArrowheads="1"/>
          </p:cNvSpPr>
          <p:nvPr/>
        </p:nvSpPr>
        <p:spPr bwMode="auto">
          <a:xfrm>
            <a:off x="8668025" y="3595688"/>
            <a:ext cx="22188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The air compresses</a:t>
            </a:r>
          </a:p>
        </p:txBody>
      </p:sp>
      <p:sp>
        <p:nvSpPr>
          <p:cNvPr id="84" name="TextBox 83"/>
          <p:cNvSpPr txBox="1">
            <a:spLocks noChangeArrowheads="1"/>
          </p:cNvSpPr>
          <p:nvPr/>
        </p:nvSpPr>
        <p:spPr bwMode="auto">
          <a:xfrm>
            <a:off x="8680724" y="4121151"/>
            <a:ext cx="2755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The air molecules are closer together</a:t>
            </a:r>
          </a:p>
        </p:txBody>
      </p:sp>
      <p:sp>
        <p:nvSpPr>
          <p:cNvPr id="85" name="TextBox 84"/>
          <p:cNvSpPr txBox="1">
            <a:spLocks noChangeArrowheads="1"/>
          </p:cNvSpPr>
          <p:nvPr/>
        </p:nvSpPr>
        <p:spPr bwMode="auto">
          <a:xfrm>
            <a:off x="8680724" y="4848226"/>
            <a:ext cx="2755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latin typeface="+mn-lt"/>
              </a:rPr>
              <a:t>The air heats up and dries out</a:t>
            </a:r>
          </a:p>
        </p:txBody>
      </p:sp>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6</a:t>
            </a:fld>
            <a:endParaRPr lang="en-US"/>
          </a:p>
        </p:txBody>
      </p:sp>
    </p:spTree>
    <p:extLst>
      <p:ext uri="{BB962C8B-B14F-4D97-AF65-F5344CB8AC3E}">
        <p14:creationId xmlns:p14="http://schemas.microsoft.com/office/powerpoint/2010/main" val="3428157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dissolve">
                                      <p:cBhvr>
                                        <p:cTn id="7" dur="2000"/>
                                        <p:tgtEl>
                                          <p:spTgt spid="74"/>
                                        </p:tgtEl>
                                      </p:cBhvr>
                                    </p:animEffect>
                                  </p:childTnLst>
                                </p:cTn>
                              </p:par>
                            </p:childTnLst>
                          </p:cTn>
                        </p:par>
                        <p:par>
                          <p:cTn id="8" fill="hold" nodeType="afterGroup">
                            <p:stCondLst>
                              <p:cond delay="2000"/>
                            </p:stCondLst>
                            <p:childTnLst>
                              <p:par>
                                <p:cTn id="9" presetID="9" presetClass="entr" presetSubtype="0" fill="hold" grpId="0" nodeType="afterEffect">
                                  <p:stCondLst>
                                    <p:cond delay="1000"/>
                                  </p:stCondLst>
                                  <p:childTnLst>
                                    <p:set>
                                      <p:cBhvr>
                                        <p:cTn id="10" dur="1" fill="hold">
                                          <p:stCondLst>
                                            <p:cond delay="0"/>
                                          </p:stCondLst>
                                        </p:cTn>
                                        <p:tgtEl>
                                          <p:spTgt spid="75"/>
                                        </p:tgtEl>
                                        <p:attrNameLst>
                                          <p:attrName>style.visibility</p:attrName>
                                        </p:attrNameLst>
                                      </p:cBhvr>
                                      <p:to>
                                        <p:strVal val="visible"/>
                                      </p:to>
                                    </p:set>
                                    <p:animEffect transition="in" filter="dissolve">
                                      <p:cBhvr>
                                        <p:cTn id="11" dur="2000"/>
                                        <p:tgtEl>
                                          <p:spTgt spid="75"/>
                                        </p:tgtEl>
                                      </p:cBhvr>
                                    </p:animEffect>
                                  </p:childTnLst>
                                </p:cTn>
                              </p:par>
                            </p:childTnLst>
                          </p:cTn>
                        </p:par>
                        <p:par>
                          <p:cTn id="12" fill="hold" nodeType="afterGroup">
                            <p:stCondLst>
                              <p:cond delay="5000"/>
                            </p:stCondLst>
                            <p:childTnLst>
                              <p:par>
                                <p:cTn id="13" presetID="9" presetClass="entr" presetSubtype="0" fill="hold" grpId="0" nodeType="afterEffect">
                                  <p:stCondLst>
                                    <p:cond delay="1000"/>
                                  </p:stCondLst>
                                  <p:childTnLst>
                                    <p:set>
                                      <p:cBhvr>
                                        <p:cTn id="14" dur="1" fill="hold">
                                          <p:stCondLst>
                                            <p:cond delay="0"/>
                                          </p:stCondLst>
                                        </p:cTn>
                                        <p:tgtEl>
                                          <p:spTgt spid="76"/>
                                        </p:tgtEl>
                                        <p:attrNameLst>
                                          <p:attrName>style.visibility</p:attrName>
                                        </p:attrNameLst>
                                      </p:cBhvr>
                                      <p:to>
                                        <p:strVal val="visible"/>
                                      </p:to>
                                    </p:set>
                                    <p:animEffect transition="in" filter="dissolve">
                                      <p:cBhvr>
                                        <p:cTn id="15" dur="2000"/>
                                        <p:tgtEl>
                                          <p:spTgt spid="76"/>
                                        </p:tgtEl>
                                      </p:cBhvr>
                                    </p:animEffect>
                                  </p:childTnLst>
                                </p:cTn>
                              </p:par>
                            </p:childTnLst>
                          </p:cTn>
                        </p:par>
                        <p:par>
                          <p:cTn id="16" fill="hold" nodeType="afterGroup">
                            <p:stCondLst>
                              <p:cond delay="8000"/>
                            </p:stCondLst>
                            <p:childTnLst>
                              <p:par>
                                <p:cTn id="17" presetID="9" presetClass="entr" presetSubtype="0" fill="hold" grpId="0" nodeType="afterEffect">
                                  <p:stCondLst>
                                    <p:cond delay="1000"/>
                                  </p:stCondLst>
                                  <p:childTnLst>
                                    <p:set>
                                      <p:cBhvr>
                                        <p:cTn id="18" dur="1" fill="hold">
                                          <p:stCondLst>
                                            <p:cond delay="0"/>
                                          </p:stCondLst>
                                        </p:cTn>
                                        <p:tgtEl>
                                          <p:spTgt spid="77"/>
                                        </p:tgtEl>
                                        <p:attrNameLst>
                                          <p:attrName>style.visibility</p:attrName>
                                        </p:attrNameLst>
                                      </p:cBhvr>
                                      <p:to>
                                        <p:strVal val="visible"/>
                                      </p:to>
                                    </p:set>
                                    <p:animEffect transition="in" filter="dissolve">
                                      <p:cBhvr>
                                        <p:cTn id="19" dur="2000"/>
                                        <p:tgtEl>
                                          <p:spTgt spid="77"/>
                                        </p:tgtEl>
                                      </p:cBhvr>
                                    </p:animEffect>
                                  </p:childTnLst>
                                </p:cTn>
                              </p:par>
                            </p:childTnLst>
                          </p:cTn>
                        </p:par>
                        <p:par>
                          <p:cTn id="20" fill="hold" nodeType="afterGroup">
                            <p:stCondLst>
                              <p:cond delay="11000"/>
                            </p:stCondLst>
                            <p:childTnLst>
                              <p:par>
                                <p:cTn id="21" presetID="9" presetClass="entr" presetSubtype="0" fill="hold" grpId="0" nodeType="afterEffect">
                                  <p:stCondLst>
                                    <p:cond delay="1000"/>
                                  </p:stCondLst>
                                  <p:childTnLst>
                                    <p:set>
                                      <p:cBhvr>
                                        <p:cTn id="22" dur="1" fill="hold">
                                          <p:stCondLst>
                                            <p:cond delay="0"/>
                                          </p:stCondLst>
                                        </p:cTn>
                                        <p:tgtEl>
                                          <p:spTgt spid="78"/>
                                        </p:tgtEl>
                                        <p:attrNameLst>
                                          <p:attrName>style.visibility</p:attrName>
                                        </p:attrNameLst>
                                      </p:cBhvr>
                                      <p:to>
                                        <p:strVal val="visible"/>
                                      </p:to>
                                    </p:set>
                                    <p:animEffect transition="in" filter="dissolve">
                                      <p:cBhvr>
                                        <p:cTn id="23" dur="2000"/>
                                        <p:tgtEl>
                                          <p:spTgt spid="78"/>
                                        </p:tgtEl>
                                      </p:cBhvr>
                                    </p:animEffect>
                                  </p:childTnLst>
                                </p:cTn>
                              </p:par>
                            </p:childTnLst>
                          </p:cTn>
                        </p:par>
                        <p:par>
                          <p:cTn id="24" fill="hold" nodeType="afterGroup">
                            <p:stCondLst>
                              <p:cond delay="14000"/>
                            </p:stCondLst>
                            <p:childTnLst>
                              <p:par>
                                <p:cTn id="25" presetID="9" presetClass="entr" presetSubtype="0" fill="hold" grpId="0" nodeType="afterEffect">
                                  <p:stCondLst>
                                    <p:cond delay="1000"/>
                                  </p:stCondLst>
                                  <p:childTnLst>
                                    <p:set>
                                      <p:cBhvr>
                                        <p:cTn id="26" dur="1" fill="hold">
                                          <p:stCondLst>
                                            <p:cond delay="0"/>
                                          </p:stCondLst>
                                        </p:cTn>
                                        <p:tgtEl>
                                          <p:spTgt spid="79"/>
                                        </p:tgtEl>
                                        <p:attrNameLst>
                                          <p:attrName>style.visibility</p:attrName>
                                        </p:attrNameLst>
                                      </p:cBhvr>
                                      <p:to>
                                        <p:strVal val="visible"/>
                                      </p:to>
                                    </p:set>
                                    <p:animEffect transition="in" filter="dissolve">
                                      <p:cBhvr>
                                        <p:cTn id="27" dur="2000"/>
                                        <p:tgtEl>
                                          <p:spTgt spid="79"/>
                                        </p:tgtEl>
                                      </p:cBhvr>
                                    </p:animEffect>
                                  </p:childTnLst>
                                </p:cTn>
                              </p:par>
                            </p:childTnLst>
                          </p:cTn>
                        </p:par>
                        <p:par>
                          <p:cTn id="28" fill="hold" nodeType="afterGroup">
                            <p:stCondLst>
                              <p:cond delay="17000"/>
                            </p:stCondLst>
                            <p:childTnLst>
                              <p:par>
                                <p:cTn id="29" presetID="9" presetClass="entr" presetSubtype="0" fill="hold" grpId="0" nodeType="afterEffect">
                                  <p:stCondLst>
                                    <p:cond delay="1000"/>
                                  </p:stCondLst>
                                  <p:childTnLst>
                                    <p:set>
                                      <p:cBhvr>
                                        <p:cTn id="30" dur="1" fill="hold">
                                          <p:stCondLst>
                                            <p:cond delay="0"/>
                                          </p:stCondLst>
                                        </p:cTn>
                                        <p:tgtEl>
                                          <p:spTgt spid="81"/>
                                        </p:tgtEl>
                                        <p:attrNameLst>
                                          <p:attrName>style.visibility</p:attrName>
                                        </p:attrNameLst>
                                      </p:cBhvr>
                                      <p:to>
                                        <p:strVal val="visible"/>
                                      </p:to>
                                    </p:set>
                                    <p:animEffect transition="in" filter="dissolve">
                                      <p:cBhvr>
                                        <p:cTn id="31" dur="2000"/>
                                        <p:tgtEl>
                                          <p:spTgt spid="81"/>
                                        </p:tgtEl>
                                      </p:cBhvr>
                                    </p:animEffect>
                                  </p:childTnLst>
                                </p:cTn>
                              </p:par>
                            </p:childTnLst>
                          </p:cTn>
                        </p:par>
                        <p:par>
                          <p:cTn id="32" fill="hold" nodeType="afterGroup">
                            <p:stCondLst>
                              <p:cond delay="20000"/>
                            </p:stCondLst>
                            <p:childTnLst>
                              <p:par>
                                <p:cTn id="33" presetID="9" presetClass="entr" presetSubtype="0" fill="hold" grpId="0" nodeType="afterEffect">
                                  <p:stCondLst>
                                    <p:cond delay="1000"/>
                                  </p:stCondLst>
                                  <p:childTnLst>
                                    <p:set>
                                      <p:cBhvr>
                                        <p:cTn id="34" dur="1" fill="hold">
                                          <p:stCondLst>
                                            <p:cond delay="0"/>
                                          </p:stCondLst>
                                        </p:cTn>
                                        <p:tgtEl>
                                          <p:spTgt spid="82"/>
                                        </p:tgtEl>
                                        <p:attrNameLst>
                                          <p:attrName>style.visibility</p:attrName>
                                        </p:attrNameLst>
                                      </p:cBhvr>
                                      <p:to>
                                        <p:strVal val="visible"/>
                                      </p:to>
                                    </p:set>
                                    <p:animEffect transition="in" filter="dissolve">
                                      <p:cBhvr>
                                        <p:cTn id="35" dur="2000"/>
                                        <p:tgtEl>
                                          <p:spTgt spid="82"/>
                                        </p:tgtEl>
                                      </p:cBhvr>
                                    </p:animEffect>
                                  </p:childTnLst>
                                </p:cTn>
                              </p:par>
                            </p:childTnLst>
                          </p:cTn>
                        </p:par>
                        <p:par>
                          <p:cTn id="36" fill="hold" nodeType="afterGroup">
                            <p:stCondLst>
                              <p:cond delay="23000"/>
                            </p:stCondLst>
                            <p:childTnLst>
                              <p:par>
                                <p:cTn id="37" presetID="9" presetClass="entr" presetSubtype="0" fill="hold" grpId="0" nodeType="afterEffect">
                                  <p:stCondLst>
                                    <p:cond delay="1000"/>
                                  </p:stCondLst>
                                  <p:childTnLst>
                                    <p:set>
                                      <p:cBhvr>
                                        <p:cTn id="38" dur="1" fill="hold">
                                          <p:stCondLst>
                                            <p:cond delay="0"/>
                                          </p:stCondLst>
                                        </p:cTn>
                                        <p:tgtEl>
                                          <p:spTgt spid="83"/>
                                        </p:tgtEl>
                                        <p:attrNameLst>
                                          <p:attrName>style.visibility</p:attrName>
                                        </p:attrNameLst>
                                      </p:cBhvr>
                                      <p:to>
                                        <p:strVal val="visible"/>
                                      </p:to>
                                    </p:set>
                                    <p:animEffect transition="in" filter="dissolve">
                                      <p:cBhvr>
                                        <p:cTn id="39" dur="2000"/>
                                        <p:tgtEl>
                                          <p:spTgt spid="83"/>
                                        </p:tgtEl>
                                      </p:cBhvr>
                                    </p:animEffect>
                                  </p:childTnLst>
                                </p:cTn>
                              </p:par>
                            </p:childTnLst>
                          </p:cTn>
                        </p:par>
                        <p:par>
                          <p:cTn id="40" fill="hold" nodeType="afterGroup">
                            <p:stCondLst>
                              <p:cond delay="26000"/>
                            </p:stCondLst>
                            <p:childTnLst>
                              <p:par>
                                <p:cTn id="41" presetID="9" presetClass="entr" presetSubtype="0" fill="hold" grpId="0" nodeType="afterEffect">
                                  <p:stCondLst>
                                    <p:cond delay="1000"/>
                                  </p:stCondLst>
                                  <p:childTnLst>
                                    <p:set>
                                      <p:cBhvr>
                                        <p:cTn id="42" dur="1" fill="hold">
                                          <p:stCondLst>
                                            <p:cond delay="0"/>
                                          </p:stCondLst>
                                        </p:cTn>
                                        <p:tgtEl>
                                          <p:spTgt spid="84"/>
                                        </p:tgtEl>
                                        <p:attrNameLst>
                                          <p:attrName>style.visibility</p:attrName>
                                        </p:attrNameLst>
                                      </p:cBhvr>
                                      <p:to>
                                        <p:strVal val="visible"/>
                                      </p:to>
                                    </p:set>
                                    <p:animEffect transition="in" filter="dissolve">
                                      <p:cBhvr>
                                        <p:cTn id="43" dur="2000"/>
                                        <p:tgtEl>
                                          <p:spTgt spid="84"/>
                                        </p:tgtEl>
                                      </p:cBhvr>
                                    </p:animEffect>
                                  </p:childTnLst>
                                </p:cTn>
                              </p:par>
                            </p:childTnLst>
                          </p:cTn>
                        </p:par>
                        <p:par>
                          <p:cTn id="44" fill="hold" nodeType="afterGroup">
                            <p:stCondLst>
                              <p:cond delay="29000"/>
                            </p:stCondLst>
                            <p:childTnLst>
                              <p:par>
                                <p:cTn id="45" presetID="9" presetClass="entr" presetSubtype="0" fill="hold" grpId="0" nodeType="afterEffect">
                                  <p:stCondLst>
                                    <p:cond delay="1000"/>
                                  </p:stCondLst>
                                  <p:childTnLst>
                                    <p:set>
                                      <p:cBhvr>
                                        <p:cTn id="46" dur="1" fill="hold">
                                          <p:stCondLst>
                                            <p:cond delay="0"/>
                                          </p:stCondLst>
                                        </p:cTn>
                                        <p:tgtEl>
                                          <p:spTgt spid="85"/>
                                        </p:tgtEl>
                                        <p:attrNameLst>
                                          <p:attrName>style.visibility</p:attrName>
                                        </p:attrNameLst>
                                      </p:cBhvr>
                                      <p:to>
                                        <p:strVal val="visible"/>
                                      </p:to>
                                    </p:set>
                                    <p:animEffect transition="in" filter="dissolve">
                                      <p:cBhvr>
                                        <p:cTn id="47"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p:bldP spid="76" grpId="0"/>
      <p:bldP spid="77" grpId="0"/>
      <p:bldP spid="78" grpId="0"/>
      <p:bldP spid="79" grpId="0"/>
      <p:bldP spid="81" grpId="0"/>
      <p:bldP spid="82" grpId="0"/>
      <p:bldP spid="83" grpId="0"/>
      <p:bldP spid="84" grpId="0"/>
      <p:bldP spid="8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r>
              <a:rPr lang="en-US" smtClean="0"/>
              <a:t>Thunderstorm Hazards: Tornadoes</a:t>
            </a:r>
            <a:endParaRPr lang="en-US" dirty="0" smtClean="0"/>
          </a:p>
        </p:txBody>
      </p:sp>
      <p:sp>
        <p:nvSpPr>
          <p:cNvPr id="232451" name="Rectangle 3"/>
          <p:cNvSpPr>
            <a:spLocks noGrp="1" noChangeArrowheads="1"/>
          </p:cNvSpPr>
          <p:nvPr>
            <p:ph type="body" idx="1"/>
          </p:nvPr>
        </p:nvSpPr>
        <p:spPr/>
        <p:txBody>
          <a:bodyPr/>
          <a:lstStyle/>
          <a:p>
            <a:r>
              <a:rPr lang="en-US" smtClean="0"/>
              <a:t>Why don’t tornadoes strike large cities?</a:t>
            </a:r>
          </a:p>
          <a:p>
            <a:pPr lvl="1"/>
            <a:r>
              <a:rPr lang="en-US" smtClean="0"/>
              <a:t>Occur over large regions</a:t>
            </a:r>
          </a:p>
          <a:p>
            <a:pPr lvl="1"/>
            <a:r>
              <a:rPr lang="en-US" smtClean="0"/>
              <a:t>Cities are relatively small targets</a:t>
            </a:r>
          </a:p>
          <a:p>
            <a:pPr lvl="1"/>
            <a:r>
              <a:rPr lang="en-US" smtClean="0"/>
              <a:t>Oklahoma City Tornado (1999)</a:t>
            </a:r>
          </a:p>
          <a:p>
            <a:pPr lvl="1"/>
            <a:endParaRPr lang="en-US" smtClean="0"/>
          </a:p>
          <a:p>
            <a:pPr lvl="1"/>
            <a:r>
              <a:rPr lang="en-US" smtClean="0"/>
              <a:t>Time’s “</a:t>
            </a:r>
            <a:r>
              <a:rPr lang="en-US" smtClean="0">
                <a:hlinkClick r:id="rId3" tooltip="Permalink to 10 Deadliest Tornadoes in U.S. History"/>
              </a:rPr>
              <a:t>10 Deadliest Tornadoes in U.S. History</a:t>
            </a:r>
            <a:r>
              <a:rPr lang="en-US" smtClean="0"/>
              <a:t>”</a:t>
            </a:r>
          </a:p>
          <a:p>
            <a:pPr lvl="1"/>
            <a:endParaRPr lang="en-US" dirty="0" smtClean="0"/>
          </a:p>
        </p:txBody>
      </p:sp>
      <p:sp>
        <p:nvSpPr>
          <p:cNvPr id="2" name="Slide Number Placeholder 1"/>
          <p:cNvSpPr>
            <a:spLocks noGrp="1"/>
          </p:cNvSpPr>
          <p:nvPr>
            <p:ph type="sldNum" sz="quarter" idx="4"/>
          </p:nvPr>
        </p:nvSpPr>
        <p:spPr/>
        <p:txBody>
          <a:bodyPr/>
          <a:lstStyle/>
          <a:p>
            <a:fld id="{E9BA4FDC-D01A-48BC-839F-4B2645521C35}" type="slidenum">
              <a:rPr lang="en-US" smtClean="0"/>
              <a:pPr/>
              <a:t>60</a:t>
            </a:fld>
            <a:endParaRPr lang="en-US"/>
          </a:p>
        </p:txBody>
      </p:sp>
    </p:spTree>
    <p:extLst>
      <p:ext uri="{BB962C8B-B14F-4D97-AF65-F5344CB8AC3E}">
        <p14:creationId xmlns:p14="http://schemas.microsoft.com/office/powerpoint/2010/main" val="292817821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Windstorms</a:t>
            </a:r>
            <a:endParaRPr lang="en-US" dirty="0"/>
          </a:p>
        </p:txBody>
      </p:sp>
      <p:sp>
        <p:nvSpPr>
          <p:cNvPr id="22" name="Subtitle 21"/>
          <p:cNvSpPr>
            <a:spLocks noGrp="1"/>
          </p:cNvSpPr>
          <p:nvPr>
            <p:ph type="subTitle" idx="1"/>
          </p:nvPr>
        </p:nvSpPr>
        <p:spPr/>
        <p:txBody>
          <a:bodyPr/>
          <a:lstStyle/>
          <a:p>
            <a:endParaRPr lang="en-US"/>
          </a:p>
        </p:txBody>
      </p:sp>
      <p:sp>
        <p:nvSpPr>
          <p:cNvPr id="19" name="Slide Number Placeholder 18"/>
          <p:cNvSpPr>
            <a:spLocks noGrp="1"/>
          </p:cNvSpPr>
          <p:nvPr>
            <p:ph type="sldNum" sz="quarter" idx="4"/>
          </p:nvPr>
        </p:nvSpPr>
        <p:spPr/>
        <p:txBody>
          <a:bodyPr/>
          <a:lstStyle/>
          <a:p>
            <a:fld id="{E9BA4FDC-D01A-48BC-839F-4B2645521C35}" type="slidenum">
              <a:rPr lang="en-US" smtClean="0"/>
              <a:pPr/>
              <a:t>61</a:t>
            </a:fld>
            <a:endParaRPr lang="en-US"/>
          </a:p>
        </p:txBody>
      </p:sp>
      <p:pic>
        <p:nvPicPr>
          <p:cNvPr id="13" name="Picture 12"/>
          <p:cNvPicPr>
            <a:picLocks noChangeAspect="1"/>
          </p:cNvPicPr>
          <p:nvPr/>
        </p:nvPicPr>
        <p:blipFill>
          <a:blip r:embed="rId2"/>
          <a:stretch>
            <a:fillRect/>
          </a:stretch>
        </p:blipFill>
        <p:spPr>
          <a:xfrm rot="890626" flipH="1">
            <a:off x="5229666" y="1668001"/>
            <a:ext cx="4638101" cy="2743200"/>
          </a:xfrm>
          <a:prstGeom prst="rect">
            <a:avLst/>
          </a:prstGeom>
        </p:spPr>
      </p:pic>
      <p:pic>
        <p:nvPicPr>
          <p:cNvPr id="18" name="Picture 17"/>
          <p:cNvPicPr>
            <a:picLocks noChangeAspect="1"/>
          </p:cNvPicPr>
          <p:nvPr/>
        </p:nvPicPr>
        <p:blipFill>
          <a:blip r:embed="rId3"/>
          <a:stretch>
            <a:fillRect/>
          </a:stretch>
        </p:blipFill>
        <p:spPr>
          <a:xfrm>
            <a:off x="7751916" y="4304707"/>
            <a:ext cx="4433310" cy="2604093"/>
          </a:xfrm>
          <a:prstGeom prst="rect">
            <a:avLst/>
          </a:prstGeom>
        </p:spPr>
      </p:pic>
    </p:spTree>
    <p:extLst>
      <p:ext uri="{BB962C8B-B14F-4D97-AF65-F5344CB8AC3E}">
        <p14:creationId xmlns:p14="http://schemas.microsoft.com/office/powerpoint/2010/main" val="22288429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p:txBody>
          <a:bodyPr/>
          <a:lstStyle/>
          <a:p>
            <a:r>
              <a:rPr lang="en-US" smtClean="0"/>
              <a:t>Wind</a:t>
            </a:r>
            <a:endParaRPr lang="en-US" dirty="0" smtClean="0"/>
          </a:p>
        </p:txBody>
      </p:sp>
      <p:sp>
        <p:nvSpPr>
          <p:cNvPr id="19459" name="Content Placeholder 4"/>
          <p:cNvSpPr>
            <a:spLocks noGrp="1"/>
          </p:cNvSpPr>
          <p:nvPr>
            <p:ph idx="1"/>
          </p:nvPr>
        </p:nvSpPr>
        <p:spPr/>
        <p:txBody>
          <a:bodyPr/>
          <a:lstStyle/>
          <a:p>
            <a:r>
              <a:rPr lang="en-US" smtClean="0"/>
              <a:t>Definition:  a horizontal motion of air</a:t>
            </a:r>
          </a:p>
          <a:p>
            <a:pPr lvl="1"/>
            <a:r>
              <a:rPr lang="en-US" smtClean="0"/>
              <a:t>Caused by differences in atmospheric pressure</a:t>
            </a:r>
          </a:p>
          <a:p>
            <a:pPr lvl="1"/>
            <a:r>
              <a:rPr lang="en-US" smtClean="0"/>
              <a:t>Maximum pressure change is perpendicular to these lines (pressure gradient)</a:t>
            </a:r>
            <a:endParaRPr lang="en-US" dirty="0" smtClean="0"/>
          </a:p>
        </p:txBody>
      </p:sp>
      <p:sp>
        <p:nvSpPr>
          <p:cNvPr id="2" name="Slide Number Placeholder 1"/>
          <p:cNvSpPr>
            <a:spLocks noGrp="1"/>
          </p:cNvSpPr>
          <p:nvPr>
            <p:ph type="sldNum" sz="quarter" idx="4"/>
          </p:nvPr>
        </p:nvSpPr>
        <p:spPr/>
        <p:txBody>
          <a:bodyPr/>
          <a:lstStyle/>
          <a:p>
            <a:fld id="{E9BA4FDC-D01A-48BC-839F-4B2645521C35}" type="slidenum">
              <a:rPr lang="en-US" smtClean="0"/>
              <a:pPr/>
              <a:t>62</a:t>
            </a:fld>
            <a:endParaRPr lang="en-US"/>
          </a:p>
        </p:txBody>
      </p:sp>
      <p:pic>
        <p:nvPicPr>
          <p:cNvPr id="13316" name="Picture 1029" descr="fig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260" y="3441204"/>
            <a:ext cx="5989983" cy="32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8768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p:cNvSpPr>
            <a:spLocks noGrp="1"/>
          </p:cNvSpPr>
          <p:nvPr>
            <p:ph type="title"/>
          </p:nvPr>
        </p:nvSpPr>
        <p:spPr/>
        <p:txBody>
          <a:bodyPr/>
          <a:lstStyle/>
          <a:p>
            <a:r>
              <a:rPr lang="en-US" smtClean="0"/>
              <a:t>Local / Regional Winds</a:t>
            </a:r>
          </a:p>
        </p:txBody>
      </p:sp>
      <p:sp>
        <p:nvSpPr>
          <p:cNvPr id="45059" name="Content Placeholder 4"/>
          <p:cNvSpPr>
            <a:spLocks noGrp="1"/>
          </p:cNvSpPr>
          <p:nvPr>
            <p:ph idx="1"/>
          </p:nvPr>
        </p:nvSpPr>
        <p:spPr/>
        <p:txBody>
          <a:bodyPr/>
          <a:lstStyle/>
          <a:p>
            <a:r>
              <a:rPr lang="en-US" smtClean="0"/>
              <a:t>Sea &amp; Land Breezes</a:t>
            </a:r>
            <a:br>
              <a:rPr lang="en-US" smtClean="0"/>
            </a:br>
            <a:endParaRPr lang="en-US" smtClean="0"/>
          </a:p>
          <a:p>
            <a:r>
              <a:rPr lang="en-US" smtClean="0"/>
              <a:t>Valley &amp; Mountain Breezes</a:t>
            </a:r>
            <a:br>
              <a:rPr lang="en-US" smtClean="0"/>
            </a:br>
            <a:endParaRPr lang="en-US" smtClean="0"/>
          </a:p>
          <a:p>
            <a:r>
              <a:rPr lang="en-US" smtClean="0"/>
              <a:t>Foehn winds</a:t>
            </a:r>
            <a:br>
              <a:rPr lang="en-US" smtClean="0"/>
            </a:br>
            <a:endParaRPr lang="en-US" smtClean="0"/>
          </a:p>
          <a:p>
            <a:r>
              <a:rPr lang="en-US" smtClean="0"/>
              <a:t>Katabatic winds</a:t>
            </a:r>
            <a:br>
              <a:rPr lang="en-US" smtClean="0"/>
            </a:br>
            <a:endParaRPr lang="en-US" smtClean="0"/>
          </a:p>
          <a:p>
            <a:r>
              <a:rPr lang="en-US" smtClean="0"/>
              <a:t>Monsoons</a:t>
            </a:r>
            <a:endParaRPr lang="en-US" dirty="0" smtClean="0"/>
          </a:p>
        </p:txBody>
      </p:sp>
      <p:sp>
        <p:nvSpPr>
          <p:cNvPr id="2" name="Slide Number Placeholder 1"/>
          <p:cNvSpPr>
            <a:spLocks noGrp="1"/>
          </p:cNvSpPr>
          <p:nvPr>
            <p:ph type="sldNum" sz="quarter" idx="4"/>
          </p:nvPr>
        </p:nvSpPr>
        <p:spPr/>
        <p:txBody>
          <a:bodyPr/>
          <a:lstStyle/>
          <a:p>
            <a:fld id="{E9BA4FDC-D01A-48BC-839F-4B2645521C35}" type="slidenum">
              <a:rPr lang="en-US" smtClean="0"/>
              <a:pPr/>
              <a:t>63</a:t>
            </a:fld>
            <a:endParaRPr lang="en-US"/>
          </a:p>
        </p:txBody>
      </p:sp>
    </p:spTree>
    <p:extLst>
      <p:ext uri="{BB962C8B-B14F-4D97-AF65-F5344CB8AC3E}">
        <p14:creationId xmlns:p14="http://schemas.microsoft.com/office/powerpoint/2010/main" val="42524733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defRPr/>
            </a:pPr>
            <a:r>
              <a:rPr lang="en-US" dirty="0" smtClean="0"/>
              <a:t>Sea and Land Breezes</a:t>
            </a:r>
            <a:endParaRPr lang="en-US" dirty="0"/>
          </a:p>
        </p:txBody>
      </p:sp>
      <p:pic>
        <p:nvPicPr>
          <p:cNvPr id="17411" name="Picture 2" descr="land_seabreez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 y="2071756"/>
            <a:ext cx="12188952" cy="478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64</a:t>
            </a:fld>
            <a:endParaRPr lang="en-US"/>
          </a:p>
        </p:txBody>
      </p:sp>
    </p:spTree>
    <p:extLst>
      <p:ext uri="{BB962C8B-B14F-4D97-AF65-F5344CB8AC3E}">
        <p14:creationId xmlns:p14="http://schemas.microsoft.com/office/powerpoint/2010/main" val="42302360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smtClean="0"/>
              <a:t>Mountain and Valley Breezes</a:t>
            </a:r>
            <a:endParaRPr lang="en-US" dirty="0"/>
          </a:p>
        </p:txBody>
      </p:sp>
      <p:sp>
        <p:nvSpPr>
          <p:cNvPr id="5" name="Slide Number Placeholder 4"/>
          <p:cNvSpPr>
            <a:spLocks noGrp="1"/>
          </p:cNvSpPr>
          <p:nvPr>
            <p:ph type="sldNum" sz="quarter" idx="4"/>
          </p:nvPr>
        </p:nvSpPr>
        <p:spPr/>
        <p:txBody>
          <a:bodyPr/>
          <a:lstStyle/>
          <a:p>
            <a:fld id="{E9BA4FDC-D01A-48BC-839F-4B2645521C35}" type="slidenum">
              <a:rPr lang="en-US" smtClean="0"/>
              <a:pPr/>
              <a:t>65</a:t>
            </a:fld>
            <a:endParaRPr lang="en-US"/>
          </a:p>
        </p:txBody>
      </p:sp>
      <p:grpSp>
        <p:nvGrpSpPr>
          <p:cNvPr id="3" name="Group 2"/>
          <p:cNvGrpSpPr/>
          <p:nvPr/>
        </p:nvGrpSpPr>
        <p:grpSpPr>
          <a:xfrm>
            <a:off x="53008" y="2507974"/>
            <a:ext cx="12070080" cy="3263461"/>
            <a:chOff x="0" y="2507974"/>
            <a:chExt cx="12070080" cy="3263461"/>
          </a:xfrm>
        </p:grpSpPr>
        <p:sp>
          <p:nvSpPr>
            <p:cNvPr id="2" name="Rectangle 1"/>
            <p:cNvSpPr/>
            <p:nvPr/>
          </p:nvSpPr>
          <p:spPr>
            <a:xfrm>
              <a:off x="0" y="2507974"/>
              <a:ext cx="12070080" cy="32634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9" name="Picture 2" descr="http://web.gccaz.edu/%7Elnewman/gph111/topic_units/Pressure_winds/pressure/mtn_valleybrz.jpg"/>
            <p:cNvPicPr>
              <a:picLocks noChangeAspect="1" noChangeArrowheads="1"/>
            </p:cNvPicPr>
            <p:nvPr/>
          </p:nvPicPr>
          <p:blipFill rotWithShape="1">
            <a:blip r:embed="rId3">
              <a:extLst>
                <a:ext uri="{28A0092B-C50C-407E-A947-70E740481C1C}">
                  <a14:useLocalDpi xmlns:a14="http://schemas.microsoft.com/office/drawing/2010/main" val="0"/>
                </a:ext>
              </a:extLst>
            </a:blip>
            <a:srcRect b="51820"/>
            <a:stretch/>
          </p:blipFill>
          <p:spPr bwMode="auto">
            <a:xfrm>
              <a:off x="0" y="2507974"/>
              <a:ext cx="6035040" cy="308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web.gccaz.edu/%7Elnewman/gph111/topic_units/Pressure_winds/pressure/mtn_valleybrz.jpg"/>
            <p:cNvPicPr>
              <a:picLocks noChangeAspect="1" noChangeArrowheads="1"/>
            </p:cNvPicPr>
            <p:nvPr/>
          </p:nvPicPr>
          <p:blipFill rotWithShape="1">
            <a:blip r:embed="rId3">
              <a:extLst>
                <a:ext uri="{28A0092B-C50C-407E-A947-70E740481C1C}">
                  <a14:useLocalDpi xmlns:a14="http://schemas.microsoft.com/office/drawing/2010/main" val="0"/>
                </a:ext>
              </a:extLst>
            </a:blip>
            <a:srcRect t="48950"/>
            <a:stretch/>
          </p:blipFill>
          <p:spPr bwMode="auto">
            <a:xfrm>
              <a:off x="6035040" y="2507974"/>
              <a:ext cx="6035040" cy="326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3845403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6"/>
          <p:cNvSpPr>
            <a:spLocks noGrp="1"/>
          </p:cNvSpPr>
          <p:nvPr>
            <p:ph type="title"/>
          </p:nvPr>
        </p:nvSpPr>
        <p:spPr/>
        <p:txBody>
          <a:bodyPr/>
          <a:lstStyle/>
          <a:p>
            <a:r>
              <a:rPr lang="en-US" smtClean="0"/>
              <a:t>Foehn winds</a:t>
            </a:r>
            <a:endParaRPr lang="en-US" dirty="0" smtClean="0"/>
          </a:p>
        </p:txBody>
      </p:sp>
      <p:sp>
        <p:nvSpPr>
          <p:cNvPr id="50179" name="Content Placeholder 7"/>
          <p:cNvSpPr>
            <a:spLocks noGrp="1"/>
          </p:cNvSpPr>
          <p:nvPr>
            <p:ph idx="1"/>
          </p:nvPr>
        </p:nvSpPr>
        <p:spPr/>
        <p:txBody>
          <a:bodyPr/>
          <a:lstStyle/>
          <a:p>
            <a:pPr marL="0" indent="0">
              <a:buNone/>
            </a:pPr>
            <a:r>
              <a:rPr lang="en-US" dirty="0" smtClean="0"/>
              <a:t>A type of dry down-slope wind which occurs in the lee (downwind side) of a mountain range.  AKA “Rain-shadow” wind</a:t>
            </a:r>
            <a:endParaRPr lang="en-US" dirty="0"/>
          </a:p>
        </p:txBody>
      </p:sp>
      <p:sp>
        <p:nvSpPr>
          <p:cNvPr id="2" name="Slide Number Placeholder 1"/>
          <p:cNvSpPr>
            <a:spLocks noGrp="1"/>
          </p:cNvSpPr>
          <p:nvPr>
            <p:ph type="sldNum" sz="quarter" idx="4"/>
          </p:nvPr>
        </p:nvSpPr>
        <p:spPr/>
        <p:txBody>
          <a:bodyPr/>
          <a:lstStyle/>
          <a:p>
            <a:fld id="{E9BA4FDC-D01A-48BC-839F-4B2645521C35}" type="slidenum">
              <a:rPr lang="en-US" smtClean="0"/>
              <a:pPr/>
              <a:t>66</a:t>
            </a:fld>
            <a:endParaRPr lang="en-US"/>
          </a:p>
        </p:txBody>
      </p:sp>
      <p:sp>
        <p:nvSpPr>
          <p:cNvPr id="21508" name="TextBox 8"/>
          <p:cNvSpPr txBox="1">
            <a:spLocks noChangeArrowheads="1"/>
          </p:cNvSpPr>
          <p:nvPr/>
        </p:nvSpPr>
        <p:spPr bwMode="auto">
          <a:xfrm>
            <a:off x="0" y="6466437"/>
            <a:ext cx="14135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dirty="0"/>
              <a:t>Source:  </a:t>
            </a:r>
            <a:r>
              <a:rPr lang="en-US" altLang="en-US" sz="1600" dirty="0">
                <a:hlinkClick r:id="rId3"/>
              </a:rPr>
              <a:t>1</a:t>
            </a:r>
            <a:r>
              <a:rPr lang="en-US" altLang="en-US" sz="1600" dirty="0"/>
              <a:t>, 2,</a:t>
            </a:r>
          </a:p>
        </p:txBody>
      </p:sp>
      <p:pic>
        <p:nvPicPr>
          <p:cNvPr id="2150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818" y="2745832"/>
            <a:ext cx="5752932"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descr="http://t3.gstatic.com/images?q=tbn:ANd9GcTvgv5tr7Qdxjh1VHR9x2kKnJYWfy4_-pUkJ6rbKcMySgkblCMdUDuTs4M3K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9937" y="2745832"/>
            <a:ext cx="4113452" cy="402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Oval 8"/>
          <p:cNvSpPr>
            <a:spLocks noChangeArrowheads="1"/>
          </p:cNvSpPr>
          <p:nvPr/>
        </p:nvSpPr>
        <p:spPr bwMode="auto">
          <a:xfrm>
            <a:off x="8216348" y="5567363"/>
            <a:ext cx="762000" cy="609600"/>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Tree>
    <p:extLst>
      <p:ext uri="{BB962C8B-B14F-4D97-AF65-F5344CB8AC3E}">
        <p14:creationId xmlns:p14="http://schemas.microsoft.com/office/powerpoint/2010/main" val="170998870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6"/>
          <p:cNvSpPr>
            <a:spLocks noGrp="1"/>
          </p:cNvSpPr>
          <p:nvPr>
            <p:ph type="title"/>
          </p:nvPr>
        </p:nvSpPr>
        <p:spPr/>
        <p:txBody>
          <a:bodyPr/>
          <a:lstStyle/>
          <a:p>
            <a:pPr>
              <a:defRPr/>
            </a:pPr>
            <a:r>
              <a:rPr lang="en-US" smtClean="0"/>
              <a:t>Katabatic winds</a:t>
            </a:r>
          </a:p>
        </p:txBody>
      </p:sp>
      <p:sp>
        <p:nvSpPr>
          <p:cNvPr id="51203" name="Content Placeholder 7"/>
          <p:cNvSpPr>
            <a:spLocks noGrp="1"/>
          </p:cNvSpPr>
          <p:nvPr>
            <p:ph idx="1"/>
          </p:nvPr>
        </p:nvSpPr>
        <p:spPr/>
        <p:txBody>
          <a:bodyPr/>
          <a:lstStyle/>
          <a:p>
            <a:pPr marL="0" indent="0">
              <a:buNone/>
              <a:defRPr/>
            </a:pPr>
            <a:r>
              <a:rPr lang="en-US" smtClean="0"/>
              <a:t>A wind that carries </a:t>
            </a:r>
            <a:br>
              <a:rPr lang="en-US" smtClean="0"/>
            </a:br>
            <a:r>
              <a:rPr lang="en-US" smtClean="0"/>
              <a:t>high density air from </a:t>
            </a:r>
            <a:br>
              <a:rPr lang="en-US" smtClean="0"/>
            </a:br>
            <a:r>
              <a:rPr lang="en-US" smtClean="0"/>
              <a:t>a higher elevation </a:t>
            </a:r>
            <a:br>
              <a:rPr lang="en-US" smtClean="0"/>
            </a:br>
            <a:r>
              <a:rPr lang="en-US" smtClean="0"/>
              <a:t>down a slope under </a:t>
            </a:r>
            <a:br>
              <a:rPr lang="en-US" smtClean="0"/>
            </a:br>
            <a:r>
              <a:rPr lang="en-US" smtClean="0"/>
              <a:t>the force of gravity</a:t>
            </a:r>
          </a:p>
          <a:p>
            <a:pPr marL="0" indent="0">
              <a:buNone/>
              <a:defRPr/>
            </a:pPr>
            <a:endParaRPr lang="en-US" smtClean="0"/>
          </a:p>
          <a:p>
            <a:pPr marL="0" indent="0">
              <a:buNone/>
              <a:defRPr/>
            </a:pPr>
            <a:r>
              <a:rPr lang="en-US" smtClean="0"/>
              <a:t>Santa Ana winds</a:t>
            </a:r>
          </a:p>
        </p:txBody>
      </p:sp>
      <p:sp>
        <p:nvSpPr>
          <p:cNvPr id="23556" name="TextBox 8"/>
          <p:cNvSpPr txBox="1">
            <a:spLocks noChangeArrowheads="1"/>
          </p:cNvSpPr>
          <p:nvPr/>
        </p:nvSpPr>
        <p:spPr bwMode="auto">
          <a:xfrm>
            <a:off x="1524001" y="6396038"/>
            <a:ext cx="13510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600"/>
              <a:t>Source:  </a:t>
            </a:r>
            <a:r>
              <a:rPr lang="en-US" altLang="en-US" sz="1600">
                <a:hlinkClick r:id="rId3"/>
              </a:rPr>
              <a:t>1</a:t>
            </a:r>
            <a:r>
              <a:rPr lang="en-US" altLang="en-US" sz="1600"/>
              <a:t>, </a:t>
            </a:r>
            <a:r>
              <a:rPr lang="en-US" altLang="en-US" sz="1600">
                <a:hlinkClick r:id="rId4"/>
              </a:rPr>
              <a:t>2</a:t>
            </a:r>
            <a:endParaRPr lang="en-US" altLang="en-US" sz="1600"/>
          </a:p>
        </p:txBody>
      </p:sp>
      <p:pic>
        <p:nvPicPr>
          <p:cNvPr id="2355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4522" y="1513786"/>
            <a:ext cx="7283728" cy="515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67</a:t>
            </a:fld>
            <a:endParaRPr lang="en-US"/>
          </a:p>
        </p:txBody>
      </p:sp>
    </p:spTree>
    <p:extLst>
      <p:ext uri="{BB962C8B-B14F-4D97-AF65-F5344CB8AC3E}">
        <p14:creationId xmlns:p14="http://schemas.microsoft.com/office/powerpoint/2010/main" val="40283083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Santa Ana Wind Flow</a:t>
            </a:r>
            <a:endParaRPr lang="en-US" dirty="0"/>
          </a:p>
        </p:txBody>
      </p:sp>
      <p:sp>
        <p:nvSpPr>
          <p:cNvPr id="4" name="Text Placeholder 3"/>
          <p:cNvSpPr>
            <a:spLocks noGrp="1"/>
          </p:cNvSpPr>
          <p:nvPr>
            <p:ph type="body" sz="half" idx="1"/>
          </p:nvPr>
        </p:nvSpPr>
        <p:spPr>
          <a:xfrm>
            <a:off x="609600" y="1295400"/>
            <a:ext cx="4876800" cy="4800600"/>
          </a:xfrm>
        </p:spPr>
        <p:txBody>
          <a:bodyPr>
            <a:normAutofit/>
          </a:bodyPr>
          <a:lstStyle/>
          <a:p>
            <a:pPr marL="0" indent="0">
              <a:buNone/>
              <a:defRPr/>
            </a:pPr>
            <a:r>
              <a:rPr lang="en-US" dirty="0"/>
              <a:t>Santa Ana wind flow through the typical canyons/passes/river valleys where strongest winds will be found include the Santa Clara River Valley, the Cajon Pass and the Banning Pass. Highest wind speeds are located within the canyons and passes themselves, as air funnels through (example of Bernoulli’s Principle).</a:t>
            </a:r>
          </a:p>
        </p:txBody>
      </p:sp>
      <p:pic>
        <p:nvPicPr>
          <p:cNvPr id="25604" name="Picture 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5486400" y="1295400"/>
            <a:ext cx="6609966" cy="4956312"/>
          </a:xfrm>
          <a:noFill/>
          <a:extLst>
            <a:ext uri="{909E8E84-426E-40DD-AFC4-6F175D3DCCD1}">
              <a14:hiddenFill xmlns:a14="http://schemas.microsoft.com/office/drawing/2010/main">
                <a:solidFill>
                  <a:srgbClr val="FFFFFF"/>
                </a:solidFill>
              </a14:hiddenFill>
            </a:ext>
          </a:extLst>
        </p:spPr>
      </p:pic>
      <p:sp>
        <p:nvSpPr>
          <p:cNvPr id="25605" name="TextBox 6"/>
          <p:cNvSpPr txBox="1">
            <a:spLocks noChangeArrowheads="1"/>
          </p:cNvSpPr>
          <p:nvPr/>
        </p:nvSpPr>
        <p:spPr bwMode="auto">
          <a:xfrm>
            <a:off x="1524000" y="6550026"/>
            <a:ext cx="996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r>
              <a:rPr lang="en-US" altLang="en-US" sz="1400"/>
              <a:t>Source:  </a:t>
            </a:r>
            <a:r>
              <a:rPr lang="en-US" altLang="en-US" sz="1400">
                <a:hlinkClick r:id="rId3"/>
              </a:rPr>
              <a:t>1</a:t>
            </a:r>
            <a:endParaRPr lang="en-US" altLang="en-US" sz="1400"/>
          </a:p>
        </p:txBody>
      </p:sp>
      <p:sp>
        <p:nvSpPr>
          <p:cNvPr id="2" name="Slide Number Placeholder 1"/>
          <p:cNvSpPr>
            <a:spLocks noGrp="1"/>
          </p:cNvSpPr>
          <p:nvPr>
            <p:ph type="sldNum" sz="quarter" idx="10"/>
          </p:nvPr>
        </p:nvSpPr>
        <p:spPr/>
        <p:txBody>
          <a:bodyPr/>
          <a:lstStyle/>
          <a:p>
            <a:pPr>
              <a:defRPr/>
            </a:pPr>
            <a:fld id="{AC1F5A70-65E6-4DB4-BC5C-3441AE211736}" type="slidenum">
              <a:rPr lang="en-US" smtClean="0"/>
              <a:pPr>
                <a:defRPr/>
              </a:pPr>
              <a:t>68</a:t>
            </a:fld>
            <a:r>
              <a:rPr lang="en-US" dirty="0" smtClean="0"/>
              <a:t> / 134</a:t>
            </a:r>
            <a:endParaRPr lang="en-US" dirty="0"/>
          </a:p>
        </p:txBody>
      </p:sp>
    </p:spTree>
    <p:extLst>
      <p:ext uri="{BB962C8B-B14F-4D97-AF65-F5344CB8AC3E}">
        <p14:creationId xmlns:p14="http://schemas.microsoft.com/office/powerpoint/2010/main" val="29476477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4532" y="3433516"/>
            <a:ext cx="9144000" cy="2393972"/>
          </a:xfrm>
        </p:spPr>
        <p:txBody>
          <a:bodyPr/>
          <a:lstStyle/>
          <a:p>
            <a:r>
              <a:rPr lang="en-US" dirty="0" smtClean="0"/>
              <a:t>Extratropical Storms</a:t>
            </a:r>
            <a:endParaRPr lang="en-US" dirty="0"/>
          </a:p>
        </p:txBody>
      </p:sp>
      <p:pic>
        <p:nvPicPr>
          <p:cNvPr id="4" name="Picture 3"/>
          <p:cNvPicPr>
            <a:picLocks noChangeAspect="1"/>
          </p:cNvPicPr>
          <p:nvPr/>
        </p:nvPicPr>
        <p:blipFill>
          <a:blip r:embed="rId2"/>
          <a:stretch>
            <a:fillRect/>
          </a:stretch>
        </p:blipFill>
        <p:spPr>
          <a:xfrm>
            <a:off x="8548158" y="4026631"/>
            <a:ext cx="3426128" cy="2690456"/>
          </a:xfrm>
          <a:prstGeom prst="rect">
            <a:avLst/>
          </a:prstGeom>
        </p:spPr>
      </p:pic>
      <p:sp>
        <p:nvSpPr>
          <p:cNvPr id="7" name="Slide Number Placeholder 6"/>
          <p:cNvSpPr>
            <a:spLocks noGrp="1"/>
          </p:cNvSpPr>
          <p:nvPr>
            <p:ph type="sldNum" sz="quarter" idx="4"/>
          </p:nvPr>
        </p:nvSpPr>
        <p:spPr>
          <a:xfrm>
            <a:off x="8610600" y="6356350"/>
            <a:ext cx="2743200" cy="365125"/>
          </a:xfrm>
        </p:spPr>
        <p:txBody>
          <a:bodyPr/>
          <a:lstStyle/>
          <a:p>
            <a:fld id="{E9BA4FDC-D01A-48BC-839F-4B2645521C35}" type="slidenum">
              <a:rPr lang="en-US" smtClean="0"/>
              <a:t>69</a:t>
            </a:fld>
            <a:endParaRPr lang="en-US"/>
          </a:p>
        </p:txBody>
      </p:sp>
    </p:spTree>
    <p:extLst>
      <p:ext uri="{BB962C8B-B14F-4D97-AF65-F5344CB8AC3E}">
        <p14:creationId xmlns:p14="http://schemas.microsoft.com/office/powerpoint/2010/main" val="4248761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descr="Gar4ech08p1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1"/>
            <a:ext cx="81534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94125" y="5678489"/>
            <a:ext cx="4690708" cy="5847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hangingPunct="1">
              <a:defRPr/>
            </a:pPr>
            <a:r>
              <a:rPr lang="en-US" sz="3200" dirty="0">
                <a:solidFill>
                  <a:schemeClr val="bg2"/>
                </a:solidFill>
              </a:rPr>
              <a:t>Adiabatic heating / cooling</a:t>
            </a:r>
          </a:p>
        </p:txBody>
      </p:sp>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7</a:t>
            </a:fld>
            <a:endParaRPr lang="en-US"/>
          </a:p>
        </p:txBody>
      </p:sp>
    </p:spTree>
    <p:extLst>
      <p:ext uri="{BB962C8B-B14F-4D97-AF65-F5344CB8AC3E}">
        <p14:creationId xmlns:p14="http://schemas.microsoft.com/office/powerpoint/2010/main" val="2075396890"/>
      </p:ext>
    </p:extLst>
  </p:cSld>
  <p:clrMapOvr>
    <a:masterClrMapping/>
  </p:clrMapOvr>
  <p:transition>
    <p:rand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pPr marL="838200" indent="-838200">
              <a:defRPr/>
            </a:pPr>
            <a:r>
              <a:rPr lang="en-US" smtClean="0">
                <a:cs typeface="Times New Roman" pitchFamily="18" charset="0"/>
              </a:rPr>
              <a:t>Extratropical Cyclones</a:t>
            </a:r>
          </a:p>
        </p:txBody>
      </p:sp>
      <p:sp>
        <p:nvSpPr>
          <p:cNvPr id="327683" name="Rectangle 3"/>
          <p:cNvSpPr>
            <a:spLocks noGrp="1" noChangeArrowheads="1"/>
          </p:cNvSpPr>
          <p:nvPr>
            <p:ph idx="1"/>
          </p:nvPr>
        </p:nvSpPr>
        <p:spPr>
          <a:xfrm>
            <a:off x="1120000" y="1825624"/>
            <a:ext cx="6321809" cy="5032375"/>
          </a:xfrm>
        </p:spPr>
        <p:txBody>
          <a:bodyPr>
            <a:normAutofit/>
          </a:bodyPr>
          <a:lstStyle/>
          <a:p>
            <a:pPr marL="0" indent="0" algn="ctr">
              <a:spcAft>
                <a:spcPts val="1200"/>
              </a:spcAft>
              <a:buNone/>
              <a:defRPr/>
            </a:pPr>
            <a:r>
              <a:rPr lang="en-US" dirty="0"/>
              <a:t>Forms outside the </a:t>
            </a:r>
            <a:r>
              <a:rPr lang="en-US" dirty="0" smtClean="0"/>
              <a:t>tropics</a:t>
            </a:r>
            <a:endParaRPr lang="en-US" dirty="0" smtClean="0">
              <a:cs typeface="Times New Roman" pitchFamily="18" charset="0"/>
            </a:endParaRPr>
          </a:p>
          <a:p>
            <a:pPr marL="0" indent="0" algn="ctr">
              <a:spcAft>
                <a:spcPts val="1200"/>
              </a:spcAft>
              <a:buNone/>
            </a:pPr>
            <a:r>
              <a:rPr lang="en-US" dirty="0" smtClean="0"/>
              <a:t>Center </a:t>
            </a:r>
            <a:r>
              <a:rPr lang="en-US" dirty="0"/>
              <a:t>of storm is colder than the surrounding air. </a:t>
            </a:r>
            <a:endParaRPr lang="en-US" dirty="0" smtClean="0"/>
          </a:p>
          <a:p>
            <a:pPr marL="0" indent="0" algn="ctr">
              <a:spcAft>
                <a:spcPts val="1200"/>
              </a:spcAft>
              <a:buNone/>
            </a:pPr>
            <a:r>
              <a:rPr lang="en-US" dirty="0" smtClean="0"/>
              <a:t>Has </a:t>
            </a:r>
            <a:r>
              <a:rPr lang="en-US" dirty="0"/>
              <a:t>fronts</a:t>
            </a:r>
            <a:r>
              <a:rPr lang="en-US" dirty="0" smtClean="0"/>
              <a:t>.</a:t>
            </a:r>
          </a:p>
          <a:p>
            <a:pPr marL="0" indent="0" algn="ctr">
              <a:spcAft>
                <a:spcPts val="1200"/>
              </a:spcAft>
              <a:buNone/>
            </a:pPr>
            <a:r>
              <a:rPr lang="en-US" dirty="0" smtClean="0"/>
              <a:t>Strongest </a:t>
            </a:r>
            <a:r>
              <a:rPr lang="en-US" dirty="0"/>
              <a:t>winds in the upper atmosphere. </a:t>
            </a:r>
            <a:endParaRPr lang="en-US" dirty="0" smtClean="0"/>
          </a:p>
          <a:p>
            <a:pPr marL="0" indent="0" algn="ctr">
              <a:spcAft>
                <a:spcPts val="1200"/>
              </a:spcAft>
              <a:buNone/>
              <a:defRPr/>
            </a:pPr>
            <a:r>
              <a:rPr lang="en-US" dirty="0" smtClean="0">
                <a:cs typeface="Times New Roman" pitchFamily="18" charset="0"/>
              </a:rPr>
              <a:t>Occurs mainly in the winter when temperature and density differences are the most pronounced.</a:t>
            </a:r>
          </a:p>
        </p:txBody>
      </p:sp>
      <p:pic>
        <p:nvPicPr>
          <p:cNvPr id="4" name="Picture 6" descr="F:\Instructor_Resources\Chapter_18\Text_Images\FG18_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1809" y="1145568"/>
            <a:ext cx="4595446" cy="55998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70</a:t>
            </a:fld>
            <a:endParaRPr lang="en-US"/>
          </a:p>
        </p:txBody>
      </p:sp>
    </p:spTree>
    <p:extLst>
      <p:ext uri="{BB962C8B-B14F-4D97-AF65-F5344CB8AC3E}">
        <p14:creationId xmlns:p14="http://schemas.microsoft.com/office/powerpoint/2010/main" val="9689928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r>
              <a:rPr lang="en-US" smtClean="0"/>
              <a:t>Extratropical Cyclones</a:t>
            </a:r>
          </a:p>
        </p:txBody>
      </p:sp>
      <p:sp>
        <p:nvSpPr>
          <p:cNvPr id="333827" name="Rectangle 3"/>
          <p:cNvSpPr>
            <a:spLocks noGrp="1" noChangeArrowheads="1"/>
          </p:cNvSpPr>
          <p:nvPr>
            <p:ph idx="1"/>
          </p:nvPr>
        </p:nvSpPr>
        <p:spPr/>
        <p:txBody>
          <a:bodyPr>
            <a:normAutofit lnSpcReduction="10000"/>
          </a:bodyPr>
          <a:lstStyle/>
          <a:p>
            <a:pPr marL="0" indent="0" algn="ctr">
              <a:buNone/>
            </a:pPr>
            <a:r>
              <a:rPr lang="en-US" b="1" u="sng" dirty="0" smtClean="0">
                <a:solidFill>
                  <a:srgbClr val="89C0F5"/>
                </a:solidFill>
              </a:rPr>
              <a:t>Blizzards</a:t>
            </a:r>
          </a:p>
          <a:p>
            <a:pPr marL="0" indent="0" algn="ctr">
              <a:buNone/>
            </a:pPr>
            <a:endParaRPr lang="en-US" dirty="0" smtClean="0"/>
          </a:p>
          <a:p>
            <a:pPr marL="0" indent="0" algn="ctr">
              <a:buNone/>
            </a:pPr>
            <a:r>
              <a:rPr lang="en-US" dirty="0" smtClean="0"/>
              <a:t>Form when a cyclone brings:</a:t>
            </a:r>
          </a:p>
          <a:p>
            <a:pPr marL="0" indent="0" algn="ctr">
              <a:buNone/>
            </a:pPr>
            <a:r>
              <a:rPr lang="en-US" dirty="0" smtClean="0"/>
              <a:t>Cold 60 km/</a:t>
            </a:r>
            <a:r>
              <a:rPr lang="en-US" dirty="0" err="1" smtClean="0"/>
              <a:t>hr</a:t>
            </a:r>
            <a:r>
              <a:rPr lang="en-US" dirty="0" smtClean="0"/>
              <a:t> winds</a:t>
            </a:r>
          </a:p>
          <a:p>
            <a:pPr marL="0" indent="0" algn="ctr">
              <a:buNone/>
            </a:pPr>
            <a:r>
              <a:rPr lang="en-US" dirty="0" smtClean="0"/>
              <a:t>Freezing temperatures</a:t>
            </a:r>
          </a:p>
          <a:p>
            <a:pPr marL="0" indent="0" algn="ctr">
              <a:buNone/>
            </a:pPr>
            <a:r>
              <a:rPr lang="en-US" dirty="0" smtClean="0"/>
              <a:t>Lots of snow</a:t>
            </a:r>
          </a:p>
          <a:p>
            <a:pPr marL="0" indent="0" algn="ctr">
              <a:buNone/>
            </a:pPr>
            <a:endParaRPr lang="en-US" dirty="0" smtClean="0"/>
          </a:p>
          <a:p>
            <a:pPr marL="0" indent="0" algn="ctr">
              <a:buNone/>
            </a:pPr>
            <a:r>
              <a:rPr lang="en-US" dirty="0" smtClean="0"/>
              <a:t>Can travel very slowly</a:t>
            </a:r>
          </a:p>
          <a:p>
            <a:pPr marL="0" indent="0" algn="ctr">
              <a:buNone/>
            </a:pPr>
            <a:r>
              <a:rPr lang="en-US" dirty="0" smtClean="0"/>
              <a:t>Storm itself usually doesn’t kill</a:t>
            </a:r>
            <a:endParaRPr lang="en-US" dirty="0"/>
          </a:p>
        </p:txBody>
      </p:sp>
      <p:sp>
        <p:nvSpPr>
          <p:cNvPr id="2" name="Slide Number Placeholder 1"/>
          <p:cNvSpPr>
            <a:spLocks noGrp="1"/>
          </p:cNvSpPr>
          <p:nvPr>
            <p:ph type="sldNum" sz="quarter" idx="4"/>
          </p:nvPr>
        </p:nvSpPr>
        <p:spPr/>
        <p:txBody>
          <a:bodyPr/>
          <a:lstStyle/>
          <a:p>
            <a:fld id="{E9BA4FDC-D01A-48BC-839F-4B2645521C35}" type="slidenum">
              <a:rPr lang="en-US" smtClean="0"/>
              <a:pPr/>
              <a:t>71</a:t>
            </a:fld>
            <a:endParaRPr lang="en-US"/>
          </a:p>
        </p:txBody>
      </p:sp>
    </p:spTree>
    <p:extLst>
      <p:ext uri="{BB962C8B-B14F-4D97-AF65-F5344CB8AC3E}">
        <p14:creationId xmlns:p14="http://schemas.microsoft.com/office/powerpoint/2010/main" val="19692644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smtClean="0"/>
              <a:t>Extratropical Cyclones</a:t>
            </a:r>
          </a:p>
        </p:txBody>
      </p:sp>
      <p:sp>
        <p:nvSpPr>
          <p:cNvPr id="335875" name="Rectangle 3"/>
          <p:cNvSpPr>
            <a:spLocks noGrp="1" noChangeArrowheads="1"/>
          </p:cNvSpPr>
          <p:nvPr>
            <p:ph idx="1"/>
          </p:nvPr>
        </p:nvSpPr>
        <p:spPr/>
        <p:txBody>
          <a:bodyPr/>
          <a:lstStyle/>
          <a:p>
            <a:pPr marL="0" indent="0" algn="ctr">
              <a:buNone/>
            </a:pPr>
            <a:r>
              <a:rPr lang="en-US" b="1" u="sng" dirty="0" smtClean="0">
                <a:solidFill>
                  <a:srgbClr val="89C0F5"/>
                </a:solidFill>
              </a:rPr>
              <a:t>Ice Storms</a:t>
            </a:r>
          </a:p>
          <a:p>
            <a:pPr marL="0" indent="0" algn="ctr">
              <a:buNone/>
            </a:pPr>
            <a:endParaRPr lang="en-US" dirty="0" smtClean="0"/>
          </a:p>
          <a:p>
            <a:pPr marL="0" indent="0" algn="ctr">
              <a:buNone/>
            </a:pPr>
            <a:r>
              <a:rPr lang="en-US" dirty="0" smtClean="0"/>
              <a:t>Formation:</a:t>
            </a:r>
          </a:p>
          <a:p>
            <a:pPr marL="0" indent="0" algn="ctr">
              <a:buNone/>
            </a:pPr>
            <a:r>
              <a:rPr lang="en-US" dirty="0" smtClean="0"/>
              <a:t>Falling snow and ice melt, change to rain, then freeze again as they reach the ground</a:t>
            </a:r>
          </a:p>
          <a:p>
            <a:pPr marL="0" indent="0" algn="ctr">
              <a:buNone/>
            </a:pPr>
            <a:endParaRPr lang="en-US" dirty="0" smtClean="0"/>
          </a:p>
          <a:p>
            <a:pPr marL="0" indent="0" algn="ctr">
              <a:buNone/>
            </a:pPr>
            <a:r>
              <a:rPr lang="en-US" dirty="0" smtClean="0"/>
              <a:t>Sleet &amp; Freezing rain</a:t>
            </a:r>
            <a:endParaRPr lang="en-US" dirty="0"/>
          </a:p>
        </p:txBody>
      </p:sp>
      <p:sp>
        <p:nvSpPr>
          <p:cNvPr id="2" name="Slide Number Placeholder 1"/>
          <p:cNvSpPr>
            <a:spLocks noGrp="1"/>
          </p:cNvSpPr>
          <p:nvPr>
            <p:ph type="sldNum" sz="quarter" idx="4"/>
          </p:nvPr>
        </p:nvSpPr>
        <p:spPr/>
        <p:txBody>
          <a:bodyPr/>
          <a:lstStyle/>
          <a:p>
            <a:fld id="{E9BA4FDC-D01A-48BC-839F-4B2645521C35}" type="slidenum">
              <a:rPr lang="en-US" smtClean="0"/>
              <a:pPr/>
              <a:t>72</a:t>
            </a:fld>
            <a:endParaRPr lang="en-US"/>
          </a:p>
        </p:txBody>
      </p:sp>
    </p:spTree>
    <p:extLst>
      <p:ext uri="{BB962C8B-B14F-4D97-AF65-F5344CB8AC3E}">
        <p14:creationId xmlns:p14="http://schemas.microsoft.com/office/powerpoint/2010/main" val="28967792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Tropical Storms</a:t>
            </a:r>
            <a:endParaRPr lang="en-US" dirty="0"/>
          </a:p>
        </p:txBody>
      </p:sp>
      <p:sp>
        <p:nvSpPr>
          <p:cNvPr id="5" name="Subtitle 4"/>
          <p:cNvSpPr>
            <a:spLocks noGrp="1"/>
          </p:cNvSpPr>
          <p:nvPr>
            <p:ph type="subTitle" idx="1"/>
          </p:nvPr>
        </p:nvSpPr>
        <p:spPr/>
        <p:txBody>
          <a:bodyPr/>
          <a:lstStyle/>
          <a:p>
            <a:endParaRPr lang="en-US"/>
          </a:p>
        </p:txBody>
      </p:sp>
      <p:pic>
        <p:nvPicPr>
          <p:cNvPr id="7" name="Picture 6"/>
          <p:cNvPicPr>
            <a:picLocks noChangeAspect="1"/>
          </p:cNvPicPr>
          <p:nvPr/>
        </p:nvPicPr>
        <p:blipFill>
          <a:blip r:embed="rId2"/>
          <a:stretch>
            <a:fillRect/>
          </a:stretch>
        </p:blipFill>
        <p:spPr>
          <a:xfrm>
            <a:off x="8410866" y="4136571"/>
            <a:ext cx="3528364" cy="2721429"/>
          </a:xfrm>
          <a:prstGeom prst="rect">
            <a:avLst/>
          </a:prstGeom>
        </p:spPr>
      </p:pic>
      <p:sp>
        <p:nvSpPr>
          <p:cNvPr id="8" name="Slide Number Placeholder 7"/>
          <p:cNvSpPr>
            <a:spLocks noGrp="1"/>
          </p:cNvSpPr>
          <p:nvPr>
            <p:ph type="sldNum" sz="quarter" idx="4"/>
          </p:nvPr>
        </p:nvSpPr>
        <p:spPr>
          <a:xfrm>
            <a:off x="8610600" y="6356350"/>
            <a:ext cx="2743200" cy="365125"/>
          </a:xfrm>
        </p:spPr>
        <p:txBody>
          <a:bodyPr/>
          <a:lstStyle/>
          <a:p>
            <a:fld id="{E9BA4FDC-D01A-48BC-839F-4B2645521C35}" type="slidenum">
              <a:rPr lang="en-US" smtClean="0"/>
              <a:t>73</a:t>
            </a:fld>
            <a:endParaRPr lang="en-US"/>
          </a:p>
        </p:txBody>
      </p:sp>
    </p:spTree>
    <p:extLst>
      <p:ext uri="{BB962C8B-B14F-4D97-AF65-F5344CB8AC3E}">
        <p14:creationId xmlns:p14="http://schemas.microsoft.com/office/powerpoint/2010/main" val="236059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smtClean="0"/>
              <a:t>Tropical Cyclones</a:t>
            </a:r>
            <a:endParaRPr lang="en-US" dirty="0" smtClean="0"/>
          </a:p>
        </p:txBody>
      </p:sp>
      <p:sp>
        <p:nvSpPr>
          <p:cNvPr id="337923" name="Rectangle 3"/>
          <p:cNvSpPr>
            <a:spLocks noGrp="1" noChangeArrowheads="1"/>
          </p:cNvSpPr>
          <p:nvPr>
            <p:ph idx="1"/>
          </p:nvPr>
        </p:nvSpPr>
        <p:spPr/>
        <p:txBody>
          <a:bodyPr/>
          <a:lstStyle/>
          <a:p>
            <a:pPr marL="0" indent="0" algn="ctr">
              <a:buNone/>
            </a:pPr>
            <a:r>
              <a:rPr lang="en-US" dirty="0" smtClean="0"/>
              <a:t>Forms over a tropical ocean. </a:t>
            </a:r>
          </a:p>
          <a:p>
            <a:pPr marL="0" indent="0" algn="ctr">
              <a:buNone/>
            </a:pPr>
            <a:endParaRPr lang="en-US" dirty="0" smtClean="0"/>
          </a:p>
          <a:p>
            <a:pPr marL="0" indent="0" algn="ctr">
              <a:buNone/>
            </a:pPr>
            <a:r>
              <a:rPr lang="en-US" dirty="0" smtClean="0"/>
              <a:t>Center of storm is warmer than the surrounding air.</a:t>
            </a:r>
          </a:p>
          <a:p>
            <a:pPr marL="0" indent="0" algn="ctr">
              <a:buNone/>
            </a:pPr>
            <a:endParaRPr lang="en-US" dirty="0" smtClean="0"/>
          </a:p>
          <a:p>
            <a:pPr marL="0" indent="0" algn="ctr">
              <a:buNone/>
            </a:pPr>
            <a:r>
              <a:rPr lang="en-US" dirty="0" smtClean="0"/>
              <a:t>Has no fronts.</a:t>
            </a:r>
          </a:p>
          <a:p>
            <a:pPr marL="0" indent="0" algn="ctr">
              <a:buNone/>
            </a:pPr>
            <a:endParaRPr lang="en-US" dirty="0" smtClean="0"/>
          </a:p>
          <a:p>
            <a:pPr marL="0" indent="0" algn="ctr">
              <a:buNone/>
            </a:pPr>
            <a:r>
              <a:rPr lang="en-US" dirty="0" smtClean="0"/>
              <a:t>Strongest winds are near the Earth's surface. </a:t>
            </a:r>
            <a:endParaRPr lang="en-US" dirty="0"/>
          </a:p>
        </p:txBody>
      </p:sp>
      <p:sp>
        <p:nvSpPr>
          <p:cNvPr id="2" name="Slide Number Placeholder 1"/>
          <p:cNvSpPr>
            <a:spLocks noGrp="1"/>
          </p:cNvSpPr>
          <p:nvPr>
            <p:ph type="sldNum" sz="quarter" idx="4"/>
          </p:nvPr>
        </p:nvSpPr>
        <p:spPr/>
        <p:txBody>
          <a:bodyPr/>
          <a:lstStyle/>
          <a:p>
            <a:fld id="{E9BA4FDC-D01A-48BC-839F-4B2645521C35}" type="slidenum">
              <a:rPr lang="en-US" smtClean="0"/>
              <a:pPr/>
              <a:t>74</a:t>
            </a:fld>
            <a:endParaRPr lang="en-US"/>
          </a:p>
        </p:txBody>
      </p:sp>
    </p:spTree>
    <p:extLst>
      <p:ext uri="{BB962C8B-B14F-4D97-AF65-F5344CB8AC3E}">
        <p14:creationId xmlns:p14="http://schemas.microsoft.com/office/powerpoint/2010/main" val="25739577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smtClean="0"/>
              <a:t>Tropical Cyclones</a:t>
            </a:r>
            <a:endParaRPr lang="en-US" dirty="0" smtClean="0"/>
          </a:p>
        </p:txBody>
      </p:sp>
      <p:sp>
        <p:nvSpPr>
          <p:cNvPr id="337923" name="Rectangle 3"/>
          <p:cNvSpPr>
            <a:spLocks noGrp="1" noChangeArrowheads="1"/>
          </p:cNvSpPr>
          <p:nvPr>
            <p:ph idx="1"/>
          </p:nvPr>
        </p:nvSpPr>
        <p:spPr/>
        <p:txBody>
          <a:bodyPr/>
          <a:lstStyle/>
          <a:p>
            <a:pPr marL="0" indent="0" algn="ctr">
              <a:buNone/>
            </a:pPr>
            <a:r>
              <a:rPr lang="en-US" dirty="0" smtClean="0"/>
              <a:t>Great masses of warm, moist air</a:t>
            </a:r>
          </a:p>
          <a:p>
            <a:pPr marL="0" indent="0" algn="ctr">
              <a:buNone/>
            </a:pPr>
            <a:r>
              <a:rPr lang="en-US" dirty="0" smtClean="0"/>
              <a:t>Only natural disaster with a human name*</a:t>
            </a:r>
          </a:p>
          <a:p>
            <a:pPr marL="0" indent="0" algn="ctr">
              <a:buNone/>
            </a:pPr>
            <a:r>
              <a:rPr lang="en-US" dirty="0" smtClean="0"/>
              <a:t>Occur in all tropical oceans except for the South Atlantic**</a:t>
            </a:r>
          </a:p>
          <a:p>
            <a:pPr marL="0" indent="0" algn="ctr">
              <a:buNone/>
            </a:pPr>
            <a:endParaRPr lang="en-US" dirty="0" smtClean="0"/>
          </a:p>
          <a:p>
            <a:pPr marL="2109788" lvl="1" indent="0">
              <a:buNone/>
            </a:pPr>
            <a:r>
              <a:rPr lang="en-US" dirty="0" smtClean="0"/>
              <a:t>North Atlantic and eastern Pacific = hurricanes</a:t>
            </a:r>
          </a:p>
          <a:p>
            <a:pPr marL="2109788" lvl="1" indent="0">
              <a:buNone/>
            </a:pPr>
            <a:r>
              <a:rPr lang="en-US" dirty="0" smtClean="0"/>
              <a:t>Western Pacific = typhoons</a:t>
            </a:r>
          </a:p>
          <a:p>
            <a:pPr marL="2109788" lvl="1" indent="0">
              <a:buNone/>
            </a:pPr>
            <a:r>
              <a:rPr lang="en-US" dirty="0" smtClean="0"/>
              <a:t>Indian ocean = tropical cyclones</a:t>
            </a:r>
          </a:p>
          <a:p>
            <a:pPr marL="2109788" lvl="1" indent="0">
              <a:buNone/>
            </a:pPr>
            <a:r>
              <a:rPr lang="en-US" dirty="0" smtClean="0"/>
              <a:t>Australia = </a:t>
            </a:r>
            <a:r>
              <a:rPr lang="en-US" dirty="0" err="1" smtClean="0"/>
              <a:t>willi-willi</a:t>
            </a:r>
            <a:r>
              <a:rPr lang="en-US" dirty="0" smtClean="0"/>
              <a:t> (aboriginal name) or typhoons</a:t>
            </a:r>
            <a:endParaRPr lang="en-US" dirty="0"/>
          </a:p>
        </p:txBody>
      </p:sp>
      <p:sp>
        <p:nvSpPr>
          <p:cNvPr id="2" name="Slide Number Placeholder 1"/>
          <p:cNvSpPr>
            <a:spLocks noGrp="1"/>
          </p:cNvSpPr>
          <p:nvPr>
            <p:ph type="sldNum" sz="quarter" idx="4"/>
          </p:nvPr>
        </p:nvSpPr>
        <p:spPr/>
        <p:txBody>
          <a:bodyPr/>
          <a:lstStyle/>
          <a:p>
            <a:fld id="{E9BA4FDC-D01A-48BC-839F-4B2645521C35}" type="slidenum">
              <a:rPr lang="en-US" smtClean="0"/>
              <a:pPr/>
              <a:t>75</a:t>
            </a:fld>
            <a:endParaRPr lang="en-US"/>
          </a:p>
        </p:txBody>
      </p:sp>
      <p:sp>
        <p:nvSpPr>
          <p:cNvPr id="145412" name="Text Box 4"/>
          <p:cNvSpPr txBox="1">
            <a:spLocks noChangeArrowheads="1"/>
          </p:cNvSpPr>
          <p:nvPr/>
        </p:nvSpPr>
        <p:spPr bwMode="auto">
          <a:xfrm>
            <a:off x="0" y="6211669"/>
            <a:ext cx="1219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a:spcBef>
                <a:spcPct val="0"/>
              </a:spcBef>
              <a:buClrTx/>
              <a:buSzTx/>
              <a:buNone/>
            </a:pPr>
            <a:r>
              <a:rPr lang="en-US" altLang="en-US" sz="1800" dirty="0" smtClean="0">
                <a:latin typeface="Times New Roman" panose="02020603050405020304" pitchFamily="18" charset="0"/>
              </a:rPr>
              <a:t>* Current list </a:t>
            </a:r>
            <a:r>
              <a:rPr lang="en-US" altLang="en-US" sz="1800" dirty="0">
                <a:latin typeface="Times New Roman" panose="02020603050405020304" pitchFamily="18" charset="0"/>
              </a:rPr>
              <a:t>of names:  </a:t>
            </a:r>
            <a:r>
              <a:rPr lang="en-US" altLang="en-US" sz="1800" dirty="0">
                <a:latin typeface="Times New Roman" panose="02020603050405020304" pitchFamily="18" charset="0"/>
                <a:hlinkClick r:id="rId3"/>
              </a:rPr>
              <a:t>http://www.srh.weather.gov/jetstream/tropics/tc_names.htm</a:t>
            </a:r>
            <a:endParaRPr lang="en-US" altLang="en-US" sz="1800" dirty="0">
              <a:latin typeface="Times New Roman" panose="02020603050405020304" pitchFamily="18" charset="0"/>
            </a:endParaRPr>
          </a:p>
          <a:p>
            <a:pPr algn="ctr" eaLnBrk="1" hangingPunct="1">
              <a:spcBef>
                <a:spcPct val="0"/>
              </a:spcBef>
              <a:buClrTx/>
              <a:buSzTx/>
              <a:buFontTx/>
              <a:buNone/>
            </a:pPr>
            <a:r>
              <a:rPr lang="en-US" altLang="en-US" sz="1800" dirty="0" smtClean="0">
                <a:latin typeface="Times New Roman" panose="02020603050405020304" pitchFamily="18" charset="0"/>
              </a:rPr>
              <a:t>** </a:t>
            </a:r>
            <a:r>
              <a:rPr lang="en-US" altLang="en-US" sz="1800" dirty="0">
                <a:latin typeface="Times New Roman" panose="02020603050405020304" pitchFamily="18" charset="0"/>
              </a:rPr>
              <a:t>Or so we thought until 2006!</a:t>
            </a:r>
          </a:p>
        </p:txBody>
      </p:sp>
    </p:spTree>
    <p:extLst>
      <p:ext uri="{BB962C8B-B14F-4D97-AF65-F5344CB8AC3E}">
        <p14:creationId xmlns:p14="http://schemas.microsoft.com/office/powerpoint/2010/main" val="1838454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r>
              <a:rPr lang="en-US" smtClean="0"/>
              <a:t>Tropical Cyclone </a:t>
            </a:r>
            <a:r>
              <a:rPr lang="en-US" altLang="en-US" smtClean="0"/>
              <a:t>Origins</a:t>
            </a:r>
            <a:endParaRPr lang="en-US" altLang="en-US" dirty="0" smtClean="0"/>
          </a:p>
        </p:txBody>
      </p:sp>
      <p:sp>
        <p:nvSpPr>
          <p:cNvPr id="2" name="Slide Number Placeholder 1"/>
          <p:cNvSpPr>
            <a:spLocks noGrp="1"/>
          </p:cNvSpPr>
          <p:nvPr>
            <p:ph type="sldNum" sz="quarter" idx="4"/>
          </p:nvPr>
        </p:nvSpPr>
        <p:spPr/>
        <p:txBody>
          <a:bodyPr/>
          <a:lstStyle/>
          <a:p>
            <a:fld id="{E9BA4FDC-D01A-48BC-839F-4B2645521C35}" type="slidenum">
              <a:rPr lang="en-US" smtClean="0"/>
              <a:pPr/>
              <a:t>76</a:t>
            </a:fld>
            <a:endParaRPr lang="en-US"/>
          </a:p>
        </p:txBody>
      </p:sp>
      <p:sp>
        <p:nvSpPr>
          <p:cNvPr id="362499" name="Rectangle 3"/>
          <p:cNvSpPr>
            <a:spLocks noGrp="1" noChangeArrowheads="1"/>
          </p:cNvSpPr>
          <p:nvPr>
            <p:ph type="body" idx="4294967295"/>
          </p:nvPr>
        </p:nvSpPr>
        <p:spPr>
          <a:xfrm>
            <a:off x="0" y="1981200"/>
            <a:ext cx="8229600" cy="4876800"/>
          </a:xfrm>
        </p:spPr>
        <p:txBody>
          <a:bodyPr/>
          <a:lstStyle/>
          <a:p>
            <a:pPr marL="0" indent="0" algn="ctr">
              <a:buNone/>
              <a:defRPr/>
            </a:pPr>
            <a:endParaRPr lang="en-US" altLang="en-US" sz="2400"/>
          </a:p>
          <a:p>
            <a:pPr marL="0" indent="0" algn="ctr">
              <a:buNone/>
              <a:defRPr/>
            </a:pPr>
            <a:endParaRPr lang="en-US" altLang="en-US" sz="2400"/>
          </a:p>
          <a:p>
            <a:pPr marL="0" indent="0" algn="ctr">
              <a:buNone/>
              <a:defRPr/>
            </a:pPr>
            <a:endParaRPr lang="en-US" altLang="en-US" sz="2400"/>
          </a:p>
          <a:p>
            <a:pPr marL="0" indent="0" algn="ctr">
              <a:buNone/>
              <a:defRPr/>
            </a:pPr>
            <a:endParaRPr lang="en-US" altLang="en-US" sz="2400"/>
          </a:p>
          <a:p>
            <a:pPr marL="0" indent="0" algn="ctr">
              <a:buNone/>
              <a:defRPr/>
            </a:pPr>
            <a:endParaRPr lang="en-US" altLang="en-US" sz="2400"/>
          </a:p>
          <a:p>
            <a:pPr marL="0" indent="0" algn="ctr">
              <a:buNone/>
              <a:defRPr/>
            </a:pPr>
            <a:endParaRPr lang="en-US" altLang="en-US" sz="2400"/>
          </a:p>
          <a:p>
            <a:pPr marL="0" indent="0" algn="ctr">
              <a:buNone/>
              <a:defRPr/>
            </a:pPr>
            <a:endParaRPr lang="en-US" altLang="en-US" sz="2400"/>
          </a:p>
          <a:p>
            <a:pPr marL="0" indent="0" algn="ctr">
              <a:buNone/>
              <a:defRPr/>
            </a:pPr>
            <a:endParaRPr lang="en-US" altLang="en-US" sz="2400"/>
          </a:p>
          <a:p>
            <a:pPr marL="0" indent="0" algn="ctr">
              <a:buNone/>
              <a:defRPr/>
            </a:pPr>
            <a:endParaRPr lang="en-US" altLang="en-US" sz="2400"/>
          </a:p>
        </p:txBody>
      </p:sp>
      <p:sp>
        <p:nvSpPr>
          <p:cNvPr id="147460" name="Rectangle 4" descr="F14-14"/>
          <p:cNvSpPr>
            <a:spLocks noGrp="1" noChangeAspect="1" noChangeArrowheads="1"/>
          </p:cNvSpPr>
          <p:nvPr/>
        </p:nvSpPr>
        <p:spPr bwMode="auto">
          <a:xfrm>
            <a:off x="1524000" y="1524000"/>
            <a:ext cx="9144000" cy="50117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endParaRPr lang="en-US" altLang="en-US" sz="1800"/>
          </a:p>
        </p:txBody>
      </p:sp>
      <p:sp>
        <p:nvSpPr>
          <p:cNvPr id="362502" name="Text Box 6"/>
          <p:cNvSpPr txBox="1">
            <a:spLocks noChangeArrowheads="1"/>
          </p:cNvSpPr>
          <p:nvPr/>
        </p:nvSpPr>
        <p:spPr bwMode="auto">
          <a:xfrm>
            <a:off x="3568700" y="6159500"/>
            <a:ext cx="4619150" cy="369332"/>
          </a:xfrm>
          <a:prstGeom prst="rect">
            <a:avLst/>
          </a:prstGeom>
          <a:noFill/>
          <a:ln w="9525">
            <a:noFill/>
            <a:miter lim="800000"/>
            <a:headEnd/>
            <a:tailEnd/>
          </a:ln>
          <a:effectLst/>
        </p:spPr>
        <p:txBody>
          <a:bodyPr wrap="none">
            <a:spAutoFit/>
          </a:bodyPr>
          <a:lstStyle/>
          <a:p>
            <a:pPr eaLnBrk="1" hangingPunct="1">
              <a:spcBef>
                <a:spcPct val="20000"/>
              </a:spcBef>
              <a:buClr>
                <a:schemeClr val="hlink"/>
              </a:buClr>
              <a:buSzPct val="65000"/>
              <a:buFont typeface="Wingdings" pitchFamily="2" charset="2"/>
              <a:buNone/>
              <a:defRPr/>
            </a:pPr>
            <a:r>
              <a:rPr lang="en-US" altLang="en-US">
                <a:solidFill>
                  <a:schemeClr val="accent2"/>
                </a:solidFill>
                <a:effectLst>
                  <a:outerShdw blurRad="38100" dist="38100" dir="2700000" algn="tl">
                    <a:srgbClr val="000000"/>
                  </a:outerShdw>
                </a:effectLst>
              </a:rPr>
              <a:t>Cannot form at the equator (Coriolis effect = 0)</a:t>
            </a:r>
            <a:endParaRPr lang="en-US">
              <a:solidFill>
                <a:schemeClr val="accent2"/>
              </a:solidFill>
            </a:endParaRPr>
          </a:p>
        </p:txBody>
      </p:sp>
    </p:spTree>
    <p:extLst>
      <p:ext uri="{BB962C8B-B14F-4D97-AF65-F5344CB8AC3E}">
        <p14:creationId xmlns:p14="http://schemas.microsoft.com/office/powerpoint/2010/main" val="369790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Points of Origin by 10-Day Period</a:t>
            </a:r>
            <a:endParaRPr lang="en-US" dirty="0"/>
          </a:p>
        </p:txBody>
      </p:sp>
      <p:sp>
        <p:nvSpPr>
          <p:cNvPr id="3" name="Slide Number Placeholder 2"/>
          <p:cNvSpPr>
            <a:spLocks noGrp="1"/>
          </p:cNvSpPr>
          <p:nvPr>
            <p:ph type="sldNum" sz="quarter" idx="4"/>
          </p:nvPr>
        </p:nvSpPr>
        <p:spPr/>
        <p:txBody>
          <a:bodyPr/>
          <a:lstStyle/>
          <a:p>
            <a:fld id="{E9BA4FDC-D01A-48BC-839F-4B2645521C35}" type="slidenum">
              <a:rPr lang="en-US" smtClean="0"/>
              <a:pPr/>
              <a:t>77</a:t>
            </a:fld>
            <a:endParaRPr lang="en-US"/>
          </a:p>
        </p:txBody>
      </p:sp>
      <p:sp>
        <p:nvSpPr>
          <p:cNvPr id="5" name="TextBox 4"/>
          <p:cNvSpPr txBox="1"/>
          <p:nvPr/>
        </p:nvSpPr>
        <p:spPr>
          <a:xfrm>
            <a:off x="609601" y="5718627"/>
            <a:ext cx="10958286" cy="923330"/>
          </a:xfrm>
          <a:prstGeom prst="rect">
            <a:avLst/>
          </a:prstGeom>
          <a:noFill/>
        </p:spPr>
        <p:txBody>
          <a:bodyPr wrap="square" rtlCol="0">
            <a:spAutoFit/>
          </a:bodyPr>
          <a:lstStyle/>
          <a:p>
            <a:r>
              <a:rPr lang="en-US" dirty="0"/>
              <a:t>The figures </a:t>
            </a:r>
            <a:r>
              <a:rPr lang="en-US" dirty="0" smtClean="0"/>
              <a:t>above show </a:t>
            </a:r>
            <a:r>
              <a:rPr lang="en-US" dirty="0"/>
              <a:t>the points of tropical cyclone genesis by 10-day periods during the hurricane season. These figures depict named storms only; no subtropical storms or unnamed storms. The source years include 1851-2009 for the Atlantic and 1949-2009 for the Eastern Pacific from </a:t>
            </a:r>
            <a:r>
              <a:rPr lang="en-US" dirty="0">
                <a:hlinkClick r:id="rId3"/>
              </a:rPr>
              <a:t>the HURDAT database</a:t>
            </a:r>
            <a:r>
              <a:rPr lang="en-US" dirty="0"/>
              <a: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56" y="1603604"/>
            <a:ext cx="9032488" cy="4114800"/>
          </a:xfrm>
          <a:prstGeom prst="rect">
            <a:avLst/>
          </a:prstGeom>
        </p:spPr>
      </p:pic>
    </p:spTree>
    <p:extLst>
      <p:ext uri="{BB962C8B-B14F-4D97-AF65-F5344CB8AC3E}">
        <p14:creationId xmlns:p14="http://schemas.microsoft.com/office/powerpoint/2010/main" val="30947415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Climatological Areas of Origin and Typical Hurricane Tracks by Month</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3149" y="1690688"/>
            <a:ext cx="7794560" cy="3931920"/>
          </a:xfrm>
        </p:spPr>
      </p:pic>
      <p:sp>
        <p:nvSpPr>
          <p:cNvPr id="3" name="Slide Number Placeholder 2"/>
          <p:cNvSpPr>
            <a:spLocks noGrp="1"/>
          </p:cNvSpPr>
          <p:nvPr>
            <p:ph type="sldNum" sz="quarter" idx="4"/>
          </p:nvPr>
        </p:nvSpPr>
        <p:spPr/>
        <p:txBody>
          <a:bodyPr/>
          <a:lstStyle/>
          <a:p>
            <a:fld id="{E9BA4FDC-D01A-48BC-839F-4B2645521C35}" type="slidenum">
              <a:rPr lang="en-US" smtClean="0"/>
              <a:pPr/>
              <a:t>78</a:t>
            </a:fld>
            <a:endParaRPr lang="en-US"/>
          </a:p>
        </p:txBody>
      </p:sp>
      <p:sp>
        <p:nvSpPr>
          <p:cNvPr id="5" name="TextBox 4"/>
          <p:cNvSpPr txBox="1"/>
          <p:nvPr/>
        </p:nvSpPr>
        <p:spPr>
          <a:xfrm>
            <a:off x="609601" y="5718627"/>
            <a:ext cx="10958286" cy="1200329"/>
          </a:xfrm>
          <a:prstGeom prst="rect">
            <a:avLst/>
          </a:prstGeom>
          <a:noFill/>
        </p:spPr>
        <p:txBody>
          <a:bodyPr wrap="square" rtlCol="0">
            <a:spAutoFit/>
          </a:bodyPr>
          <a:lstStyle/>
          <a:p>
            <a:r>
              <a:rPr lang="en-US" dirty="0"/>
              <a:t>The figures above show the zones of origin and tracks for different months during the hurricane season. These figures only depict average conditions. </a:t>
            </a:r>
            <a:r>
              <a:rPr lang="en-US" b="1" dirty="0"/>
              <a:t>Hurricanes can originate in different locations and travel much different paths from the average.</a:t>
            </a:r>
            <a:r>
              <a:rPr lang="en-US" dirty="0"/>
              <a:t> Nonetheless, having a sense of the general pattern can give you a better picture of the average hurricane season for your area.</a:t>
            </a:r>
          </a:p>
        </p:txBody>
      </p:sp>
    </p:spTree>
    <p:extLst>
      <p:ext uri="{BB962C8B-B14F-4D97-AF65-F5344CB8AC3E}">
        <p14:creationId xmlns:p14="http://schemas.microsoft.com/office/powerpoint/2010/main" val="16395669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4" name="Slide Number Placeholder 3"/>
          <p:cNvSpPr>
            <a:spLocks noGrp="1"/>
          </p:cNvSpPr>
          <p:nvPr>
            <p:ph type="sldNum" sz="quarter" idx="4"/>
          </p:nvPr>
        </p:nvSpPr>
        <p:spPr/>
        <p:txBody>
          <a:bodyPr/>
          <a:lstStyle/>
          <a:p>
            <a:fld id="{E9BA4FDC-D01A-48BC-839F-4B2645521C35}" type="slidenum">
              <a:rPr lang="en-US" smtClean="0"/>
              <a:pPr/>
              <a:t>79</a:t>
            </a:fld>
            <a:endParaRPr lang="en-US"/>
          </a:p>
        </p:txBody>
      </p:sp>
      <p:pic>
        <p:nvPicPr>
          <p:cNvPr id="3" name="Picture 2"/>
          <p:cNvPicPr>
            <a:picLocks noChangeAspect="1"/>
          </p:cNvPicPr>
          <p:nvPr/>
        </p:nvPicPr>
        <p:blipFill>
          <a:blip r:embed="rId3"/>
          <a:stretch>
            <a:fillRect/>
          </a:stretch>
        </p:blipFill>
        <p:spPr>
          <a:xfrm>
            <a:off x="1603718" y="0"/>
            <a:ext cx="9008252" cy="6858000"/>
          </a:xfrm>
          <a:prstGeom prst="rect">
            <a:avLst/>
          </a:prstGeom>
        </p:spPr>
      </p:pic>
    </p:spTree>
    <p:extLst>
      <p:ext uri="{BB962C8B-B14F-4D97-AF65-F5344CB8AC3E}">
        <p14:creationId xmlns:p14="http://schemas.microsoft.com/office/powerpoint/2010/main" val="1953661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Rectangle 7" descr="0702A"/>
          <p:cNvSpPr>
            <a:spLocks noGrp="1" noChangeAspect="1" noChangeArrowheads="1"/>
          </p:cNvSpPr>
          <p:nvPr/>
        </p:nvSpPr>
        <p:spPr bwMode="auto">
          <a:xfrm>
            <a:off x="14520" y="1588"/>
            <a:ext cx="8991600" cy="68564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a:p>
        </p:txBody>
      </p:sp>
      <p:sp>
        <p:nvSpPr>
          <p:cNvPr id="29700" name="Rectangle 2"/>
          <p:cNvSpPr>
            <a:spLocks noGrp="1" noChangeArrowheads="1"/>
          </p:cNvSpPr>
          <p:nvPr>
            <p:ph type="title"/>
          </p:nvPr>
        </p:nvSpPr>
        <p:spPr>
          <a:xfrm>
            <a:off x="838200" y="132901"/>
            <a:ext cx="10515600" cy="1325563"/>
          </a:xfrm>
        </p:spPr>
        <p:txBody>
          <a:bodyPr anchor="t"/>
          <a:lstStyle/>
          <a:p>
            <a:pPr algn="r"/>
            <a:r>
              <a:rPr lang="en-US" altLang="en-US" smtClean="0">
                <a:solidFill>
                  <a:schemeClr val="bg2">
                    <a:lumMod val="50000"/>
                  </a:schemeClr>
                </a:solidFill>
              </a:rPr>
              <a:t>Solar Heating &amp; Latitude</a:t>
            </a:r>
            <a:endParaRPr lang="en-US" altLang="en-US" dirty="0">
              <a:solidFill>
                <a:schemeClr val="bg2">
                  <a:lumMod val="50000"/>
                </a:schemeClr>
              </a:solidFill>
            </a:endParaRPr>
          </a:p>
        </p:txBody>
      </p:sp>
      <p:sp>
        <p:nvSpPr>
          <p:cNvPr id="29698" name="Slide Number Placeholder 4"/>
          <p:cNvSpPr>
            <a:spLocks noGrp="1"/>
          </p:cNvSpPr>
          <p:nvPr>
            <p:ph type="sldNum" sz="quarter" idx="4"/>
          </p:nvPr>
        </p:nvSpPr>
        <p:spPr>
          <a:xfrm>
            <a:off x="8610600" y="6356350"/>
            <a:ext cx="2743200" cy="365125"/>
          </a:xfrm>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fld id="{1E25037E-B910-4661-B917-70F37548B4F5}" type="slidenum">
              <a:rPr lang="en-US" altLang="en-US" smtClean="0"/>
              <a:pPr/>
              <a:t>8</a:t>
            </a:fld>
            <a:r>
              <a:rPr lang="en-US" altLang="en-US" dirty="0" smtClean="0"/>
              <a:t> / 134</a:t>
            </a:r>
            <a:endParaRPr lang="en-US" altLang="en-US" dirty="0"/>
          </a:p>
        </p:txBody>
      </p:sp>
      <p:sp>
        <p:nvSpPr>
          <p:cNvPr id="29701" name="Text Box 10"/>
          <p:cNvSpPr txBox="1">
            <a:spLocks noChangeArrowheads="1"/>
          </p:cNvSpPr>
          <p:nvPr/>
        </p:nvSpPr>
        <p:spPr bwMode="auto">
          <a:xfrm>
            <a:off x="4080362" y="4167641"/>
            <a:ext cx="7502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bg1"/>
                </a:solidFill>
                <a:latin typeface="+mn-lt"/>
              </a:rPr>
              <a:t>Direct – more sun, more heat, concentrated in small area; </a:t>
            </a:r>
          </a:p>
          <a:p>
            <a:pPr eaLnBrk="1" hangingPunct="1">
              <a:spcBef>
                <a:spcPct val="0"/>
              </a:spcBef>
              <a:buFontTx/>
              <a:buNone/>
            </a:pPr>
            <a:r>
              <a:rPr lang="en-US" altLang="en-US" sz="2400" dirty="0">
                <a:solidFill>
                  <a:schemeClr val="bg1"/>
                </a:solidFill>
                <a:latin typeface="+mn-lt"/>
              </a:rPr>
              <a:t>              </a:t>
            </a:r>
            <a:r>
              <a:rPr lang="en-US" altLang="en-US" sz="2400" dirty="0" smtClean="0">
                <a:solidFill>
                  <a:schemeClr val="bg1"/>
                </a:solidFill>
                <a:latin typeface="+mn-lt"/>
              </a:rPr>
              <a:t>most </a:t>
            </a:r>
            <a:r>
              <a:rPr lang="en-US" altLang="en-US" sz="2400" dirty="0">
                <a:solidFill>
                  <a:schemeClr val="bg1"/>
                </a:solidFill>
                <a:latin typeface="+mn-lt"/>
              </a:rPr>
              <a:t>energy absorbed; constant year-round</a:t>
            </a:r>
          </a:p>
        </p:txBody>
      </p:sp>
      <p:sp>
        <p:nvSpPr>
          <p:cNvPr id="29702" name="Text Box 11"/>
          <p:cNvSpPr txBox="1">
            <a:spLocks noChangeArrowheads="1"/>
          </p:cNvSpPr>
          <p:nvPr/>
        </p:nvSpPr>
        <p:spPr bwMode="auto">
          <a:xfrm>
            <a:off x="3849915" y="1705882"/>
            <a:ext cx="77628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solidFill>
                  <a:schemeClr val="bg1"/>
                </a:solidFill>
                <a:latin typeface="+mn-lt"/>
              </a:rPr>
              <a:t>Indirect – less sun, less heat, spread over wide area, </a:t>
            </a:r>
          </a:p>
          <a:p>
            <a:pPr eaLnBrk="1" hangingPunct="1">
              <a:spcBef>
                <a:spcPct val="0"/>
              </a:spcBef>
              <a:buFontTx/>
              <a:buNone/>
            </a:pPr>
            <a:r>
              <a:rPr lang="en-US" altLang="en-US" sz="2400" dirty="0">
                <a:solidFill>
                  <a:schemeClr val="bg1"/>
                </a:solidFill>
                <a:latin typeface="+mn-lt"/>
              </a:rPr>
              <a:t>                most energy is reflected, amount varies with season</a:t>
            </a:r>
          </a:p>
        </p:txBody>
      </p:sp>
    </p:spTree>
    <p:extLst>
      <p:ext uri="{BB962C8B-B14F-4D97-AF65-F5344CB8AC3E}">
        <p14:creationId xmlns:p14="http://schemas.microsoft.com/office/powerpoint/2010/main" val="1722816329"/>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9912283"/>
              </p:ext>
            </p:extLst>
          </p:nvPr>
        </p:nvGraphicFramePr>
        <p:xfrm>
          <a:off x="609600" y="605552"/>
          <a:ext cx="10972800" cy="5685828"/>
        </p:xfrm>
        <a:graphic>
          <a:graphicData uri="http://schemas.openxmlformats.org/drawingml/2006/table">
            <a:tbl>
              <a:tblPr firstRow="1" bandRow="1">
                <a:tableStyleId>{5C22544A-7EE6-4342-B048-85BDC9FD1C3A}</a:tableStyleId>
              </a:tblPr>
              <a:tblGrid>
                <a:gridCol w="2380342"/>
                <a:gridCol w="8592458"/>
              </a:tblGrid>
              <a:tr h="882499">
                <a:tc gridSpan="2">
                  <a:txBody>
                    <a:bodyPr/>
                    <a:lstStyle/>
                    <a:p>
                      <a:pPr algn="ctr"/>
                      <a:r>
                        <a:rPr lang="en-US" sz="4400" dirty="0" smtClean="0">
                          <a:solidFill>
                            <a:schemeClr val="accent1">
                              <a:lumMod val="50000"/>
                            </a:schemeClr>
                          </a:solidFill>
                        </a:rPr>
                        <a:t>Tropical</a:t>
                      </a:r>
                      <a:r>
                        <a:rPr lang="en-US" sz="4400" baseline="0" dirty="0" smtClean="0">
                          <a:solidFill>
                            <a:schemeClr val="accent1">
                              <a:lumMod val="50000"/>
                            </a:schemeClr>
                          </a:solidFill>
                        </a:rPr>
                        <a:t> Cyclone Formation</a:t>
                      </a:r>
                      <a:endParaRPr lang="en-US" sz="4400" dirty="0">
                        <a:solidFill>
                          <a:schemeClr val="accent1">
                            <a:lumMod val="50000"/>
                          </a:schemeClr>
                        </a:solidFill>
                      </a:endParaRPr>
                    </a:p>
                  </a:txBody>
                  <a:tcPr>
                    <a:solidFill>
                      <a:schemeClr val="tx1"/>
                    </a:solidFill>
                  </a:tcPr>
                </a:tc>
                <a:tc hMerge="1">
                  <a:txBody>
                    <a:bodyPr/>
                    <a:lstStyle/>
                    <a:p>
                      <a:endParaRPr lang="en-US" dirty="0"/>
                    </a:p>
                  </a:txBody>
                  <a:tcPr/>
                </a:tc>
              </a:tr>
              <a:tr h="715805">
                <a:tc>
                  <a:txBody>
                    <a:bodyPr/>
                    <a:lstStyle/>
                    <a:p>
                      <a:r>
                        <a:rPr lang="en-US" sz="2000" dirty="0" smtClean="0"/>
                        <a:t>Tropical Wave</a:t>
                      </a:r>
                      <a:endParaRPr lang="en-US" sz="2000" dirty="0"/>
                    </a:p>
                  </a:txBody>
                  <a:tcPr/>
                </a:tc>
                <a:tc>
                  <a:txBody>
                    <a:bodyPr/>
                    <a:lstStyle/>
                    <a:p>
                      <a:r>
                        <a:rPr lang="en-US" sz="2000" dirty="0" smtClean="0"/>
                        <a:t>These are the most common of tropical disturbances with about 100 forming each season. They lack a closed circulation, which is when there are winds in every direction. Wind speeds are less than 20 knots, or 25 mph.</a:t>
                      </a:r>
                      <a:endParaRPr lang="en-US" sz="2000" dirty="0"/>
                    </a:p>
                  </a:txBody>
                  <a:tcPr/>
                </a:tc>
              </a:tr>
              <a:tr h="840345">
                <a:tc>
                  <a:txBody>
                    <a:bodyPr/>
                    <a:lstStyle/>
                    <a:p>
                      <a:r>
                        <a:rPr lang="en-US" sz="2000" dirty="0" smtClean="0"/>
                        <a:t>Tropical</a:t>
                      </a:r>
                      <a:r>
                        <a:rPr lang="en-US" sz="2000" baseline="0" dirty="0" smtClean="0"/>
                        <a:t> Disturbance</a:t>
                      </a:r>
                      <a:endParaRPr lang="en-US" sz="2000" dirty="0"/>
                    </a:p>
                  </a:txBody>
                  <a:tcPr>
                    <a:solidFill>
                      <a:schemeClr val="tx2">
                        <a:lumMod val="60000"/>
                        <a:lumOff val="40000"/>
                      </a:schemeClr>
                    </a:solidFill>
                  </a:tcPr>
                </a:tc>
                <a:tc>
                  <a:txBody>
                    <a:bodyPr/>
                    <a:lstStyle/>
                    <a:p>
                      <a:r>
                        <a:rPr lang="en-US" sz="2000" dirty="0" smtClean="0"/>
                        <a:t>An area</a:t>
                      </a:r>
                      <a:r>
                        <a:rPr lang="en-US" sz="2000" baseline="0" dirty="0" smtClean="0"/>
                        <a:t> of thunderstorms that lasts for at least 24 hours and has heavy rains and high winds.  </a:t>
                      </a:r>
                      <a:endParaRPr lang="en-US" sz="2000" dirty="0" smtClean="0"/>
                    </a:p>
                  </a:txBody>
                  <a:tcPr>
                    <a:solidFill>
                      <a:schemeClr val="tx2">
                        <a:lumMod val="60000"/>
                        <a:lumOff val="40000"/>
                      </a:schemeClr>
                    </a:solidFill>
                  </a:tcPr>
                </a:tc>
              </a:tr>
              <a:tr h="1235499">
                <a:tc>
                  <a:txBody>
                    <a:bodyPr/>
                    <a:lstStyle/>
                    <a:p>
                      <a:r>
                        <a:rPr lang="en-US" sz="2000" dirty="0" smtClean="0"/>
                        <a:t>Tropical Depression</a:t>
                      </a:r>
                      <a:endParaRPr lang="en-US" sz="2000" dirty="0"/>
                    </a:p>
                  </a:txBody>
                  <a:tcPr>
                    <a:solidFill>
                      <a:srgbClr val="99CCFF"/>
                    </a:solidFill>
                  </a:tcPr>
                </a:tc>
                <a:tc>
                  <a:txBody>
                    <a:bodyPr/>
                    <a:lstStyle/>
                    <a:p>
                      <a:r>
                        <a:rPr lang="en-US" sz="2000" dirty="0" smtClean="0"/>
                        <a:t>A wave becomes a depression when there is a presence of a closed circulation, and sustained winds are 20 knots, or 25 mph. At this point, the system is still quite disorganized.</a:t>
                      </a:r>
                    </a:p>
                  </a:txBody>
                  <a:tcPr>
                    <a:solidFill>
                      <a:srgbClr val="99CCFF"/>
                    </a:solidFill>
                  </a:tcPr>
                </a:tc>
              </a:tr>
              <a:tr h="715805">
                <a:tc>
                  <a:txBody>
                    <a:bodyPr/>
                    <a:lstStyle/>
                    <a:p>
                      <a:r>
                        <a:rPr lang="en-US" sz="2000" dirty="0" smtClean="0">
                          <a:solidFill>
                            <a:schemeClr val="tx1"/>
                          </a:solidFill>
                        </a:rPr>
                        <a:t>Tropical Storm</a:t>
                      </a:r>
                      <a:endParaRPr lang="en-US" sz="2000" dirty="0">
                        <a:solidFill>
                          <a:schemeClr val="tx1"/>
                        </a:solidFill>
                      </a:endParaRPr>
                    </a:p>
                  </a:txBody>
                  <a:tcPr>
                    <a:solidFill>
                      <a:srgbClr val="0066FF"/>
                    </a:solidFill>
                  </a:tcPr>
                </a:tc>
                <a:tc>
                  <a:txBody>
                    <a:bodyPr/>
                    <a:lstStyle/>
                    <a:p>
                      <a:r>
                        <a:rPr lang="en-US" sz="2000" dirty="0" smtClean="0">
                          <a:solidFill>
                            <a:schemeClr val="tx1"/>
                          </a:solidFill>
                        </a:rPr>
                        <a:t>A depression becomes a tropical storm when shower and thunderstorm activity moves over the closed circulation, and sustained winds reach at least 35 knots, or 39 mph. At this point, the system is capable of causing minimal damage.</a:t>
                      </a:r>
                    </a:p>
                  </a:txBody>
                  <a:tcPr>
                    <a:solidFill>
                      <a:srgbClr val="0066FF"/>
                    </a:solidFill>
                  </a:tcPr>
                </a:tc>
              </a:tr>
              <a:tr h="715805">
                <a:tc>
                  <a:txBody>
                    <a:bodyPr/>
                    <a:lstStyle/>
                    <a:p>
                      <a:r>
                        <a:rPr lang="en-US" sz="2000" dirty="0" smtClean="0">
                          <a:solidFill>
                            <a:schemeClr val="tx1"/>
                          </a:solidFill>
                        </a:rPr>
                        <a:t>Tropical Cyclone</a:t>
                      </a:r>
                      <a:r>
                        <a:rPr lang="en-US" sz="2000" baseline="0" dirty="0" smtClean="0">
                          <a:solidFill>
                            <a:schemeClr val="tx1"/>
                          </a:solidFill>
                        </a:rPr>
                        <a:t> (Hurricane)</a:t>
                      </a:r>
                      <a:endParaRPr lang="en-US" sz="2000" dirty="0">
                        <a:solidFill>
                          <a:schemeClr val="tx1"/>
                        </a:solidFill>
                      </a:endParaRPr>
                    </a:p>
                  </a:txBody>
                  <a:tcPr>
                    <a:solidFill>
                      <a:srgbClr val="0000CC"/>
                    </a:solidFill>
                  </a:tcPr>
                </a:tc>
                <a:tc>
                  <a:txBody>
                    <a:bodyPr/>
                    <a:lstStyle/>
                    <a:p>
                      <a:r>
                        <a:rPr lang="en-US" sz="2000" dirty="0" smtClean="0">
                          <a:solidFill>
                            <a:schemeClr val="tx1"/>
                          </a:solidFill>
                        </a:rPr>
                        <a:t>Storm has sustained surface wind speeds consistently over 74 mph</a:t>
                      </a:r>
                    </a:p>
                  </a:txBody>
                  <a:tcPr>
                    <a:solidFill>
                      <a:srgbClr val="0000CC"/>
                    </a:solidFill>
                  </a:tcPr>
                </a:tc>
              </a:tr>
            </a:tbl>
          </a:graphicData>
        </a:graphic>
      </p:graphicFrame>
      <p:sp>
        <p:nvSpPr>
          <p:cNvPr id="2" name="Slide Number Placeholder 1"/>
          <p:cNvSpPr>
            <a:spLocks noGrp="1"/>
          </p:cNvSpPr>
          <p:nvPr>
            <p:ph type="sldNum" sz="quarter" idx="4"/>
          </p:nvPr>
        </p:nvSpPr>
        <p:spPr/>
        <p:txBody>
          <a:bodyPr/>
          <a:lstStyle/>
          <a:p>
            <a:fld id="{E9BA4FDC-D01A-48BC-839F-4B2645521C35}" type="slidenum">
              <a:rPr lang="en-US" smtClean="0"/>
              <a:pPr/>
              <a:t>80</a:t>
            </a:fld>
            <a:endParaRPr lang="en-US"/>
          </a:p>
        </p:txBody>
      </p:sp>
    </p:spTree>
    <p:extLst>
      <p:ext uri="{BB962C8B-B14F-4D97-AF65-F5344CB8AC3E}">
        <p14:creationId xmlns:p14="http://schemas.microsoft.com/office/powerpoint/2010/main" val="19687148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8796" y="-1"/>
            <a:ext cx="6865257" cy="6865257"/>
          </a:xfrm>
          <a:prstGeom prst="rect">
            <a:avLst/>
          </a:prstGeom>
        </p:spPr>
      </p:pic>
      <p:sp>
        <p:nvSpPr>
          <p:cNvPr id="3" name="Slide Number Placeholder 2"/>
          <p:cNvSpPr>
            <a:spLocks noGrp="1"/>
          </p:cNvSpPr>
          <p:nvPr>
            <p:ph type="sldNum" sz="quarter" idx="4"/>
          </p:nvPr>
        </p:nvSpPr>
        <p:spPr/>
        <p:txBody>
          <a:bodyPr/>
          <a:lstStyle/>
          <a:p>
            <a:fld id="{E9BA4FDC-D01A-48BC-839F-4B2645521C35}" type="slidenum">
              <a:rPr lang="en-US" smtClean="0"/>
              <a:pPr/>
              <a:t>81</a:t>
            </a:fld>
            <a:endParaRPr lang="en-US"/>
          </a:p>
        </p:txBody>
      </p:sp>
    </p:spTree>
    <p:extLst>
      <p:ext uri="{BB962C8B-B14F-4D97-AF65-F5344CB8AC3E}">
        <p14:creationId xmlns:p14="http://schemas.microsoft.com/office/powerpoint/2010/main" val="39213472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3" name="Rectangle 4"/>
          <p:cNvSpPr>
            <a:spLocks noGrp="1" noChangeArrowheads="1"/>
          </p:cNvSpPr>
          <p:nvPr>
            <p:ph type="title"/>
          </p:nvPr>
        </p:nvSpPr>
        <p:spPr/>
        <p:txBody>
          <a:bodyPr/>
          <a:lstStyle/>
          <a:p>
            <a:r>
              <a:rPr lang="en-US" altLang="en-US" smtClean="0"/>
              <a:t>The Eye</a:t>
            </a:r>
          </a:p>
        </p:txBody>
      </p:sp>
      <p:sp>
        <p:nvSpPr>
          <p:cNvPr id="138244" name="Rectangle 5"/>
          <p:cNvSpPr>
            <a:spLocks noGrp="1" noChangeArrowheads="1"/>
          </p:cNvSpPr>
          <p:nvPr>
            <p:ph idx="1"/>
          </p:nvPr>
        </p:nvSpPr>
        <p:spPr/>
        <p:txBody>
          <a:bodyPr>
            <a:normAutofit fontScale="92500" lnSpcReduction="10000"/>
          </a:bodyPr>
          <a:lstStyle/>
          <a:p>
            <a:pPr marL="0" indent="0" algn="ctr">
              <a:buNone/>
            </a:pPr>
            <a:r>
              <a:rPr lang="en-US" altLang="en-US" dirty="0" smtClean="0"/>
              <a:t>Central portion of the storm</a:t>
            </a:r>
          </a:p>
          <a:p>
            <a:pPr marL="0" indent="0" algn="ctr">
              <a:buNone/>
            </a:pPr>
            <a:endParaRPr lang="en-US" altLang="en-US" dirty="0" smtClean="0"/>
          </a:p>
          <a:p>
            <a:pPr marL="0" indent="0" algn="ctr">
              <a:buNone/>
            </a:pPr>
            <a:r>
              <a:rPr lang="en-US" altLang="en-US" dirty="0" smtClean="0"/>
              <a:t>As wind speed increases, winds are spiraled upwards prior to reaching the center</a:t>
            </a:r>
          </a:p>
          <a:p>
            <a:pPr marL="0" indent="0" algn="ctr">
              <a:buNone/>
            </a:pPr>
            <a:endParaRPr lang="en-US" altLang="en-US" dirty="0" smtClean="0"/>
          </a:p>
          <a:p>
            <a:pPr marL="0" indent="0" algn="ctr">
              <a:buNone/>
            </a:pPr>
            <a:r>
              <a:rPr lang="en-US" altLang="en-US" dirty="0" smtClean="0"/>
              <a:t>A distinctive clear “eye” is formed</a:t>
            </a:r>
          </a:p>
          <a:p>
            <a:pPr marL="0" indent="0" algn="ctr">
              <a:buNone/>
            </a:pPr>
            <a:endParaRPr lang="en-US" altLang="en-US" dirty="0" smtClean="0"/>
          </a:p>
          <a:p>
            <a:pPr marL="0" indent="0" algn="ctr">
              <a:buNone/>
            </a:pPr>
            <a:r>
              <a:rPr lang="en-US" altLang="en-US" dirty="0" smtClean="0"/>
              <a:t>Used as the threshold of hurricane status</a:t>
            </a:r>
          </a:p>
          <a:p>
            <a:pPr marL="0" indent="0" algn="ctr">
              <a:buNone/>
            </a:pPr>
            <a:endParaRPr lang="en-US" altLang="en-US" dirty="0" smtClean="0"/>
          </a:p>
          <a:p>
            <a:pPr marL="0" indent="0" algn="ctr">
              <a:buNone/>
            </a:pPr>
            <a:r>
              <a:rPr lang="en-US" altLang="en-US" dirty="0" smtClean="0"/>
              <a:t>Strongest winds are located on the walls of the eye</a:t>
            </a:r>
            <a:endParaRPr lang="en-US" altLang="en-US" dirty="0"/>
          </a:p>
        </p:txBody>
      </p:sp>
      <p:sp>
        <p:nvSpPr>
          <p:cNvPr id="2" name="Slide Number Placeholder 1"/>
          <p:cNvSpPr>
            <a:spLocks noGrp="1"/>
          </p:cNvSpPr>
          <p:nvPr>
            <p:ph type="sldNum" sz="quarter" idx="4"/>
          </p:nvPr>
        </p:nvSpPr>
        <p:spPr/>
        <p:txBody>
          <a:bodyPr/>
          <a:lstStyle/>
          <a:p>
            <a:fld id="{E9BA4FDC-D01A-48BC-839F-4B2645521C35}" type="slidenum">
              <a:rPr lang="en-US" smtClean="0"/>
              <a:pPr/>
              <a:t>82</a:t>
            </a:fld>
            <a:endParaRPr lang="en-US"/>
          </a:p>
        </p:txBody>
      </p:sp>
    </p:spTree>
    <p:extLst>
      <p:ext uri="{BB962C8B-B14F-4D97-AF65-F5344CB8AC3E}">
        <p14:creationId xmlns:p14="http://schemas.microsoft.com/office/powerpoint/2010/main" val="281582942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upload.wikimedia.org/wikipedia/commons/thumb/4/4f/Hurricane-en.svg/1100px-Hurricane-e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6" y="0"/>
            <a:ext cx="12188952" cy="531881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fld id="{E9BA4FDC-D01A-48BC-839F-4B2645521C35}" type="slidenum">
              <a:rPr lang="en-US" smtClean="0"/>
              <a:pPr/>
              <a:t>83</a:t>
            </a:fld>
            <a:endParaRPr lang="en-US"/>
          </a:p>
        </p:txBody>
      </p:sp>
    </p:spTree>
    <p:extLst>
      <p:ext uri="{BB962C8B-B14F-4D97-AF65-F5344CB8AC3E}">
        <p14:creationId xmlns:p14="http://schemas.microsoft.com/office/powerpoint/2010/main" val="239854087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chematic of the cross-section through a tropical cyclone showing the vertical airflow and microphysics in the eyewall and rain band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rotWithShape="1">
          <a:blip r:embed="rId2"/>
          <a:srcRect t="1458"/>
          <a:stretch/>
        </p:blipFill>
        <p:spPr>
          <a:xfrm>
            <a:off x="14514" y="0"/>
            <a:ext cx="12188952" cy="6863516"/>
          </a:xfrm>
          <a:prstGeom prst="rect">
            <a:avLst/>
          </a:prstGeom>
        </p:spPr>
      </p:pic>
      <p:sp>
        <p:nvSpPr>
          <p:cNvPr id="4" name="Slide Number Placeholder 3"/>
          <p:cNvSpPr>
            <a:spLocks noGrp="1"/>
          </p:cNvSpPr>
          <p:nvPr>
            <p:ph type="sldNum" sz="quarter" idx="4"/>
          </p:nvPr>
        </p:nvSpPr>
        <p:spPr/>
        <p:txBody>
          <a:bodyPr/>
          <a:lstStyle/>
          <a:p>
            <a:fld id="{E9BA4FDC-D01A-48BC-839F-4B2645521C35}" type="slidenum">
              <a:rPr lang="en-US" smtClean="0"/>
              <a:pPr/>
              <a:t>84</a:t>
            </a:fld>
            <a:endParaRPr lang="en-US"/>
          </a:p>
        </p:txBody>
      </p:sp>
    </p:spTree>
    <p:extLst>
      <p:ext uri="{BB962C8B-B14F-4D97-AF65-F5344CB8AC3E}">
        <p14:creationId xmlns:p14="http://schemas.microsoft.com/office/powerpoint/2010/main" val="38542029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57941" y="0"/>
            <a:ext cx="10287000" cy="6858000"/>
          </a:xfrm>
          <a:prstGeom prst="rect">
            <a:avLst/>
          </a:prstGeom>
        </p:spPr>
      </p:pic>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85</a:t>
            </a:fld>
            <a:endParaRPr lang="en-US"/>
          </a:p>
        </p:txBody>
      </p:sp>
    </p:spTree>
    <p:extLst>
      <p:ext uri="{BB962C8B-B14F-4D97-AF65-F5344CB8AC3E}">
        <p14:creationId xmlns:p14="http://schemas.microsoft.com/office/powerpoint/2010/main" val="86157500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Cyclones Lam and Mar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847" y="-1"/>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Title 1"/>
          <p:cNvSpPr>
            <a:spLocks noGrp="1"/>
          </p:cNvSpPr>
          <p:nvPr>
            <p:ph type="title"/>
          </p:nvPr>
        </p:nvSpPr>
        <p:spPr>
          <a:xfrm>
            <a:off x="0" y="1"/>
            <a:ext cx="1886847" cy="6857998"/>
          </a:xfrm>
        </p:spPr>
        <p:txBody>
          <a:bodyPr>
            <a:normAutofit/>
          </a:bodyPr>
          <a:lstStyle/>
          <a:p>
            <a:pPr algn="ctr"/>
            <a:r>
              <a:rPr lang="en-US" altLang="en-US" sz="2800" dirty="0"/>
              <a:t>Northern Australia was battered by two potent tropical cyclones within six hours on the same day in February 2015.</a:t>
            </a:r>
          </a:p>
        </p:txBody>
      </p:sp>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86</a:t>
            </a:fld>
            <a:endParaRPr lang="en-US"/>
          </a:p>
        </p:txBody>
      </p:sp>
    </p:spTree>
    <p:extLst>
      <p:ext uri="{BB962C8B-B14F-4D97-AF65-F5344CB8AC3E}">
        <p14:creationId xmlns:p14="http://schemas.microsoft.com/office/powerpoint/2010/main" val="24181464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upload.wikimedia.org/wikipedia/commons/thumb/5/5b/Linfa%2C_Chan-hom%2C_and_Nangka_in_the_West_Pacific_-_Jul_9_2015_0230z.png/1024px-Linfa%2C_Chan-hom%2C_and_Nangka_in_the_West_Pacific_-_Jul_9_2015_0230z.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64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5532207"/>
            <a:ext cx="12164637" cy="1325563"/>
          </a:xfrm>
          <a:solidFill>
            <a:srgbClr val="565E67"/>
          </a:solidFill>
        </p:spPr>
        <p:txBody>
          <a:bodyPr>
            <a:noAutofit/>
          </a:bodyPr>
          <a:lstStyle/>
          <a:p>
            <a:pPr algn="ctr"/>
            <a:r>
              <a:rPr lang="en-US" sz="4000" dirty="0" smtClean="0">
                <a:solidFill>
                  <a:schemeClr val="tx1"/>
                </a:solidFill>
              </a:rPr>
              <a:t>Three </a:t>
            </a:r>
            <a:r>
              <a:rPr lang="en-US" sz="4000" dirty="0">
                <a:solidFill>
                  <a:schemeClr val="tx1"/>
                </a:solidFill>
              </a:rPr>
              <a:t>simultaneously active typhoons on July 9: (from left to right) Linfa, Chan-</a:t>
            </a:r>
            <a:r>
              <a:rPr lang="en-US" sz="4000" dirty="0" err="1">
                <a:solidFill>
                  <a:schemeClr val="tx1"/>
                </a:solidFill>
              </a:rPr>
              <a:t>hom</a:t>
            </a:r>
            <a:r>
              <a:rPr lang="en-US" sz="4000" dirty="0">
                <a:solidFill>
                  <a:schemeClr val="tx1"/>
                </a:solidFill>
              </a:rPr>
              <a:t> and </a:t>
            </a:r>
            <a:r>
              <a:rPr lang="en-US" sz="4000" dirty="0" err="1" smtClean="0">
                <a:solidFill>
                  <a:schemeClr val="tx1"/>
                </a:solidFill>
              </a:rPr>
              <a:t>Nangka</a:t>
            </a:r>
            <a:r>
              <a:rPr lang="en-US" sz="4000" dirty="0" smtClean="0">
                <a:solidFill>
                  <a:schemeClr val="tx1"/>
                </a:solidFill>
              </a:rPr>
              <a:t> - </a:t>
            </a:r>
            <a:r>
              <a:rPr lang="en-US" sz="4000" dirty="0">
                <a:solidFill>
                  <a:schemeClr val="tx1"/>
                </a:solidFill>
              </a:rPr>
              <a:t>Jul 9 </a:t>
            </a:r>
            <a:r>
              <a:rPr lang="en-US" sz="4000" dirty="0" smtClean="0">
                <a:solidFill>
                  <a:schemeClr val="tx1"/>
                </a:solidFill>
              </a:rPr>
              <a:t>2015</a:t>
            </a:r>
            <a:endParaRPr lang="en-US" sz="4000" dirty="0">
              <a:solidFill>
                <a:schemeClr val="tx1"/>
              </a:solidFill>
            </a:endParaRPr>
          </a:p>
        </p:txBody>
      </p:sp>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87</a:t>
            </a:fld>
            <a:endParaRPr lang="en-US"/>
          </a:p>
        </p:txBody>
      </p:sp>
    </p:spTree>
    <p:extLst>
      <p:ext uri="{BB962C8B-B14F-4D97-AF65-F5344CB8AC3E}">
        <p14:creationId xmlns:p14="http://schemas.microsoft.com/office/powerpoint/2010/main" val="326340733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mitigat.com/wp-content/uploads/2015/08/0823AT1130IRgoniANDatsaniANDloke22.jpg"/>
          <p:cNvPicPr>
            <a:picLocks noChangeAspect="1" noChangeArrowheads="1"/>
          </p:cNvPicPr>
          <p:nvPr/>
        </p:nvPicPr>
        <p:blipFill rotWithShape="1">
          <a:blip r:embed="rId3">
            <a:extLst>
              <a:ext uri="{28A0092B-C50C-407E-A947-70E740481C1C}">
                <a14:useLocalDpi xmlns:a14="http://schemas.microsoft.com/office/drawing/2010/main" val="0"/>
              </a:ext>
            </a:extLst>
          </a:blip>
          <a:srcRect t="10660"/>
          <a:stretch/>
        </p:blipFill>
        <p:spPr bwMode="auto">
          <a:xfrm>
            <a:off x="3048"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 y="5120010"/>
            <a:ext cx="12188952" cy="1325563"/>
          </a:xfrm>
          <a:solidFill>
            <a:srgbClr val="191936"/>
          </a:solidFill>
        </p:spPr>
        <p:txBody>
          <a:bodyPr>
            <a:noAutofit/>
          </a:bodyPr>
          <a:lstStyle/>
          <a:p>
            <a:pPr algn="ctr"/>
            <a:r>
              <a:rPr lang="en-US" sz="3600" smtClean="0"/>
              <a:t>Infrared satellite image of 08/23/2015 showing three tropical cyclones active in the North Pacific</a:t>
            </a:r>
            <a:endParaRPr lang="en-US" sz="3600" dirty="0"/>
          </a:p>
        </p:txBody>
      </p:sp>
      <p:sp>
        <p:nvSpPr>
          <p:cNvPr id="3" name="Slide Number Placeholder 2"/>
          <p:cNvSpPr>
            <a:spLocks noGrp="1"/>
          </p:cNvSpPr>
          <p:nvPr>
            <p:ph type="sldNum" sz="quarter" idx="4"/>
          </p:nvPr>
        </p:nvSpPr>
        <p:spPr>
          <a:xfrm>
            <a:off x="9412461" y="6356350"/>
            <a:ext cx="2743200" cy="365125"/>
          </a:xfrm>
        </p:spPr>
        <p:txBody>
          <a:bodyPr/>
          <a:lstStyle/>
          <a:p>
            <a:fld id="{E9BA4FDC-D01A-48BC-839F-4B2645521C35}" type="slidenum">
              <a:rPr lang="en-US" smtClean="0"/>
              <a:t>88</a:t>
            </a:fld>
            <a:endParaRPr lang="en-US" dirty="0"/>
          </a:p>
        </p:txBody>
      </p:sp>
    </p:spTree>
    <p:extLst>
      <p:ext uri="{BB962C8B-B14F-4D97-AF65-F5344CB8AC3E}">
        <p14:creationId xmlns:p14="http://schemas.microsoft.com/office/powerpoint/2010/main" val="250337697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1376212" cy="6858000"/>
          </a:xfrm>
          <a:prstGeom prst="rect">
            <a:avLst/>
          </a:prstGeom>
        </p:spPr>
      </p:pic>
      <p:sp>
        <p:nvSpPr>
          <p:cNvPr id="2" name="Title 1"/>
          <p:cNvSpPr>
            <a:spLocks noGrp="1"/>
          </p:cNvSpPr>
          <p:nvPr>
            <p:ph type="title"/>
          </p:nvPr>
        </p:nvSpPr>
        <p:spPr>
          <a:xfrm>
            <a:off x="0" y="111906"/>
            <a:ext cx="10916529" cy="1325563"/>
          </a:xfrm>
          <a:solidFill>
            <a:srgbClr val="02E2EF"/>
          </a:solidFill>
        </p:spPr>
        <p:txBody>
          <a:bodyPr>
            <a:noAutofit/>
          </a:bodyPr>
          <a:lstStyle/>
          <a:p>
            <a:r>
              <a:rPr lang="en-US" sz="3600" dirty="0" smtClean="0">
                <a:solidFill>
                  <a:srgbClr val="002060"/>
                </a:solidFill>
              </a:rPr>
              <a:t>Color-enhanced infrared satellite image of 08/23/2015 showing several tropical waves &amp; disturbed weather cells</a:t>
            </a:r>
            <a:endParaRPr lang="en-US" sz="3600" dirty="0">
              <a:solidFill>
                <a:srgbClr val="002060"/>
              </a:solidFill>
            </a:endParaRPr>
          </a:p>
        </p:txBody>
      </p:sp>
      <p:sp>
        <p:nvSpPr>
          <p:cNvPr id="4" name="Slide Number Placeholder 3"/>
          <p:cNvSpPr>
            <a:spLocks noGrp="1"/>
          </p:cNvSpPr>
          <p:nvPr>
            <p:ph type="sldNum" sz="quarter" idx="4"/>
          </p:nvPr>
        </p:nvSpPr>
        <p:spPr/>
        <p:txBody>
          <a:bodyPr/>
          <a:lstStyle/>
          <a:p>
            <a:fld id="{E9BA4FDC-D01A-48BC-839F-4B2645521C35}" type="slidenum">
              <a:rPr lang="en-US" smtClean="0"/>
              <a:pPr/>
              <a:t>89</a:t>
            </a:fld>
            <a:endParaRPr lang="en-US"/>
          </a:p>
        </p:txBody>
      </p:sp>
    </p:spTree>
    <p:extLst>
      <p:ext uri="{BB962C8B-B14F-4D97-AF65-F5344CB8AC3E}">
        <p14:creationId xmlns:p14="http://schemas.microsoft.com/office/powerpoint/2010/main" val="2952583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4"/>
          <p:cNvSpPr>
            <a:spLocks noGrp="1"/>
          </p:cNvSpPr>
          <p:nvPr>
            <p:ph type="title"/>
          </p:nvPr>
        </p:nvSpPr>
        <p:spPr>
          <a:xfrm>
            <a:off x="838199" y="365125"/>
            <a:ext cx="10990944" cy="1325563"/>
          </a:xfrm>
        </p:spPr>
        <p:txBody>
          <a:bodyPr>
            <a:noAutofit/>
          </a:bodyPr>
          <a:lstStyle/>
          <a:p>
            <a:r>
              <a:rPr lang="en-US" altLang="en-US" sz="3600" dirty="0" smtClean="0"/>
              <a:t>Atmospheric circulation cells in the northern hemisphere</a:t>
            </a:r>
          </a:p>
        </p:txBody>
      </p:sp>
      <p:pic>
        <p:nvPicPr>
          <p:cNvPr id="64516" name="Picture 2" descr="http://www.webpages.uidaho.edu/%7Esimkat/cors220_files/atmospheric_circul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4217"/>
            <a:ext cx="12192000" cy="529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6"/>
          <p:cNvSpPr txBox="1">
            <a:spLocks noChangeArrowheads="1"/>
          </p:cNvSpPr>
          <p:nvPr/>
        </p:nvSpPr>
        <p:spPr bwMode="auto">
          <a:xfrm>
            <a:off x="1524001" y="6424614"/>
            <a:ext cx="12239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000"/>
              <a:t>Source:  </a:t>
            </a:r>
            <a:r>
              <a:rPr lang="en-US" altLang="en-US" sz="2000">
                <a:hlinkClick r:id="rId3"/>
              </a:rPr>
              <a:t>1</a:t>
            </a:r>
            <a:endParaRPr lang="en-US" altLang="en-US" sz="2000"/>
          </a:p>
        </p:txBody>
      </p:sp>
      <p:sp>
        <p:nvSpPr>
          <p:cNvPr id="3" name="Right Arrow 2"/>
          <p:cNvSpPr/>
          <p:nvPr/>
        </p:nvSpPr>
        <p:spPr>
          <a:xfrm rot="13730586">
            <a:off x="2947008" y="5269480"/>
            <a:ext cx="1470220" cy="725714"/>
          </a:xfrm>
          <a:prstGeom prst="rightArrow">
            <a:avLst/>
          </a:prstGeom>
          <a:gradFill flip="none" rotWithShape="1">
            <a:gsLst>
              <a:gs pos="0">
                <a:srgbClr val="FF0000"/>
              </a:gs>
              <a:gs pos="46000">
                <a:srgbClr val="CC0099">
                  <a:alpha val="50000"/>
                </a:srgbClr>
              </a:gs>
              <a:gs pos="100000">
                <a:schemeClr val="accent1">
                  <a:lumMod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4145300">
            <a:off x="6316755" y="4317224"/>
            <a:ext cx="1470220" cy="725714"/>
          </a:xfrm>
          <a:prstGeom prst="rightArrow">
            <a:avLst/>
          </a:prstGeom>
          <a:gradFill flip="none" rotWithShape="1">
            <a:gsLst>
              <a:gs pos="0">
                <a:srgbClr val="FF0000"/>
              </a:gs>
              <a:gs pos="46000">
                <a:srgbClr val="CC0099">
                  <a:alpha val="50000"/>
                </a:srgbClr>
              </a:gs>
              <a:gs pos="100000">
                <a:schemeClr val="accent1">
                  <a:lumMod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6502" y="3041987"/>
            <a:ext cx="2622834" cy="1015663"/>
          </a:xfrm>
          <a:prstGeom prst="rect">
            <a:avLst/>
          </a:prstGeom>
          <a:noFill/>
        </p:spPr>
        <p:txBody>
          <a:bodyPr wrap="none" rtlCol="0">
            <a:spAutoFit/>
          </a:bodyPr>
          <a:lstStyle/>
          <a:p>
            <a:r>
              <a:rPr lang="en-US" sz="2000" b="1" dirty="0" smtClean="0">
                <a:solidFill>
                  <a:schemeClr val="bg2">
                    <a:lumMod val="50000"/>
                  </a:schemeClr>
                </a:solidFill>
              </a:rPr>
              <a:t>Warm air rises up,</a:t>
            </a:r>
          </a:p>
          <a:p>
            <a:r>
              <a:rPr lang="en-US" sz="2000" b="1" dirty="0" smtClean="0">
                <a:solidFill>
                  <a:schemeClr val="bg2">
                    <a:lumMod val="50000"/>
                  </a:schemeClr>
                </a:solidFill>
              </a:rPr>
              <a:t>Cools, condenses,</a:t>
            </a:r>
          </a:p>
          <a:p>
            <a:r>
              <a:rPr lang="en-US" sz="2000" b="1" dirty="0" smtClean="0">
                <a:solidFill>
                  <a:schemeClr val="bg2">
                    <a:lumMod val="50000"/>
                  </a:schemeClr>
                </a:solidFill>
              </a:rPr>
              <a:t>Water vapor </a:t>
            </a:r>
            <a:r>
              <a:rPr lang="en-US" sz="2000" b="1" dirty="0" smtClean="0">
                <a:solidFill>
                  <a:schemeClr val="bg2">
                    <a:lumMod val="50000"/>
                  </a:schemeClr>
                </a:solidFill>
                <a:sym typeface="Wingdings" panose="05000000000000000000" pitchFamily="2" charset="2"/>
              </a:rPr>
              <a:t></a:t>
            </a:r>
            <a:r>
              <a:rPr lang="en-US" sz="2000" b="1" dirty="0" smtClean="0">
                <a:solidFill>
                  <a:schemeClr val="bg2">
                    <a:lumMod val="50000"/>
                  </a:schemeClr>
                </a:solidFill>
              </a:rPr>
              <a:t> clouds</a:t>
            </a:r>
            <a:endParaRPr lang="en-US" sz="2000" b="1" dirty="0">
              <a:solidFill>
                <a:schemeClr val="bg2">
                  <a:lumMod val="50000"/>
                </a:schemeClr>
              </a:solidFill>
            </a:endParaRPr>
          </a:p>
        </p:txBody>
      </p:sp>
      <p:sp>
        <p:nvSpPr>
          <p:cNvPr id="10" name="TextBox 9"/>
          <p:cNvSpPr txBox="1"/>
          <p:nvPr/>
        </p:nvSpPr>
        <p:spPr>
          <a:xfrm>
            <a:off x="7488380" y="4811032"/>
            <a:ext cx="2187483" cy="1323439"/>
          </a:xfrm>
          <a:prstGeom prst="rect">
            <a:avLst/>
          </a:prstGeom>
          <a:noFill/>
        </p:spPr>
        <p:txBody>
          <a:bodyPr wrap="square" rtlCol="0">
            <a:spAutoFit/>
          </a:bodyPr>
          <a:lstStyle/>
          <a:p>
            <a:r>
              <a:rPr lang="en-US" sz="2000" b="1" dirty="0" smtClean="0">
                <a:solidFill>
                  <a:schemeClr val="bg2">
                    <a:lumMod val="50000"/>
                  </a:schemeClr>
                </a:solidFill>
              </a:rPr>
              <a:t>Cold air sinks,</a:t>
            </a:r>
          </a:p>
          <a:p>
            <a:r>
              <a:rPr lang="en-US" sz="2000" b="1" dirty="0" smtClean="0">
                <a:solidFill>
                  <a:schemeClr val="bg2">
                    <a:lumMod val="50000"/>
                  </a:schemeClr>
                </a:solidFill>
              </a:rPr>
              <a:t>Compresses, heats up &amp; dries out</a:t>
            </a:r>
            <a:endParaRPr lang="en-US" sz="2000" b="1" dirty="0">
              <a:solidFill>
                <a:schemeClr val="bg2">
                  <a:lumMod val="50000"/>
                </a:schemeClr>
              </a:solidFill>
            </a:endParaRPr>
          </a:p>
        </p:txBody>
      </p:sp>
      <p:sp>
        <p:nvSpPr>
          <p:cNvPr id="2" name="Slide Number Placeholder 1"/>
          <p:cNvSpPr>
            <a:spLocks noGrp="1"/>
          </p:cNvSpPr>
          <p:nvPr>
            <p:ph type="sldNum" sz="quarter" idx="4"/>
          </p:nvPr>
        </p:nvSpPr>
        <p:spPr>
          <a:xfrm>
            <a:off x="8610600" y="6356350"/>
            <a:ext cx="2743200" cy="365125"/>
          </a:xfrm>
        </p:spPr>
        <p:txBody>
          <a:bodyPr/>
          <a:lstStyle/>
          <a:p>
            <a:fld id="{E9BA4FDC-D01A-48BC-839F-4B2645521C35}" type="slidenum">
              <a:rPr lang="en-US" smtClean="0"/>
              <a:t>9</a:t>
            </a:fld>
            <a:endParaRPr lang="en-US"/>
          </a:p>
        </p:txBody>
      </p:sp>
    </p:spTree>
    <p:extLst>
      <p:ext uri="{BB962C8B-B14F-4D97-AF65-F5344CB8AC3E}">
        <p14:creationId xmlns:p14="http://schemas.microsoft.com/office/powerpoint/2010/main" val="151525328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rmudaHigh_HurricanePat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6532" y="374196"/>
            <a:ext cx="7735888" cy="4351338"/>
          </a:xfrm>
        </p:spPr>
      </p:pic>
      <p:sp>
        <p:nvSpPr>
          <p:cNvPr id="5" name="TextBox 4"/>
          <p:cNvSpPr txBox="1"/>
          <p:nvPr/>
        </p:nvSpPr>
        <p:spPr>
          <a:xfrm>
            <a:off x="3048" y="5354768"/>
            <a:ext cx="12188952" cy="1477328"/>
          </a:xfrm>
          <a:prstGeom prst="rect">
            <a:avLst/>
          </a:prstGeom>
          <a:noFill/>
        </p:spPr>
        <p:txBody>
          <a:bodyPr wrap="square" rtlCol="0">
            <a:spAutoFit/>
          </a:bodyPr>
          <a:lstStyle/>
          <a:p>
            <a:pPr algn="ctr"/>
            <a:r>
              <a:rPr lang="en-US" dirty="0"/>
              <a:t>The Bermuda High pressure system sits over the Atlantic during summer. Acting as a block that hurricanes cannot penetrate, </a:t>
            </a:r>
            <a:r>
              <a:rPr lang="en-US" dirty="0" smtClean="0"/>
              <a:t/>
            </a:r>
            <a:br>
              <a:rPr lang="en-US" dirty="0" smtClean="0"/>
            </a:br>
            <a:r>
              <a:rPr lang="en-US" dirty="0" smtClean="0"/>
              <a:t>the </a:t>
            </a:r>
            <a:r>
              <a:rPr lang="en-US" dirty="0"/>
              <a:t>size and location of this system can determine where hurricanes go. A normal Bermuda High often leads to hurricanes </a:t>
            </a:r>
            <a:r>
              <a:rPr lang="en-US" dirty="0" smtClean="0"/>
              <a:t/>
            </a:r>
            <a:br>
              <a:rPr lang="en-US" dirty="0" smtClean="0"/>
            </a:br>
            <a:r>
              <a:rPr lang="en-US" dirty="0" smtClean="0"/>
              <a:t>moving </a:t>
            </a:r>
            <a:r>
              <a:rPr lang="en-US" dirty="0"/>
              <a:t>up the east coast and out to sea. During summer 2004 and 2005, the Bermuda High expanded to the south and west, </a:t>
            </a:r>
            <a:r>
              <a:rPr lang="en-US" dirty="0" smtClean="0"/>
              <a:t/>
            </a:r>
            <a:br>
              <a:rPr lang="en-US" dirty="0" smtClean="0"/>
            </a:br>
            <a:r>
              <a:rPr lang="en-US" dirty="0" smtClean="0"/>
              <a:t>which </a:t>
            </a:r>
            <a:r>
              <a:rPr lang="en-US" dirty="0"/>
              <a:t>steered hurricanes into the Gulf of Mexico rather than up the east coast or curving out to sea. Once in the Gulf, most </a:t>
            </a:r>
            <a:r>
              <a:rPr lang="en-US" dirty="0" smtClean="0"/>
              <a:t/>
            </a:r>
            <a:br>
              <a:rPr lang="en-US" dirty="0" smtClean="0"/>
            </a:br>
            <a:r>
              <a:rPr lang="en-US" dirty="0" smtClean="0"/>
              <a:t>hurricane </a:t>
            </a:r>
            <a:r>
              <a:rPr lang="en-US" dirty="0"/>
              <a:t>paths will involve landfall at some location.</a:t>
            </a:r>
          </a:p>
        </p:txBody>
      </p:sp>
      <p:sp>
        <p:nvSpPr>
          <p:cNvPr id="6" name="Slide Number Placeholder 5"/>
          <p:cNvSpPr>
            <a:spLocks noGrp="1"/>
          </p:cNvSpPr>
          <p:nvPr>
            <p:ph type="sldNum" sz="quarter" idx="4"/>
          </p:nvPr>
        </p:nvSpPr>
        <p:spPr>
          <a:xfrm>
            <a:off x="9448800" y="6466971"/>
            <a:ext cx="2743200" cy="365125"/>
          </a:xfrm>
        </p:spPr>
        <p:txBody>
          <a:bodyPr/>
          <a:lstStyle/>
          <a:p>
            <a:fld id="{E9BA4FDC-D01A-48BC-839F-4B2645521C35}" type="slidenum">
              <a:rPr lang="en-US" smtClean="0"/>
              <a:t>90</a:t>
            </a:fld>
            <a:endParaRPr lang="en-US" dirty="0"/>
          </a:p>
        </p:txBody>
      </p:sp>
    </p:spTree>
    <p:extLst>
      <p:ext uri="{BB962C8B-B14F-4D97-AF65-F5344CB8AC3E}">
        <p14:creationId xmlns:p14="http://schemas.microsoft.com/office/powerpoint/2010/main" val="5316252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Hurricane Paths</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6962" y="1599253"/>
            <a:ext cx="5513295" cy="4572000"/>
          </a:xfr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21741" y="1616916"/>
            <a:ext cx="5513295" cy="4572000"/>
          </a:xfrm>
        </p:spPr>
      </p:pic>
      <p:sp>
        <p:nvSpPr>
          <p:cNvPr id="3" name="Slide Number Placeholder 2"/>
          <p:cNvSpPr>
            <a:spLocks noGrp="1"/>
          </p:cNvSpPr>
          <p:nvPr>
            <p:ph type="sldNum" sz="quarter" idx="4"/>
          </p:nvPr>
        </p:nvSpPr>
        <p:spPr/>
        <p:txBody>
          <a:bodyPr/>
          <a:lstStyle/>
          <a:p>
            <a:fld id="{E9BA4FDC-D01A-48BC-839F-4B2645521C35}" type="slidenum">
              <a:rPr lang="en-US" smtClean="0"/>
              <a:pPr/>
              <a:t>91</a:t>
            </a:fld>
            <a:endParaRPr lang="en-US"/>
          </a:p>
        </p:txBody>
      </p:sp>
    </p:spTree>
    <p:extLst>
      <p:ext uri="{BB962C8B-B14F-4D97-AF65-F5344CB8AC3E}">
        <p14:creationId xmlns:p14="http://schemas.microsoft.com/office/powerpoint/2010/main" val="77049015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 y="379828"/>
            <a:ext cx="12192002" cy="6126482"/>
            <a:chOff x="-2" y="-2"/>
            <a:chExt cx="12192002" cy="6126482"/>
          </a:xfrm>
        </p:grpSpPr>
        <p:pic>
          <p:nvPicPr>
            <p:cNvPr id="1730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2"/>
              <a:ext cx="6126480" cy="612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520" y="0"/>
              <a:ext cx="6126480" cy="612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p:cNvSpPr>
            <a:spLocks noGrp="1"/>
          </p:cNvSpPr>
          <p:nvPr>
            <p:ph type="sldNum" sz="quarter" idx="4"/>
          </p:nvPr>
        </p:nvSpPr>
        <p:spPr>
          <a:xfrm>
            <a:off x="8610600" y="6356350"/>
            <a:ext cx="2743200" cy="365125"/>
          </a:xfrm>
        </p:spPr>
        <p:txBody>
          <a:bodyPr/>
          <a:lstStyle/>
          <a:p>
            <a:fld id="{E9BA4FDC-D01A-48BC-839F-4B2645521C35}" type="slidenum">
              <a:rPr lang="en-US" smtClean="0"/>
              <a:t>92</a:t>
            </a:fld>
            <a:endParaRPr lang="en-US"/>
          </a:p>
        </p:txBody>
      </p:sp>
    </p:spTree>
    <p:extLst>
      <p:ext uri="{BB962C8B-B14F-4D97-AF65-F5344CB8AC3E}">
        <p14:creationId xmlns:p14="http://schemas.microsoft.com/office/powerpoint/2010/main" val="287172370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altLang="en-US" smtClean="0"/>
              <a:t>Hurricane Damages</a:t>
            </a:r>
            <a:endParaRPr lang="en-US" altLang="en-US" dirty="0" smtClean="0"/>
          </a:p>
        </p:txBody>
      </p:sp>
      <p:sp>
        <p:nvSpPr>
          <p:cNvPr id="356355" name="Rectangle 3"/>
          <p:cNvSpPr>
            <a:spLocks noGrp="1" noChangeArrowheads="1"/>
          </p:cNvSpPr>
          <p:nvPr>
            <p:ph type="body" idx="1"/>
          </p:nvPr>
        </p:nvSpPr>
        <p:spPr/>
        <p:txBody>
          <a:bodyPr/>
          <a:lstStyle/>
          <a:p>
            <a:pPr marL="0" indent="0">
              <a:spcAft>
                <a:spcPts val="1200"/>
              </a:spcAft>
              <a:buNone/>
            </a:pPr>
            <a:r>
              <a:rPr lang="en-US" altLang="en-US" dirty="0" smtClean="0"/>
              <a:t>Heavy Surf</a:t>
            </a:r>
          </a:p>
          <a:p>
            <a:pPr marL="0" indent="0">
              <a:spcAft>
                <a:spcPts val="1200"/>
              </a:spcAft>
              <a:buNone/>
            </a:pPr>
            <a:r>
              <a:rPr lang="en-US" altLang="en-US" dirty="0" smtClean="0"/>
              <a:t>Heavy Rains</a:t>
            </a:r>
          </a:p>
          <a:p>
            <a:pPr marL="0" indent="0">
              <a:spcAft>
                <a:spcPts val="1200"/>
              </a:spcAft>
              <a:buNone/>
            </a:pPr>
            <a:r>
              <a:rPr lang="en-US" altLang="en-US" dirty="0" smtClean="0"/>
              <a:t>Storm Surge</a:t>
            </a:r>
          </a:p>
          <a:p>
            <a:pPr marL="0" indent="0">
              <a:spcAft>
                <a:spcPts val="1200"/>
              </a:spcAft>
              <a:buNone/>
            </a:pPr>
            <a:r>
              <a:rPr lang="en-US" altLang="en-US" dirty="0" smtClean="0"/>
              <a:t>Flooding</a:t>
            </a:r>
          </a:p>
          <a:p>
            <a:pPr marL="0" indent="0">
              <a:spcAft>
                <a:spcPts val="1200"/>
              </a:spcAft>
              <a:buNone/>
            </a:pPr>
            <a:r>
              <a:rPr lang="en-US" altLang="en-US" dirty="0" smtClean="0"/>
              <a:t>High Winds</a:t>
            </a:r>
          </a:p>
          <a:p>
            <a:pPr marL="0" indent="0">
              <a:spcAft>
                <a:spcPts val="1200"/>
              </a:spcAft>
              <a:buNone/>
            </a:pPr>
            <a:r>
              <a:rPr lang="en-US" altLang="en-US" dirty="0" smtClean="0"/>
              <a:t>Coastal Erosion</a:t>
            </a:r>
          </a:p>
        </p:txBody>
      </p:sp>
      <p:sp>
        <p:nvSpPr>
          <p:cNvPr id="6" name="Slide Number Placeholder 5"/>
          <p:cNvSpPr>
            <a:spLocks noGrp="1"/>
          </p:cNvSpPr>
          <p:nvPr>
            <p:ph type="sldNum" sz="quarter" idx="4"/>
          </p:nvPr>
        </p:nvSpPr>
        <p:spPr/>
        <p:txBody>
          <a:bodyPr/>
          <a:lstStyle/>
          <a:p>
            <a:fld id="{E9BA4FDC-D01A-48BC-839F-4B2645521C35}" type="slidenum">
              <a:rPr lang="en-US" smtClean="0"/>
              <a:pPr/>
              <a:t>93</a:t>
            </a:fld>
            <a:endParaRPr lang="en-US"/>
          </a:p>
        </p:txBody>
      </p:sp>
    </p:spTree>
    <p:extLst>
      <p:ext uri="{BB962C8B-B14F-4D97-AF65-F5344CB8AC3E}">
        <p14:creationId xmlns:p14="http://schemas.microsoft.com/office/powerpoint/2010/main" val="1344207745"/>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r>
              <a:rPr lang="en-US" altLang="en-US" dirty="0"/>
              <a:t>Hurricane </a:t>
            </a:r>
            <a:r>
              <a:rPr lang="en-US" altLang="en-US" dirty="0" smtClean="0"/>
              <a:t>Damages – Heavy Surf</a:t>
            </a:r>
            <a:endParaRPr lang="en-US" dirty="0" smtClean="0"/>
          </a:p>
        </p:txBody>
      </p:sp>
      <p:sp>
        <p:nvSpPr>
          <p:cNvPr id="5" name="Text Placeholder 4"/>
          <p:cNvSpPr>
            <a:spLocks noGrp="1"/>
          </p:cNvSpPr>
          <p:nvPr>
            <p:ph type="body" idx="1"/>
          </p:nvPr>
        </p:nvSpPr>
        <p:spPr>
          <a:xfrm>
            <a:off x="1119999" y="1681163"/>
            <a:ext cx="10235389" cy="823912"/>
          </a:xfrm>
        </p:spPr>
        <p:txBody>
          <a:bodyPr>
            <a:normAutofit/>
          </a:bodyPr>
          <a:lstStyle/>
          <a:p>
            <a:r>
              <a:rPr lang="en-US" sz="3200" dirty="0" smtClean="0"/>
              <a:t>2005 – Hurricane Katrina in Florida</a:t>
            </a:r>
            <a:endParaRPr lang="en-US" sz="3200" dirty="0"/>
          </a:p>
        </p:txBody>
      </p:sp>
      <p:grpSp>
        <p:nvGrpSpPr>
          <p:cNvPr id="9" name="Group 8"/>
          <p:cNvGrpSpPr/>
          <p:nvPr/>
        </p:nvGrpSpPr>
        <p:grpSpPr>
          <a:xfrm>
            <a:off x="6319840" y="2570431"/>
            <a:ext cx="5704704" cy="4178215"/>
            <a:chOff x="6319840" y="2570431"/>
            <a:chExt cx="5704704" cy="4178215"/>
          </a:xfrm>
        </p:grpSpPr>
        <p:pic>
          <p:nvPicPr>
            <p:cNvPr id="179207" name="Picture 5" descr="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840" y="2570431"/>
              <a:ext cx="5704704"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8" name="Text Box 6"/>
            <p:cNvSpPr txBox="1">
              <a:spLocks noChangeArrowheads="1"/>
            </p:cNvSpPr>
            <p:nvPr/>
          </p:nvSpPr>
          <p:spPr bwMode="auto">
            <a:xfrm>
              <a:off x="6319840" y="6009982"/>
              <a:ext cx="570470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1400" dirty="0" err="1">
                  <a:latin typeface="Times New Roman" panose="02020603050405020304" pitchFamily="18" charset="0"/>
                </a:rPr>
                <a:t>Keena</a:t>
              </a:r>
              <a:r>
                <a:rPr lang="en-US" altLang="en-US" sz="1400" dirty="0">
                  <a:latin typeface="Times New Roman" panose="02020603050405020304" pitchFamily="18" charset="0"/>
                </a:rPr>
                <a:t> Baker took this photo of waves hitting the Dan Russell Municipal Pier in Panama City Beach. The pier is still damaged from Hurricane Dennis that hit Florida in July. (cnn.com)</a:t>
              </a:r>
            </a:p>
          </p:txBody>
        </p:sp>
      </p:grpSp>
      <p:grpSp>
        <p:nvGrpSpPr>
          <p:cNvPr id="10" name="Group 9"/>
          <p:cNvGrpSpPr/>
          <p:nvPr/>
        </p:nvGrpSpPr>
        <p:grpSpPr>
          <a:xfrm>
            <a:off x="1038430" y="2570431"/>
            <a:ext cx="5106786" cy="4168472"/>
            <a:chOff x="1038430" y="2570431"/>
            <a:chExt cx="5106786" cy="4168472"/>
          </a:xfrm>
        </p:grpSpPr>
        <p:sp>
          <p:nvSpPr>
            <p:cNvPr id="179205" name="Text Box 8"/>
            <p:cNvSpPr txBox="1">
              <a:spLocks noChangeArrowheads="1"/>
            </p:cNvSpPr>
            <p:nvPr/>
          </p:nvSpPr>
          <p:spPr bwMode="auto">
            <a:xfrm>
              <a:off x="1038430" y="6000239"/>
              <a:ext cx="51067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1400" dirty="0">
                  <a:latin typeface="Times New Roman" panose="02020603050405020304" pitchFamily="18" charset="0"/>
                </a:rPr>
                <a:t> Russell Crossey and his dog get a serious soaking Thursday on the north jetty of the Boynton Inlet in Manalapan, Florida, as huge waves, whipped up by Katrina, break against the wall.  (cnn.com)</a:t>
              </a:r>
            </a:p>
          </p:txBody>
        </p:sp>
        <p:pic>
          <p:nvPicPr>
            <p:cNvPr id="179206" name="Picture 9" descr="g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430" y="2570431"/>
              <a:ext cx="5106786"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Slide Number Placeholder 10"/>
          <p:cNvSpPr>
            <a:spLocks noGrp="1"/>
          </p:cNvSpPr>
          <p:nvPr>
            <p:ph type="sldNum" sz="quarter" idx="12"/>
          </p:nvPr>
        </p:nvSpPr>
        <p:spPr>
          <a:xfrm>
            <a:off x="9426521" y="6468894"/>
            <a:ext cx="2743200" cy="365125"/>
          </a:xfrm>
        </p:spPr>
        <p:txBody>
          <a:bodyPr/>
          <a:lstStyle/>
          <a:p>
            <a:fld id="{E9BA4FDC-D01A-48BC-839F-4B2645521C35}" type="slidenum">
              <a:rPr lang="en-US" smtClean="0"/>
              <a:t>94</a:t>
            </a:fld>
            <a:endParaRPr lang="en-US" dirty="0"/>
          </a:p>
        </p:txBody>
      </p:sp>
    </p:spTree>
    <p:extLst>
      <p:ext uri="{BB962C8B-B14F-4D97-AF65-F5344CB8AC3E}">
        <p14:creationId xmlns:p14="http://schemas.microsoft.com/office/powerpoint/2010/main" val="35312377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ltLang="en-US" smtClean="0"/>
              <a:t>Hurricane Damages – Heavy Rains</a:t>
            </a:r>
            <a:endParaRPr lang="en-US" dirty="0" smtClean="0"/>
          </a:p>
        </p:txBody>
      </p:sp>
      <p:sp>
        <p:nvSpPr>
          <p:cNvPr id="7" name="Text Placeholder 6"/>
          <p:cNvSpPr>
            <a:spLocks noGrp="1"/>
          </p:cNvSpPr>
          <p:nvPr>
            <p:ph type="body" idx="1"/>
          </p:nvPr>
        </p:nvSpPr>
        <p:spPr/>
        <p:txBody>
          <a:bodyPr/>
          <a:lstStyle/>
          <a:p>
            <a:endParaRPr lang="en-US"/>
          </a:p>
        </p:txBody>
      </p:sp>
      <p:sp>
        <p:nvSpPr>
          <p:cNvPr id="8" name="Content Placeholder 7"/>
          <p:cNvSpPr>
            <a:spLocks noGrp="1"/>
          </p:cNvSpPr>
          <p:nvPr>
            <p:ph sz="half" idx="2"/>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
        <p:nvSpPr>
          <p:cNvPr id="13" name="Content Placeholder 12"/>
          <p:cNvSpPr>
            <a:spLocks noGrp="1"/>
          </p:cNvSpPr>
          <p:nvPr>
            <p:ph sz="quarter" idx="4"/>
          </p:nvPr>
        </p:nvSpPr>
        <p:spPr/>
        <p:txBody>
          <a:bodyPr/>
          <a:lstStyle/>
          <a:p>
            <a:endParaRPr lang="en-US"/>
          </a:p>
        </p:txBody>
      </p:sp>
      <p:sp>
        <p:nvSpPr>
          <p:cNvPr id="3" name="Slide Number Placeholder 2"/>
          <p:cNvSpPr>
            <a:spLocks noGrp="1"/>
          </p:cNvSpPr>
          <p:nvPr>
            <p:ph type="sldNum" sz="quarter" idx="12"/>
          </p:nvPr>
        </p:nvSpPr>
        <p:spPr/>
        <p:txBody>
          <a:bodyPr/>
          <a:lstStyle/>
          <a:p>
            <a:fld id="{E9BA4FDC-D01A-48BC-839F-4B2645521C35}" type="slidenum">
              <a:rPr lang="en-US" smtClean="0"/>
              <a:pPr/>
              <a:t>95</a:t>
            </a:fld>
            <a:endParaRPr lang="en-US"/>
          </a:p>
        </p:txBody>
      </p:sp>
      <p:pic>
        <p:nvPicPr>
          <p:cNvPr id="11" name="Picture 2" descr="map_katrina_afterm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013" y="1555652"/>
            <a:ext cx="9144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270945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US" altLang="en-US" smtClean="0"/>
              <a:t>Hurricane Damages – Storm Surge</a:t>
            </a:r>
            <a:endParaRPr lang="en-US" altLang="en-US" dirty="0"/>
          </a:p>
        </p:txBody>
      </p:sp>
      <p:sp>
        <p:nvSpPr>
          <p:cNvPr id="3" name="Slide Number Placeholder 2"/>
          <p:cNvSpPr>
            <a:spLocks noGrp="1"/>
          </p:cNvSpPr>
          <p:nvPr>
            <p:ph type="sldNum" sz="quarter" idx="4"/>
          </p:nvPr>
        </p:nvSpPr>
        <p:spPr/>
        <p:txBody>
          <a:bodyPr/>
          <a:lstStyle/>
          <a:p>
            <a:fld id="{E9BA4FDC-D01A-48BC-839F-4B2645521C35}" type="slidenum">
              <a:rPr lang="en-US" smtClean="0"/>
              <a:pPr/>
              <a:t>96</a:t>
            </a:fld>
            <a:endParaRPr lang="en-US"/>
          </a:p>
        </p:txBody>
      </p:sp>
      <p:pic>
        <p:nvPicPr>
          <p:cNvPr id="162819" name="Picture 3" descr="11_14"/>
          <p:cNvPicPr>
            <a:picLocks noChangeAspect="1" noChangeArrowheads="1"/>
          </p:cNvPicPr>
          <p:nvPr/>
        </p:nvPicPr>
        <p:blipFill>
          <a:blip r:embed="rId3">
            <a:extLst>
              <a:ext uri="{28A0092B-C50C-407E-A947-70E740481C1C}">
                <a14:useLocalDpi xmlns:a14="http://schemas.microsoft.com/office/drawing/2010/main" val="0"/>
              </a:ext>
            </a:extLst>
          </a:blip>
          <a:srcRect t="3908"/>
          <a:stretch>
            <a:fillRect/>
          </a:stretch>
        </p:blipFill>
        <p:spPr bwMode="auto">
          <a:xfrm>
            <a:off x="1676400" y="2971800"/>
            <a:ext cx="8763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343121"/>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ltLang="en-US" dirty="0" smtClean="0"/>
              <a:t>Hurricane Damages – Storm Surge</a:t>
            </a:r>
            <a:endParaRPr lang="en-US" dirty="0" smtClean="0"/>
          </a:p>
        </p:txBody>
      </p:sp>
      <p:sp>
        <p:nvSpPr>
          <p:cNvPr id="5" name="Text Placeholder 4"/>
          <p:cNvSpPr>
            <a:spLocks noGrp="1"/>
          </p:cNvSpPr>
          <p:nvPr>
            <p:ph idx="1"/>
          </p:nvPr>
        </p:nvSpPr>
        <p:spPr>
          <a:xfrm>
            <a:off x="1120000" y="1787525"/>
            <a:ext cx="4985378" cy="4351338"/>
          </a:xfrm>
        </p:spPr>
        <p:txBody>
          <a:bodyPr/>
          <a:lstStyle/>
          <a:p>
            <a:pPr marL="0" indent="0">
              <a:buNone/>
            </a:pPr>
            <a:r>
              <a:rPr lang="en-US" sz="3200" dirty="0" smtClean="0">
                <a:solidFill>
                  <a:srgbClr val="89C0F5"/>
                </a:solidFill>
              </a:rPr>
              <a:t>2005 – Hurricane Katrina</a:t>
            </a:r>
          </a:p>
          <a:p>
            <a:pPr marL="0" indent="0">
              <a:buNone/>
            </a:pPr>
            <a:endParaRPr lang="en-US" dirty="0" smtClean="0"/>
          </a:p>
          <a:p>
            <a:pPr marL="0" indent="0">
              <a:buNone/>
            </a:pPr>
            <a:r>
              <a:rPr lang="en-US" dirty="0" smtClean="0"/>
              <a:t>20+ feet (6 m) at Louisiana / Mississippi border</a:t>
            </a:r>
          </a:p>
          <a:p>
            <a:pPr marL="0" indent="0">
              <a:buNone/>
            </a:pPr>
            <a:r>
              <a:rPr lang="en-US" dirty="0" smtClean="0"/>
              <a:t>10 feet (3 m) at Mobile Bay, Alabama</a:t>
            </a:r>
          </a:p>
          <a:p>
            <a:pPr marL="0" indent="0">
              <a:buNone/>
            </a:pPr>
            <a:endParaRPr lang="en-US" dirty="0"/>
          </a:p>
        </p:txBody>
      </p:sp>
      <p:pic>
        <p:nvPicPr>
          <p:cNvPr id="13" name="Picture 8" descr="image808259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036" y="1564076"/>
            <a:ext cx="3344863" cy="2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9"/>
          <p:cNvSpPr txBox="1">
            <a:spLocks noChangeArrowheads="1"/>
          </p:cNvSpPr>
          <p:nvPr/>
        </p:nvSpPr>
        <p:spPr bwMode="auto">
          <a:xfrm>
            <a:off x="9032899" y="1564076"/>
            <a:ext cx="2468880" cy="51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dirty="0">
                <a:latin typeface="Times New Roman" panose="02020603050405020304" pitchFamily="18" charset="0"/>
              </a:rPr>
              <a:t>A casino barge sits among homes in Biloxi   (Photo: AP) (cbsnews.com)</a:t>
            </a:r>
          </a:p>
        </p:txBody>
      </p:sp>
      <p:pic>
        <p:nvPicPr>
          <p:cNvPr id="16" name="Picture 5" descr="ap_3katrina_06_050829_s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1708" y="4086740"/>
            <a:ext cx="3250905" cy="251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6"/>
          <p:cNvSpPr txBox="1">
            <a:spLocks noChangeArrowheads="1"/>
          </p:cNvSpPr>
          <p:nvPr/>
        </p:nvSpPr>
        <p:spPr bwMode="auto">
          <a:xfrm>
            <a:off x="5852828" y="5422449"/>
            <a:ext cx="24688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r" eaLnBrk="1" hangingPunct="1">
              <a:spcBef>
                <a:spcPct val="0"/>
              </a:spcBef>
              <a:buClrTx/>
              <a:buSzTx/>
              <a:buFontTx/>
              <a:buNone/>
            </a:pPr>
            <a:r>
              <a:rPr lang="en-US" altLang="en-US" sz="1400" dirty="0">
                <a:latin typeface="Times New Roman" panose="02020603050405020304" pitchFamily="18" charset="0"/>
              </a:rPr>
              <a:t>The storm surge from Hurricane Katrina floods a parking lot in downtown Mobile, Ala. </a:t>
            </a:r>
            <a:r>
              <a:rPr lang="en-US" altLang="en-US" sz="1200" dirty="0">
                <a:latin typeface="Times New Roman" panose="02020603050405020304" pitchFamily="18" charset="0"/>
              </a:rPr>
              <a:t>(AP Photo/Michelle Rolls, Mobile Register)</a:t>
            </a:r>
          </a:p>
        </p:txBody>
      </p:sp>
      <p:sp>
        <p:nvSpPr>
          <p:cNvPr id="4" name="Slide Number Placeholder 3"/>
          <p:cNvSpPr>
            <a:spLocks noGrp="1"/>
          </p:cNvSpPr>
          <p:nvPr>
            <p:ph type="sldNum" sz="quarter" idx="4"/>
          </p:nvPr>
        </p:nvSpPr>
        <p:spPr>
          <a:xfrm>
            <a:off x="8610600" y="6356350"/>
            <a:ext cx="2743200" cy="365125"/>
          </a:xfrm>
        </p:spPr>
        <p:txBody>
          <a:bodyPr/>
          <a:lstStyle/>
          <a:p>
            <a:fld id="{E9BA4FDC-D01A-48BC-839F-4B2645521C35}" type="slidenum">
              <a:rPr lang="en-US" smtClean="0"/>
              <a:t>97</a:t>
            </a:fld>
            <a:endParaRPr lang="en-US"/>
          </a:p>
        </p:txBody>
      </p:sp>
    </p:spTree>
    <p:extLst>
      <p:ext uri="{BB962C8B-B14F-4D97-AF65-F5344CB8AC3E}">
        <p14:creationId xmlns:p14="http://schemas.microsoft.com/office/powerpoint/2010/main" val="314546106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r>
              <a:rPr lang="en-US" altLang="en-US" dirty="0"/>
              <a:t>Hurricane </a:t>
            </a:r>
            <a:r>
              <a:rPr lang="en-US" altLang="en-US" dirty="0" smtClean="0"/>
              <a:t>Damages – Urban Floods</a:t>
            </a:r>
            <a:endParaRPr lang="en-US" dirty="0" smtClean="0"/>
          </a:p>
        </p:txBody>
      </p:sp>
      <p:sp>
        <p:nvSpPr>
          <p:cNvPr id="5" name="Text Placeholder 4"/>
          <p:cNvSpPr>
            <a:spLocks noGrp="1"/>
          </p:cNvSpPr>
          <p:nvPr>
            <p:ph type="body" idx="1"/>
          </p:nvPr>
        </p:nvSpPr>
        <p:spPr>
          <a:xfrm>
            <a:off x="1119999" y="1490663"/>
            <a:ext cx="10235389" cy="823912"/>
          </a:xfrm>
        </p:spPr>
        <p:txBody>
          <a:bodyPr>
            <a:normAutofit/>
          </a:bodyPr>
          <a:lstStyle/>
          <a:p>
            <a:r>
              <a:rPr lang="en-US" sz="3200" dirty="0" smtClean="0"/>
              <a:t>2005 – Hurricane Katrina in the Gulf States</a:t>
            </a:r>
            <a:endParaRPr lang="en-US" sz="3200" dirty="0"/>
          </a:p>
        </p:txBody>
      </p:sp>
      <p:grpSp>
        <p:nvGrpSpPr>
          <p:cNvPr id="3" name="Group 2"/>
          <p:cNvGrpSpPr/>
          <p:nvPr/>
        </p:nvGrpSpPr>
        <p:grpSpPr>
          <a:xfrm>
            <a:off x="4060025" y="3441246"/>
            <a:ext cx="4293087" cy="3078036"/>
            <a:chOff x="4060025" y="2860674"/>
            <a:chExt cx="4293087" cy="3078036"/>
          </a:xfrm>
        </p:grpSpPr>
        <p:pic>
          <p:nvPicPr>
            <p:cNvPr id="10" name="Picture 3" descr="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994" y="2860674"/>
              <a:ext cx="4196118" cy="256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4060025" y="5415490"/>
              <a:ext cx="42930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1400">
                  <a:latin typeface="Times New Roman" panose="02020603050405020304" pitchFamily="18" charset="0"/>
                </a:rPr>
                <a:t>The Mound Underpass on Interstate 10 is flooded near downtown New Orleans on Monday. (cnn.com)</a:t>
              </a:r>
            </a:p>
          </p:txBody>
        </p:sp>
      </p:grpSp>
      <p:grpSp>
        <p:nvGrpSpPr>
          <p:cNvPr id="18" name="Group 5"/>
          <p:cNvGrpSpPr>
            <a:grpSpLocks/>
          </p:cNvGrpSpPr>
          <p:nvPr/>
        </p:nvGrpSpPr>
        <p:grpSpPr bwMode="auto">
          <a:xfrm>
            <a:off x="8417170" y="1590674"/>
            <a:ext cx="3581400" cy="5267326"/>
            <a:chOff x="3456" y="1008"/>
            <a:chExt cx="2256" cy="3318"/>
          </a:xfrm>
        </p:grpSpPr>
        <p:pic>
          <p:nvPicPr>
            <p:cNvPr id="19" name="Picture 6" descr="LADP10108301526-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 y="1008"/>
              <a:ext cx="2195" cy="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7"/>
            <p:cNvSpPr txBox="1">
              <a:spLocks noChangeArrowheads="1"/>
            </p:cNvSpPr>
            <p:nvPr/>
          </p:nvSpPr>
          <p:spPr bwMode="auto">
            <a:xfrm>
              <a:off x="3456" y="3744"/>
              <a:ext cx="2256"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dirty="0">
                  <a:latin typeface="Times New Roman" panose="02020603050405020304" pitchFamily="18" charset="0"/>
                </a:rPr>
                <a:t>Floodwaters from Hurricane Katrina fill the streets near downtown New Orleans Tuesday, Aug. 30, 2005 in New Orleans</a:t>
              </a:r>
              <a:r>
                <a:rPr lang="en-US" altLang="en-US" sz="1200" dirty="0">
                  <a:latin typeface="Times New Roman" panose="02020603050405020304" pitchFamily="18" charset="0"/>
                </a:rPr>
                <a:t>. </a:t>
              </a:r>
              <a:br>
                <a:rPr lang="en-US" altLang="en-US" sz="1200" dirty="0">
                  <a:latin typeface="Times New Roman" panose="02020603050405020304" pitchFamily="18" charset="0"/>
                </a:rPr>
              </a:br>
              <a:r>
                <a:rPr lang="en-US" altLang="en-US" sz="1200" dirty="0">
                  <a:latin typeface="Times New Roman" panose="02020603050405020304" pitchFamily="18" charset="0"/>
                </a:rPr>
                <a:t>(AP Photo/David J. Phillip)</a:t>
              </a:r>
            </a:p>
          </p:txBody>
        </p:sp>
      </p:grpSp>
      <p:grpSp>
        <p:nvGrpSpPr>
          <p:cNvPr id="2" name="Group 1"/>
          <p:cNvGrpSpPr/>
          <p:nvPr/>
        </p:nvGrpSpPr>
        <p:grpSpPr>
          <a:xfrm>
            <a:off x="147240" y="3441246"/>
            <a:ext cx="3828647" cy="3078036"/>
            <a:chOff x="147240" y="2860674"/>
            <a:chExt cx="3828647" cy="3078036"/>
          </a:xfrm>
        </p:grpSpPr>
        <p:pic>
          <p:nvPicPr>
            <p:cNvPr id="22" name="Picture 5" descr="ca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240" y="2860674"/>
              <a:ext cx="3828647" cy="255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6"/>
            <p:cNvSpPr txBox="1">
              <a:spLocks noChangeArrowheads="1"/>
            </p:cNvSpPr>
            <p:nvPr/>
          </p:nvSpPr>
          <p:spPr bwMode="auto">
            <a:xfrm>
              <a:off x="170143" y="5415490"/>
              <a:ext cx="3741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dirty="0">
                  <a:latin typeface="Times New Roman" panose="02020603050405020304" pitchFamily="18" charset="0"/>
                </a:rPr>
                <a:t>Oil slick in water surrounding a house in New Orleans (AFP/Pool/Vincent </a:t>
              </a:r>
              <a:r>
                <a:rPr lang="en-US" altLang="en-US" sz="1400" dirty="0" err="1">
                  <a:latin typeface="Times New Roman" panose="02020603050405020304" pitchFamily="18" charset="0"/>
                </a:rPr>
                <a:t>Laforet</a:t>
              </a:r>
              <a:r>
                <a:rPr lang="en-US" altLang="en-US" sz="1400" dirty="0">
                  <a:latin typeface="Times New Roman" panose="02020603050405020304" pitchFamily="18" charset="0"/>
                </a:rPr>
                <a:t>) </a:t>
              </a:r>
            </a:p>
          </p:txBody>
        </p:sp>
      </p:grpSp>
      <p:sp>
        <p:nvSpPr>
          <p:cNvPr id="6" name="Slide Number Placeholder 5"/>
          <p:cNvSpPr>
            <a:spLocks noGrp="1"/>
          </p:cNvSpPr>
          <p:nvPr>
            <p:ph type="sldNum" sz="quarter" idx="12"/>
          </p:nvPr>
        </p:nvSpPr>
        <p:spPr>
          <a:xfrm>
            <a:off x="9448800" y="6475413"/>
            <a:ext cx="2743200" cy="365125"/>
          </a:xfrm>
        </p:spPr>
        <p:txBody>
          <a:bodyPr/>
          <a:lstStyle/>
          <a:p>
            <a:fld id="{E9BA4FDC-D01A-48BC-839F-4B2645521C35}" type="slidenum">
              <a:rPr lang="en-US" smtClean="0"/>
              <a:t>98</a:t>
            </a:fld>
            <a:endParaRPr lang="en-US" dirty="0"/>
          </a:p>
        </p:txBody>
      </p:sp>
    </p:spTree>
    <p:extLst>
      <p:ext uri="{BB962C8B-B14F-4D97-AF65-F5344CB8AC3E}">
        <p14:creationId xmlns:p14="http://schemas.microsoft.com/office/powerpoint/2010/main" val="2890397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r>
              <a:rPr lang="en-US" altLang="en-US" smtClean="0"/>
              <a:t>Hurricane Damages – Urban Floods</a:t>
            </a:r>
            <a:endParaRPr lang="en-US" dirty="0" smtClean="0"/>
          </a:p>
        </p:txBody>
      </p:sp>
      <p:sp>
        <p:nvSpPr>
          <p:cNvPr id="9" name="Text Placeholder 8"/>
          <p:cNvSpPr>
            <a:spLocks noGrp="1"/>
          </p:cNvSpPr>
          <p:nvPr>
            <p:ph type="body" idx="1"/>
          </p:nvPr>
        </p:nvSpPr>
        <p:spPr/>
        <p:txBody>
          <a:bodyPr/>
          <a:lstStyle/>
          <a:p>
            <a:endParaRPr lang="en-US"/>
          </a:p>
        </p:txBody>
      </p:sp>
      <p:sp>
        <p:nvSpPr>
          <p:cNvPr id="11" name="Content Placeholder 10"/>
          <p:cNvSpPr>
            <a:spLocks noGrp="1"/>
          </p:cNvSpPr>
          <p:nvPr>
            <p:ph sz="half" idx="2"/>
          </p:nvPr>
        </p:nvSpPr>
        <p:spPr/>
        <p:txBody>
          <a:bodyPr/>
          <a:lstStyle/>
          <a:p>
            <a:endParaRPr lang="en-US"/>
          </a:p>
        </p:txBody>
      </p:sp>
      <p:sp>
        <p:nvSpPr>
          <p:cNvPr id="12" name="Text Placeholder 11"/>
          <p:cNvSpPr>
            <a:spLocks noGrp="1"/>
          </p:cNvSpPr>
          <p:nvPr>
            <p:ph type="body" sz="quarter" idx="3"/>
          </p:nvPr>
        </p:nvSpPr>
        <p:spPr/>
        <p:txBody>
          <a:bodyPr/>
          <a:lstStyle/>
          <a:p>
            <a:endParaRPr lang="en-US"/>
          </a:p>
        </p:txBody>
      </p:sp>
      <p:sp>
        <p:nvSpPr>
          <p:cNvPr id="16" name="Content Placeholder 15"/>
          <p:cNvSpPr>
            <a:spLocks noGrp="1"/>
          </p:cNvSpPr>
          <p:nvPr>
            <p:ph sz="quarter" idx="4"/>
          </p:nvPr>
        </p:nvSpPr>
        <p:spPr/>
        <p:txBody>
          <a:bodyPr/>
          <a:lstStyle/>
          <a:p>
            <a:endParaRPr lang="en-US"/>
          </a:p>
        </p:txBody>
      </p:sp>
      <p:sp>
        <p:nvSpPr>
          <p:cNvPr id="6" name="Slide Number Placeholder 5"/>
          <p:cNvSpPr>
            <a:spLocks noGrp="1"/>
          </p:cNvSpPr>
          <p:nvPr>
            <p:ph type="sldNum" sz="quarter" idx="12"/>
          </p:nvPr>
        </p:nvSpPr>
        <p:spPr/>
        <p:txBody>
          <a:bodyPr/>
          <a:lstStyle/>
          <a:p>
            <a:fld id="{E9BA4FDC-D01A-48BC-839F-4B2645521C35}" type="slidenum">
              <a:rPr lang="en-US" smtClean="0"/>
              <a:pPr/>
              <a:t>99</a:t>
            </a:fld>
            <a:endParaRPr lang="en-US"/>
          </a:p>
        </p:txBody>
      </p:sp>
      <p:grpSp>
        <p:nvGrpSpPr>
          <p:cNvPr id="13" name="Group 12"/>
          <p:cNvGrpSpPr>
            <a:grpSpLocks/>
          </p:cNvGrpSpPr>
          <p:nvPr/>
        </p:nvGrpSpPr>
        <p:grpSpPr bwMode="auto">
          <a:xfrm>
            <a:off x="1465943" y="1436913"/>
            <a:ext cx="9367437" cy="5303520"/>
            <a:chOff x="0" y="1719072"/>
            <a:chExt cx="8874416" cy="4991859"/>
          </a:xfrm>
        </p:grpSpPr>
        <p:pic>
          <p:nvPicPr>
            <p:cNvPr id="14" name="Picture 4" descr="Rising water caused by Superstorm Sandy rushes into the Hugh L. Carey (formerly Brooklyn-Battery) Tunnel in New York City on October 29, 201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719072"/>
              <a:ext cx="8874414" cy="499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0" y="1776222"/>
              <a:ext cx="8870644" cy="764753"/>
            </a:xfrm>
            <a:prstGeom prst="rect">
              <a:avLst/>
            </a:prstGeom>
            <a:solidFill>
              <a:schemeClr val="bg1">
                <a:lumMod val="50000"/>
                <a:alpha val="50000"/>
              </a:schemeClr>
            </a:solidFill>
          </p:spPr>
          <p:txBody>
            <a:bodyPr>
              <a:spAutoFit/>
            </a:bodyPr>
            <a:lstStyle/>
            <a:p>
              <a:pPr algn="ctr">
                <a:defRPr/>
              </a:pPr>
              <a:r>
                <a:rPr lang="en-US" dirty="0"/>
                <a:t>Rising water caused by </a:t>
              </a:r>
              <a:r>
                <a:rPr lang="en-US" dirty="0" err="1"/>
                <a:t>Superstorm</a:t>
              </a:r>
              <a:r>
                <a:rPr lang="en-US" dirty="0"/>
                <a:t> Sandy rushes into the </a:t>
              </a:r>
              <a:r>
                <a:rPr lang="en-US" dirty="0" err="1"/>
                <a:t>The</a:t>
              </a:r>
              <a:r>
                <a:rPr lang="en-US" dirty="0"/>
                <a:t> Hugh L. Carey (Brooklyn-Battery) Tunnel in New York </a:t>
              </a:r>
              <a:r>
                <a:rPr lang="en-US" dirty="0" smtClean="0"/>
                <a:t>City on </a:t>
              </a:r>
              <a:r>
                <a:rPr lang="en-US" dirty="0"/>
                <a:t>October 29, 2012.</a:t>
              </a:r>
            </a:p>
          </p:txBody>
        </p:sp>
      </p:grpSp>
    </p:spTree>
    <p:extLst>
      <p:ext uri="{BB962C8B-B14F-4D97-AF65-F5344CB8AC3E}">
        <p14:creationId xmlns:p14="http://schemas.microsoft.com/office/powerpoint/2010/main" val="235877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1829</TotalTime>
  <Words>4340</Words>
  <Application>Microsoft Office PowerPoint</Application>
  <PresentationFormat>Widescreen</PresentationFormat>
  <Paragraphs>880</Paragraphs>
  <Slides>134</Slides>
  <Notes>99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134</vt:i4>
      </vt:variant>
    </vt:vector>
  </HeadingPairs>
  <TitlesOfParts>
    <vt:vector size="141" baseType="lpstr">
      <vt:lpstr>Arial</vt:lpstr>
      <vt:lpstr>Calibri</vt:lpstr>
      <vt:lpstr>Corbel</vt:lpstr>
      <vt:lpstr>Tahoma</vt:lpstr>
      <vt:lpstr>Times New Roman</vt:lpstr>
      <vt:lpstr>Wingdings</vt:lpstr>
      <vt:lpstr>Depth</vt:lpstr>
      <vt:lpstr>Storms</vt:lpstr>
      <vt:lpstr>Assessing the risk</vt:lpstr>
      <vt:lpstr>Weather and climate </vt:lpstr>
      <vt:lpstr>Weather and climate</vt:lpstr>
      <vt:lpstr>Changes of State</vt:lpstr>
      <vt:lpstr>PowerPoint Presentation</vt:lpstr>
      <vt:lpstr>PowerPoint Presentation</vt:lpstr>
      <vt:lpstr>Solar Heating &amp; Latitude</vt:lpstr>
      <vt:lpstr>Atmospheric circulation cells in the northern hemisphere</vt:lpstr>
      <vt:lpstr>PowerPoint Presentation</vt:lpstr>
      <vt:lpstr>Air Masses</vt:lpstr>
      <vt:lpstr>Schematic cross-section of a cold front. </vt:lpstr>
      <vt:lpstr>Schematic cross-section of a warm front. </vt:lpstr>
      <vt:lpstr>Atmospheric Rossby waves</vt:lpstr>
      <vt:lpstr>PowerPoint Presentation</vt:lpstr>
      <vt:lpstr>PowerPoint Presentation</vt:lpstr>
      <vt:lpstr>PowerPoint Presentation</vt:lpstr>
      <vt:lpstr>So, how common are storms, and where does they normally occur?</vt:lpstr>
      <vt:lpstr>Assessing the risk</vt:lpstr>
      <vt:lpstr>What are the major causes of damage, destruction, death associated with this disaster?</vt:lpstr>
      <vt:lpstr>Types of Storms</vt:lpstr>
      <vt:lpstr>Thunderstorms</vt:lpstr>
      <vt:lpstr>Thunderstorm Formation</vt:lpstr>
      <vt:lpstr>Stages of a thunderstorm's life</vt:lpstr>
      <vt:lpstr>Thunderstorm classification</vt:lpstr>
      <vt:lpstr>Thunderstorm classification</vt:lpstr>
      <vt:lpstr>PowerPoint Presentation</vt:lpstr>
      <vt:lpstr>Thunderstorm classification</vt:lpstr>
      <vt:lpstr>PowerPoint Presentation</vt:lpstr>
      <vt:lpstr>Thunderstorm classification</vt:lpstr>
      <vt:lpstr>PowerPoint Presentation</vt:lpstr>
      <vt:lpstr>Thunderstorm Related Hazards</vt:lpstr>
      <vt:lpstr>Thunderstorm Hazards:  Lightning</vt:lpstr>
      <vt:lpstr>Thunderstorm Hazards:  Lightning</vt:lpstr>
      <vt:lpstr>PowerPoint Presentation</vt:lpstr>
      <vt:lpstr>Thunderstorm Hazards:  Lightning</vt:lpstr>
      <vt:lpstr>Thunderstorm Hazards:  Winds</vt:lpstr>
      <vt:lpstr>Thunderstorm Hazards:  Winds</vt:lpstr>
      <vt:lpstr>Thunderstorm Hazards:  Winds</vt:lpstr>
      <vt:lpstr>Microbursts and aircraft</vt:lpstr>
      <vt:lpstr>Thunderstorm Hazards:  Winds</vt:lpstr>
      <vt:lpstr>PowerPoint Presentation</vt:lpstr>
      <vt:lpstr>PowerPoint Presentation</vt:lpstr>
      <vt:lpstr>PowerPoint Presentation</vt:lpstr>
      <vt:lpstr>PowerPoint Presentation</vt:lpstr>
      <vt:lpstr>Thunderstorm Hazards:  Winds</vt:lpstr>
      <vt:lpstr>Haboob, Ransom Canyon, Texas - 2009</vt:lpstr>
      <vt:lpstr>Thunderstorm Hazards:  Hail</vt:lpstr>
      <vt:lpstr>Hail clouds often exhibit a characteristic green coloration </vt:lpstr>
      <vt:lpstr>State College, PA Hailstorm</vt:lpstr>
      <vt:lpstr>PowerPoint Presentation</vt:lpstr>
      <vt:lpstr>Thunderstorm Hazards: Tornadoes</vt:lpstr>
      <vt:lpstr>Thunderstorm Hazards: Tornadoes</vt:lpstr>
      <vt:lpstr>Thunderstorm Hazards: Tornadoes</vt:lpstr>
      <vt:lpstr>Thunderstorm Hazards: Tornadoes</vt:lpstr>
      <vt:lpstr>PowerPoint Presentation</vt:lpstr>
      <vt:lpstr>A diagram of tornado alley based on 1 tornado or more per decade. Rough location (pink), and its contributing weather systems</vt:lpstr>
      <vt:lpstr>PowerPoint Presentation</vt:lpstr>
      <vt:lpstr>PowerPoint Presentation</vt:lpstr>
      <vt:lpstr>Thunderstorm Hazards: Tornadoes</vt:lpstr>
      <vt:lpstr>Windstorms</vt:lpstr>
      <vt:lpstr>Wind</vt:lpstr>
      <vt:lpstr>Local / Regional Winds</vt:lpstr>
      <vt:lpstr>Sea and Land Breezes</vt:lpstr>
      <vt:lpstr>Mountain and Valley Breezes</vt:lpstr>
      <vt:lpstr>Foehn winds</vt:lpstr>
      <vt:lpstr>Katabatic winds</vt:lpstr>
      <vt:lpstr>Santa Ana Wind Flow</vt:lpstr>
      <vt:lpstr>Extratropical Storms</vt:lpstr>
      <vt:lpstr>Extratropical Cyclones</vt:lpstr>
      <vt:lpstr>Extratropical Cyclones</vt:lpstr>
      <vt:lpstr>Extratropical Cyclones</vt:lpstr>
      <vt:lpstr>Tropical Storms</vt:lpstr>
      <vt:lpstr>Tropical Cyclones</vt:lpstr>
      <vt:lpstr>Tropical Cyclones</vt:lpstr>
      <vt:lpstr>Tropical Cyclone Origins</vt:lpstr>
      <vt:lpstr>Points of Origin by 10-Day Period</vt:lpstr>
      <vt:lpstr>Climatological Areas of Origin and Typical Hurricane Tracks by Month</vt:lpstr>
      <vt:lpstr>PowerPoint Presentation</vt:lpstr>
      <vt:lpstr>PowerPoint Presentation</vt:lpstr>
      <vt:lpstr>PowerPoint Presentation</vt:lpstr>
      <vt:lpstr>The Eye</vt:lpstr>
      <vt:lpstr>PowerPoint Presentation</vt:lpstr>
      <vt:lpstr>PowerPoint Presentation</vt:lpstr>
      <vt:lpstr>PowerPoint Presentation</vt:lpstr>
      <vt:lpstr>Northern Australia was battered by two potent tropical cyclones within six hours on the same day in February 2015.</vt:lpstr>
      <vt:lpstr>Three simultaneously active typhoons on July 9: (from left to right) Linfa, Chan-hom and Nangka - Jul 9 2015</vt:lpstr>
      <vt:lpstr>Infrared satellite image of 08/23/2015 showing three tropical cyclones active in the North Pacific</vt:lpstr>
      <vt:lpstr>Color-enhanced infrared satellite image of 08/23/2015 showing several tropical waves &amp; disturbed weather cells</vt:lpstr>
      <vt:lpstr>PowerPoint Presentation</vt:lpstr>
      <vt:lpstr>Hurricane Paths</vt:lpstr>
      <vt:lpstr>PowerPoint Presentation</vt:lpstr>
      <vt:lpstr>Hurricane Damages</vt:lpstr>
      <vt:lpstr>Hurricane Damages – Heavy Surf</vt:lpstr>
      <vt:lpstr>Hurricane Damages – Heavy Rains</vt:lpstr>
      <vt:lpstr>Hurricane Damages – Storm Surge</vt:lpstr>
      <vt:lpstr>Hurricane Damages – Storm Surge</vt:lpstr>
      <vt:lpstr>Hurricane Damages – Urban Floods</vt:lpstr>
      <vt:lpstr>Hurricane Damages – Urban Floods</vt:lpstr>
      <vt:lpstr>Hurricane Damages – Urban Floods</vt:lpstr>
      <vt:lpstr>Hurricane Damages – Wind</vt:lpstr>
      <vt:lpstr>Hurricane Damages – Wind</vt:lpstr>
      <vt:lpstr>Hurricane Damages – Erosion</vt:lpstr>
      <vt:lpstr>Prepare, Respond, &amp; Recover</vt:lpstr>
      <vt:lpstr>PREPARE:  Storms</vt:lpstr>
      <vt:lpstr>PREPARE:  Storms</vt:lpstr>
      <vt:lpstr>PREPARE:  Storms</vt:lpstr>
      <vt:lpstr>PREPARE:  Storms</vt:lpstr>
      <vt:lpstr>PREPARE:  Storms</vt:lpstr>
      <vt:lpstr>PREPARE:  Storms</vt:lpstr>
      <vt:lpstr>PREPARE:  Storms</vt:lpstr>
      <vt:lpstr>PREPARE:  Storms</vt:lpstr>
      <vt:lpstr>RESPOND:  Storms</vt:lpstr>
      <vt:lpstr>RECOVER:  Storms</vt:lpstr>
      <vt:lpstr>RECOVER:  Storms</vt:lpstr>
      <vt:lpstr>Reducing the risk</vt:lpstr>
      <vt:lpstr>Reducing the risk</vt:lpstr>
      <vt:lpstr>PowerPoint Presentation</vt:lpstr>
      <vt:lpstr>Reducing the risk:  Thunderstorms</vt:lpstr>
      <vt:lpstr>Reducing the risk:  Winter Storms</vt:lpstr>
      <vt:lpstr>Reducing the risk:  Hurricanes</vt:lpstr>
      <vt:lpstr>Reducing the risk:  Windstorms</vt:lpstr>
      <vt:lpstr>November 30th, 2011 Windstorm</vt:lpstr>
      <vt:lpstr>Portland And Seattle Weather Linked To What Caused The Southern California “Santa Ana’ Wind Storm</vt:lpstr>
      <vt:lpstr>PowerPoint Presentation</vt:lpstr>
      <vt:lpstr>LADWP Storm Outage Map as of 6 pm December 1, 2011</vt:lpstr>
      <vt:lpstr>PowerPoint Presentation</vt:lpstr>
      <vt:lpstr>PowerPoint Presentation</vt:lpstr>
      <vt:lpstr>PowerPoint Presentation</vt:lpstr>
      <vt:lpstr>PowerPoint Presentation</vt:lpstr>
      <vt:lpstr>What My Family Learned:</vt:lpstr>
      <vt:lpstr>What My Family Learned:</vt:lpstr>
      <vt:lpstr>What My Family Learned:</vt:lpstr>
      <vt:lpstr>~ end!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Storms</dc:title>
  <dc:creator>Sonjia Leyva</dc:creator>
  <cp:lastModifiedBy>Sonjia Leyva</cp:lastModifiedBy>
  <cp:revision>115</cp:revision>
  <dcterms:created xsi:type="dcterms:W3CDTF">2015-07-21T14:28:55Z</dcterms:created>
  <dcterms:modified xsi:type="dcterms:W3CDTF">2015-10-23T18:10:55Z</dcterms:modified>
</cp:coreProperties>
</file>